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sldIdLst>
    <p:sldId id="256" r:id="rId2"/>
    <p:sldId id="396" r:id="rId3"/>
    <p:sldId id="258" r:id="rId4"/>
    <p:sldId id="259" r:id="rId5"/>
    <p:sldId id="394" r:id="rId6"/>
    <p:sldId id="260" r:id="rId7"/>
    <p:sldId id="395" r:id="rId8"/>
    <p:sldId id="261" r:id="rId9"/>
    <p:sldId id="397" r:id="rId10"/>
    <p:sldId id="399" r:id="rId11"/>
    <p:sldId id="398" r:id="rId12"/>
    <p:sldId id="257" r:id="rId13"/>
    <p:sldId id="281" r:id="rId14"/>
    <p:sldId id="289" r:id="rId15"/>
    <p:sldId id="412" r:id="rId16"/>
    <p:sldId id="413" r:id="rId17"/>
    <p:sldId id="401" r:id="rId18"/>
    <p:sldId id="263" r:id="rId19"/>
    <p:sldId id="400" r:id="rId20"/>
    <p:sldId id="264" r:id="rId21"/>
    <p:sldId id="262" r:id="rId22"/>
    <p:sldId id="402" r:id="rId23"/>
    <p:sldId id="403" r:id="rId24"/>
    <p:sldId id="404" r:id="rId25"/>
    <p:sldId id="415" r:id="rId26"/>
    <p:sldId id="416" r:id="rId27"/>
    <p:sldId id="417" r:id="rId28"/>
    <p:sldId id="405" r:id="rId29"/>
    <p:sldId id="406" r:id="rId30"/>
    <p:sldId id="407" r:id="rId31"/>
    <p:sldId id="408" r:id="rId32"/>
    <p:sldId id="267" r:id="rId33"/>
    <p:sldId id="266" r:id="rId34"/>
    <p:sldId id="268" r:id="rId35"/>
    <p:sldId id="425" r:id="rId36"/>
    <p:sldId id="283" r:id="rId37"/>
    <p:sldId id="270" r:id="rId38"/>
    <p:sldId id="279" r:id="rId39"/>
    <p:sldId id="269" r:id="rId40"/>
    <p:sldId id="271" r:id="rId41"/>
    <p:sldId id="426" r:id="rId42"/>
    <p:sldId id="428" r:id="rId43"/>
    <p:sldId id="429" r:id="rId44"/>
    <p:sldId id="430" r:id="rId45"/>
    <p:sldId id="431" r:id="rId46"/>
    <p:sldId id="276" r:id="rId47"/>
    <p:sldId id="285" r:id="rId48"/>
    <p:sldId id="277" r:id="rId49"/>
    <p:sldId id="286" r:id="rId50"/>
    <p:sldId id="284" r:id="rId51"/>
    <p:sldId id="278" r:id="rId52"/>
    <p:sldId id="287" r:id="rId53"/>
    <p:sldId id="288" r:id="rId54"/>
    <p:sldId id="432" r:id="rId55"/>
    <p:sldId id="433" r:id="rId56"/>
    <p:sldId id="434" r:id="rId5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23868-76A2-4C20-A274-3E316176EC36}" type="datetimeFigureOut">
              <a:rPr lang="it-IT" smtClean="0"/>
              <a:pPr/>
              <a:t>15/09/2014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D0BB3-C088-405D-99C1-08CAFA703F5A}" type="slidenum">
              <a:rPr lang="it-IT" smtClean="0"/>
              <a:pPr/>
              <a:t>‹#›</a:t>
            </a:fld>
            <a:endParaRPr lang="it-IT"/>
          </a:p>
        </p:txBody>
      </p:sp>
    </p:spTree>
    <p:extLst>
      <p:ext uri="{BB962C8B-B14F-4D97-AF65-F5344CB8AC3E}">
        <p14:creationId xmlns:p14="http://schemas.microsoft.com/office/powerpoint/2010/main" val="55621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a:t>
            </a:fld>
            <a:endParaRPr lang="it-IT"/>
          </a:p>
        </p:txBody>
      </p:sp>
    </p:spTree>
    <p:extLst>
      <p:ext uri="{BB962C8B-B14F-4D97-AF65-F5344CB8AC3E}">
        <p14:creationId xmlns:p14="http://schemas.microsoft.com/office/powerpoint/2010/main" val="288103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4D0BB3-C088-405D-99C1-08CAFA703F5A}" type="slidenum">
              <a:rPr lang="it-IT" smtClean="0"/>
              <a:pPr/>
              <a:t>18</a:t>
            </a:fld>
            <a:endParaRPr lang="it-IT"/>
          </a:p>
        </p:txBody>
      </p:sp>
    </p:spTree>
    <p:extLst>
      <p:ext uri="{BB962C8B-B14F-4D97-AF65-F5344CB8AC3E}">
        <p14:creationId xmlns:p14="http://schemas.microsoft.com/office/powerpoint/2010/main" val="168524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You</a:t>
            </a:r>
            <a:r>
              <a:rPr lang="it-IT" dirty="0" smtClean="0"/>
              <a:t> </a:t>
            </a:r>
            <a:r>
              <a:rPr lang="it-IT" dirty="0" err="1" smtClean="0"/>
              <a:t>know</a:t>
            </a:r>
            <a:r>
              <a:rPr lang="it-IT" dirty="0" smtClean="0"/>
              <a:t> </a:t>
            </a:r>
            <a:r>
              <a:rPr lang="it-IT" dirty="0" err="1" smtClean="0"/>
              <a:t>that</a:t>
            </a:r>
            <a:r>
              <a:rPr lang="it-IT" dirty="0" smtClean="0"/>
              <a:t> </a:t>
            </a:r>
            <a:r>
              <a:rPr lang="it-IT" dirty="0" err="1" smtClean="0"/>
              <a:t>pcs</a:t>
            </a:r>
            <a:r>
              <a:rPr lang="it-IT" dirty="0" smtClean="0"/>
              <a:t> are </a:t>
            </a:r>
            <a:r>
              <a:rPr lang="it-IT" dirty="0" err="1" smtClean="0"/>
              <a:t>getting</a:t>
            </a:r>
            <a:r>
              <a:rPr lang="it-IT" dirty="0" smtClean="0"/>
              <a:t> </a:t>
            </a:r>
            <a:r>
              <a:rPr lang="it-IT" dirty="0" err="1" smtClean="0"/>
              <a:t>cheaper</a:t>
            </a:r>
            <a:r>
              <a:rPr lang="it-IT" dirty="0" smtClean="0"/>
              <a:t> </a:t>
            </a:r>
            <a:r>
              <a:rPr lang="it-IT" dirty="0" err="1" smtClean="0"/>
              <a:t>an</a:t>
            </a:r>
            <a:r>
              <a:rPr lang="it-IT" dirty="0" smtClean="0"/>
              <a:t> </a:t>
            </a:r>
            <a:r>
              <a:rPr lang="it-IT" dirty="0" err="1" smtClean="0"/>
              <a:t>cheaper</a:t>
            </a:r>
            <a:r>
              <a:rPr lang="it-IT" dirty="0" smtClean="0"/>
              <a:t>, or at </a:t>
            </a:r>
            <a:r>
              <a:rPr lang="it-IT" dirty="0" err="1" smtClean="0"/>
              <a:t>least</a:t>
            </a:r>
            <a:r>
              <a:rPr lang="it-IT" dirty="0" smtClean="0"/>
              <a:t> </a:t>
            </a:r>
            <a:r>
              <a:rPr lang="it-IT" dirty="0" err="1" smtClean="0"/>
              <a:t>that</a:t>
            </a:r>
            <a:r>
              <a:rPr lang="it-IT" dirty="0" smtClean="0"/>
              <a:t> </a:t>
            </a:r>
            <a:r>
              <a:rPr lang="it-IT" dirty="0" err="1" smtClean="0"/>
              <a:t>you</a:t>
            </a:r>
            <a:r>
              <a:rPr lang="it-IT" dirty="0" smtClean="0"/>
              <a:t> </a:t>
            </a:r>
            <a:r>
              <a:rPr lang="it-IT" dirty="0" err="1" smtClean="0"/>
              <a:t>get</a:t>
            </a:r>
            <a:r>
              <a:rPr lang="it-IT" dirty="0" smtClean="0"/>
              <a:t> more performance</a:t>
            </a:r>
            <a:r>
              <a:rPr lang="it-IT" baseline="0" dirty="0" smtClean="0"/>
              <a:t> </a:t>
            </a:r>
            <a:r>
              <a:rPr lang="it-IT" baseline="0" dirty="0" err="1" smtClean="0"/>
              <a:t>for</a:t>
            </a:r>
            <a:r>
              <a:rPr lang="it-IT" baseline="0" dirty="0" smtClean="0"/>
              <a:t> the </a:t>
            </a:r>
            <a:r>
              <a:rPr lang="it-IT" baseline="0" dirty="0" err="1" smtClean="0"/>
              <a:t>same</a:t>
            </a:r>
            <a:r>
              <a:rPr lang="it-IT" baseline="0" dirty="0" smtClean="0"/>
              <a:t> </a:t>
            </a:r>
            <a:r>
              <a:rPr lang="it-IT" baseline="0" dirty="0" err="1" smtClean="0"/>
              <a:t>cost</a:t>
            </a:r>
            <a:r>
              <a:rPr lang="it-IT" baseline="0" dirty="0" smtClean="0"/>
              <a:t> in due </a:t>
            </a:r>
            <a:r>
              <a:rPr lang="it-IT" baseline="0" dirty="0" err="1" smtClean="0"/>
              <a:t>time</a:t>
            </a:r>
            <a:r>
              <a:rPr lang="it-IT" baseline="0" dirty="0" smtClean="0"/>
              <a:t>. </a:t>
            </a:r>
            <a:r>
              <a:rPr lang="it-IT" baseline="0" dirty="0" err="1" smtClean="0"/>
              <a:t>Let</a:t>
            </a:r>
            <a:r>
              <a:rPr lang="it-IT" baseline="0" dirty="0" smtClean="0"/>
              <a:t>’s </a:t>
            </a:r>
            <a:r>
              <a:rPr lang="it-IT" baseline="0" dirty="0" err="1" smtClean="0"/>
              <a:t>see</a:t>
            </a:r>
            <a:r>
              <a:rPr lang="it-IT" baseline="0" dirty="0" smtClean="0"/>
              <a:t> </a:t>
            </a:r>
            <a:r>
              <a:rPr lang="it-IT" baseline="0" dirty="0" err="1" smtClean="0"/>
              <a:t>exactly</a:t>
            </a:r>
            <a:r>
              <a:rPr lang="it-IT" baseline="0" dirty="0" smtClean="0"/>
              <a:t> </a:t>
            </a:r>
            <a:r>
              <a:rPr lang="it-IT" baseline="0" dirty="0" err="1" smtClean="0"/>
              <a:t>how</a:t>
            </a:r>
            <a:r>
              <a:rPr lang="it-IT" baseline="0" dirty="0" smtClean="0"/>
              <a:t> </a:t>
            </a:r>
            <a:r>
              <a:rPr lang="it-IT" baseline="0" dirty="0" err="1" smtClean="0"/>
              <a:t>much</a:t>
            </a:r>
            <a:r>
              <a:rPr lang="it-IT" baseline="0" dirty="0" smtClean="0"/>
              <a:t> </a:t>
            </a:r>
            <a:r>
              <a:rPr lang="it-IT" baseline="0" dirty="0" err="1" smtClean="0"/>
              <a:t>it</a:t>
            </a:r>
            <a:r>
              <a:rPr lang="it-IT" baseline="0" dirty="0" smtClean="0"/>
              <a:t> </a:t>
            </a:r>
            <a:r>
              <a:rPr lang="it-IT" baseline="0" dirty="0" err="1" smtClean="0"/>
              <a:t>does…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E44D0BB3-C088-405D-99C1-08CAFA703F5A}" type="slidenum">
              <a:rPr lang="it-IT" smtClean="0"/>
              <a:pPr/>
              <a:t>22</a:t>
            </a:fld>
            <a:endParaRPr lang="it-IT"/>
          </a:p>
        </p:txBody>
      </p:sp>
    </p:spTree>
    <p:extLst>
      <p:ext uri="{BB962C8B-B14F-4D97-AF65-F5344CB8AC3E}">
        <p14:creationId xmlns:p14="http://schemas.microsoft.com/office/powerpoint/2010/main" val="410747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E44D0BB3-C088-405D-99C1-08CAFA703F5A}" type="slidenum">
              <a:rPr lang="it-IT" smtClean="0"/>
              <a:pPr/>
              <a:t>41</a:t>
            </a:fld>
            <a:endParaRPr lang="it-IT"/>
          </a:p>
        </p:txBody>
      </p:sp>
    </p:spTree>
    <p:extLst>
      <p:ext uri="{BB962C8B-B14F-4D97-AF65-F5344CB8AC3E}">
        <p14:creationId xmlns:p14="http://schemas.microsoft.com/office/powerpoint/2010/main" val="118483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E44D0BB3-C088-405D-99C1-08CAFA703F5A}" type="slidenum">
              <a:rPr lang="it-IT" smtClean="0"/>
              <a:pPr/>
              <a:t>42</a:t>
            </a:fld>
            <a:endParaRPr lang="it-IT"/>
          </a:p>
        </p:txBody>
      </p:sp>
    </p:spTree>
    <p:extLst>
      <p:ext uri="{BB962C8B-B14F-4D97-AF65-F5344CB8AC3E}">
        <p14:creationId xmlns:p14="http://schemas.microsoft.com/office/powerpoint/2010/main" val="348882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E44D0BB3-C088-405D-99C1-08CAFA703F5A}" type="slidenum">
              <a:rPr lang="it-IT" smtClean="0"/>
              <a:pPr/>
              <a:t>43</a:t>
            </a:fld>
            <a:endParaRPr lang="it-IT"/>
          </a:p>
        </p:txBody>
      </p:sp>
    </p:spTree>
    <p:extLst>
      <p:ext uri="{BB962C8B-B14F-4D97-AF65-F5344CB8AC3E}">
        <p14:creationId xmlns:p14="http://schemas.microsoft.com/office/powerpoint/2010/main" val="358667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E44D0BB3-C088-405D-99C1-08CAFA703F5A}" type="slidenum">
              <a:rPr lang="it-IT" smtClean="0"/>
              <a:pPr/>
              <a:t>44</a:t>
            </a:fld>
            <a:endParaRPr lang="it-IT"/>
          </a:p>
        </p:txBody>
      </p:sp>
    </p:spTree>
    <p:extLst>
      <p:ext uri="{BB962C8B-B14F-4D97-AF65-F5344CB8AC3E}">
        <p14:creationId xmlns:p14="http://schemas.microsoft.com/office/powerpoint/2010/main" val="317201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E44D0BB3-C088-405D-99C1-08CAFA703F5A}" type="slidenum">
              <a:rPr lang="it-IT" smtClean="0"/>
              <a:pPr/>
              <a:t>45</a:t>
            </a:fld>
            <a:endParaRPr lang="it-IT"/>
          </a:p>
        </p:txBody>
      </p:sp>
    </p:spTree>
    <p:extLst>
      <p:ext uri="{BB962C8B-B14F-4D97-AF65-F5344CB8AC3E}">
        <p14:creationId xmlns:p14="http://schemas.microsoft.com/office/powerpoint/2010/main" val="194337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D0BB3-C088-405D-99C1-08CAFA703F5A}" type="slidenum">
              <a:rPr lang="it-IT" smtClean="0"/>
              <a:pPr/>
              <a:t>55</a:t>
            </a:fld>
            <a:endParaRPr lang="it-IT"/>
          </a:p>
        </p:txBody>
      </p:sp>
    </p:spTree>
    <p:extLst>
      <p:ext uri="{BB962C8B-B14F-4D97-AF65-F5344CB8AC3E}">
        <p14:creationId xmlns:p14="http://schemas.microsoft.com/office/powerpoint/2010/main" val="62570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76B24BF3-718D-4E49-B406-8338716AA7B5}" type="datetime1">
              <a:rPr lang="it-IT" smtClean="0"/>
              <a:pPr/>
              <a:t>15/09/2014</a:t>
            </a:fld>
            <a:endParaRPr lang="it-IT"/>
          </a:p>
        </p:txBody>
      </p:sp>
      <p:sp>
        <p:nvSpPr>
          <p:cNvPr id="17" name="Segnaposto piè di pagina 16"/>
          <p:cNvSpPr>
            <a:spLocks noGrp="1"/>
          </p:cNvSpPr>
          <p:nvPr>
            <p:ph type="ftr" sz="quarter" idx="11"/>
          </p:nvPr>
        </p:nvSpPr>
        <p:spPr/>
        <p:txBody>
          <a:bodyPr/>
          <a:lstStyle/>
          <a:p>
            <a:r>
              <a:rPr lang="en-US" smtClean="0"/>
              <a:t>sgazziano@johncabot.edu  </a:t>
            </a:r>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2A207BF-3AE7-4532-96D1-C43A44D8DEF1}" type="datetime1">
              <a:rPr lang="it-IT" smtClean="0"/>
              <a:pPr/>
              <a:t>15/09/2014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6" name="Segnaposto numero diapositiva 5"/>
          <p:cNvSpPr>
            <a:spLocks noGrp="1"/>
          </p:cNvSpPr>
          <p:nvPr>
            <p:ph type="sldNum" sz="quarter" idx="12"/>
          </p:nvPr>
        </p:nvSpPr>
        <p:spPr/>
        <p:txBody>
          <a:bodyPr/>
          <a:lstStyle/>
          <a:p>
            <a:fld id="{38C83D7B-D17B-4CD6-BBDA-701EC4DDA733}" type="slidenum">
              <a:rPr lang="it-IT" smtClean="0"/>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38C83D7B-D17B-4CD6-BBDA-701EC4DDA733}" type="slidenum">
              <a:rPr lang="it-IT" smtClean="0"/>
              <a:pPr/>
              <a:t>‹#›</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7E18258-CB53-4F8D-9C75-EA006C7BD00D}" type="datetime1">
              <a:rPr lang="it-IT" smtClean="0"/>
              <a:pPr/>
              <a:t>15/09/2014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CD142259-5A15-43A1-A47F-8133C80A6159}" type="datetime1">
              <a:rPr lang="it-IT" smtClean="0"/>
              <a:pPr/>
              <a:t>15/09/2014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38C83D7B-D17B-4CD6-BBDA-701EC4DDA733}" type="slidenum">
              <a:rPr lang="it-IT" smtClean="0"/>
              <a:pPr/>
              <a:t>‹#›</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4" name="Segnaposto data 3"/>
          <p:cNvSpPr>
            <a:spLocks noGrp="1"/>
          </p:cNvSpPr>
          <p:nvPr>
            <p:ph type="dt" sz="half" idx="10"/>
          </p:nvPr>
        </p:nvSpPr>
        <p:spPr/>
        <p:txBody>
          <a:bodyPr/>
          <a:lstStyle/>
          <a:p>
            <a:fld id="{E73C19A3-82A4-4A8D-BA6C-F03BC9A27286}" type="datetime1">
              <a:rPr lang="it-IT" smtClean="0"/>
              <a:pPr/>
              <a:t>15/09/2014</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ECEDACC3-441F-46D6-90B5-04BF3665EE43}" type="datetime1">
              <a:rPr lang="it-IT" smtClean="0"/>
              <a:pPr/>
              <a:t>15/09/2014</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
        <p:nvSpPr>
          <p:cNvPr id="7" name="Segnaposto numero diapositiva 6"/>
          <p:cNvSpPr>
            <a:spLocks noGrp="1"/>
          </p:cNvSpPr>
          <p:nvPr>
            <p:ph type="sldNum" sz="quarter" idx="12"/>
          </p:nvPr>
        </p:nvSpPr>
        <p:spPr/>
        <p:txBody>
          <a:bodyPr/>
          <a:lstStyle/>
          <a:p>
            <a:fld id="{38C83D7B-D17B-4CD6-BBDA-701EC4DDA733}" type="slidenum">
              <a:rPr lang="it-IT" smtClean="0"/>
              <a:pPr/>
              <a:t>‹#›</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BC6E38C3-AC26-4ABD-A0B2-2636805B0F52}" type="datetime1">
              <a:rPr lang="it-IT" smtClean="0"/>
              <a:pPr/>
              <a:t>15/09/2014</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r>
              <a:rPr lang="en-US" smtClean="0"/>
              <a:t>sgazziano@johncabot.edu  </a:t>
            </a:r>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38C83D7B-D17B-4CD6-BBDA-701EC4DDA733}" type="slidenum">
              <a:rPr lang="it-IT" smtClean="0"/>
              <a:pPr/>
              <a:t>‹#›</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AD35C64E-E3D2-43A9-89FF-30DC09CB4D29}" type="datetime1">
              <a:rPr lang="it-IT" smtClean="0"/>
              <a:pPr/>
              <a:t>15/09/2014</a:t>
            </a:fld>
            <a:endParaRPr lang="it-IT"/>
          </a:p>
        </p:txBody>
      </p:sp>
      <p:sp>
        <p:nvSpPr>
          <p:cNvPr id="4" name="Segnaposto piè di pagina 3"/>
          <p:cNvSpPr>
            <a:spLocks noGrp="1"/>
          </p:cNvSpPr>
          <p:nvPr>
            <p:ph type="ftr" sz="quarter" idx="11"/>
          </p:nvPr>
        </p:nvSpPr>
        <p:spPr/>
        <p:txBody>
          <a:bodyPr/>
          <a:lstStyle/>
          <a:p>
            <a:r>
              <a:rPr lang="en-US" smtClean="0"/>
              <a:t>sgazziano@johncabot.edu  </a:t>
            </a:r>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38C83D7B-D17B-4CD6-BBDA-701EC4DDA733}"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98E4AB83-7A4C-489F-BE9D-A0595D45363A}" type="datetime1">
              <a:rPr lang="it-IT" smtClean="0"/>
              <a:pPr/>
              <a:t>15/09/2014</a:t>
            </a:fld>
            <a:endParaRPr lang="it-IT"/>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8C83D7B-D17B-4CD6-BBDA-701EC4DDA733}"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296F0364-ACF1-4619-BF07-C855B8E56B74}" type="datetime1">
              <a:rPr lang="it-IT" smtClean="0"/>
              <a:pPr/>
              <a:t>15/09/2014</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r>
              <a:rPr lang="en-US" smtClean="0"/>
              <a:t>sgazziano@johncabot.edu  </a:t>
            </a: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38C83D7B-D17B-4CD6-BBDA-701EC4DDA733}" type="slidenum">
              <a:rPr lang="it-IT" smtClean="0"/>
              <a:pPr/>
              <a:t>‹#›</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BB7A0708-BAA6-45F3-8C12-CB0D3D45F288}" type="datetime1">
              <a:rPr lang="it-IT" smtClean="0"/>
              <a:pPr/>
              <a:t>15/09/2014</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r>
              <a:rPr lang="en-US" smtClean="0"/>
              <a:t>sgazziano@johncabot.edu  </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BEA07C-0292-4377-81E1-6026E10DCF82}" type="datetime1">
              <a:rPr lang="it-IT" smtClean="0"/>
              <a:pPr/>
              <a:t>15/09/2014</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sgazziano@johncabot.edu  </a:t>
            </a:r>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8C83D7B-D17B-4CD6-BBDA-701EC4DDA733}" type="slidenum">
              <a:rPr lang="it-IT" smtClean="0"/>
              <a:pPr/>
              <a:t>‹#›</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Img/layers2.gif" TargetMode="External"/><Relationship Id="rId2" Type="http://schemas.openxmlformats.org/officeDocument/2006/relationships/hyperlink" Target="Img/how-computers-works.jpg" TargetMode="External"/><Relationship Id="rId1" Type="http://schemas.openxmlformats.org/officeDocument/2006/relationships/slideLayout" Target="../slideLayouts/slideLayout2.xml"/><Relationship Id="rId4" Type="http://schemas.openxmlformats.org/officeDocument/2006/relationships/hyperlink" Target="Img/pissed.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acebook.com/pages/CS101-Introduction-to-Computer-Science-at-JCU/48408854502016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docs.google.com/spreadsheet/ccc?key=0Apjqa4xwbkNIdEQybDhzZFZxeVhQRlJQQmRaOXJYYmc&amp;usp=drive_web" TargetMode="External"/><Relationship Id="rId1" Type="http://schemas.openxmlformats.org/officeDocument/2006/relationships/slideLayout" Target="../slideLayouts/slideLayout2.xml"/><Relationship Id="rId4" Type="http://schemas.openxmlformats.org/officeDocument/2006/relationships/hyperlink" Target="mailto:sgazziano@johncabot.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youtu.be/J9LK6Etxzg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Moore's_la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Byte" TargetMode="External"/><Relationship Id="rId3" Type="http://schemas.openxmlformats.org/officeDocument/2006/relationships/hyperlink" Target="http://ns1758.ca/winch/winchest.html" TargetMode="External"/><Relationship Id="rId7"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mkomo.com/cost-per-gigabyte" TargetMode="External"/><Relationship Id="rId4" Type="http://schemas.openxmlformats.org/officeDocument/2006/relationships/image" Target="../media/image18.gif"/><Relationship Id="rId9" Type="http://schemas.openxmlformats.org/officeDocument/2006/relationships/hyperlink" Target="http://en.wikipedia.org/wiki/Metric_prefi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ore.apple.com/us/buy-mac/imac" TargetMode="External"/><Relationship Id="rId2" Type="http://schemas.openxmlformats.org/officeDocument/2006/relationships/hyperlink" Target="http://www-03.ibm.com/ibm/history/exhibits/mainframe/mainframe_PR370.html" TargetMode="Externa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indows.microsoft.com/en-us/windows/support" TargetMode="External"/><Relationship Id="rId2" Type="http://schemas.openxmlformats.org/officeDocument/2006/relationships/hyperlink" Target="http://windows.microsoft.com/en-us/windows-vista/picking-up-the-pieces-after-a-computer-crash" TargetMode="External"/><Relationship Id="rId1" Type="http://schemas.openxmlformats.org/officeDocument/2006/relationships/slideLayout" Target="../slideLayouts/slideLayout2.xml"/><Relationship Id="rId4" Type="http://schemas.openxmlformats.org/officeDocument/2006/relationships/hyperlink" Target="http://www.macworld.com/article/2027920/mac-troubleshooting-how-to-handle-freezes-and-crashes.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Electrical_connector" TargetMode="External"/><Relationship Id="rId7" Type="http://schemas.openxmlformats.org/officeDocument/2006/relationships/image" Target="../media/image23.jpeg"/><Relationship Id="rId2" Type="http://schemas.openxmlformats.org/officeDocument/2006/relationships/hyperlink" Target="http://en.wikipedia.org/wiki/Computer_hardware"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en.wikipedia.org/wiki/Gender_of_connectors_and_fasteners" TargetMode="External"/><Relationship Id="rId4" Type="http://schemas.openxmlformats.org/officeDocument/2006/relationships/hyperlink" Target="http://en.wikipedia.org/wiki/Cabl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Img/computer-ports-identification-chart.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mputerhope.com/basic.htm" TargetMode="External"/><Relationship Id="rId2" Type="http://schemas.openxmlformats.org/officeDocument/2006/relationships/hyperlink" Target="http://computer.howstuffworks.com/23-computer-tour-video.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CP/M" TargetMode="External"/><Relationship Id="rId3" Type="http://schemas.openxmlformats.org/officeDocument/2006/relationships/hyperlink" Target="http://en.wikipedia.org/wiki/Help:IPA_for_English" TargetMode="External"/><Relationship Id="rId7" Type="http://schemas.openxmlformats.org/officeDocument/2006/relationships/hyperlink" Target="http://en.wikipedia.org/wiki/BIOS" TargetMode="External"/><Relationship Id="rId2" Type="http://schemas.openxmlformats.org/officeDocument/2006/relationships/hyperlink" Target="http://en.wikipedia.org/wiki/Read-only_memory" TargetMode="External"/><Relationship Id="rId1" Type="http://schemas.openxmlformats.org/officeDocument/2006/relationships/slideLayout" Target="../slideLayouts/slideLayout2.xml"/><Relationship Id="rId6" Type="http://schemas.openxmlformats.org/officeDocument/2006/relationships/hyperlink" Target="http://en.wikipedia.org/wiki/Interface_(computing)" TargetMode="External"/><Relationship Id="rId11" Type="http://schemas.openxmlformats.org/officeDocument/2006/relationships/hyperlink" Target="http://en.wikipedia.org/wiki/Operating_system" TargetMode="External"/><Relationship Id="rId5" Type="http://schemas.openxmlformats.org/officeDocument/2006/relationships/hyperlink" Target="http://en.wikipedia.org/wiki/Firmware" TargetMode="External"/><Relationship Id="rId10" Type="http://schemas.openxmlformats.org/officeDocument/2006/relationships/hyperlink" Target="http://en.wikipedia.org/wiki/Bootloader" TargetMode="External"/><Relationship Id="rId4" Type="http://schemas.openxmlformats.org/officeDocument/2006/relationships/hyperlink" Target="http://en.wikipedia.org/wiki/De_facto_standard" TargetMode="External"/><Relationship Id="rId9" Type="http://schemas.openxmlformats.org/officeDocument/2006/relationships/hyperlink" Target="http://en.wikipedia.org/wiki/Personal_comput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Computer_softwar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Enterprise_software" TargetMode="External"/><Relationship Id="rId2" Type="http://schemas.openxmlformats.org/officeDocument/2006/relationships/hyperlink" Target="http://en.wikipedia.org/wiki/Computer_software" TargetMode="External"/><Relationship Id="rId1" Type="http://schemas.openxmlformats.org/officeDocument/2006/relationships/slideLayout" Target="../slideLayouts/slideLayout2.xml"/><Relationship Id="rId5" Type="http://schemas.openxmlformats.org/officeDocument/2006/relationships/hyperlink" Target="http://en.wikipedia.org/wiki/Graphics_software" TargetMode="External"/><Relationship Id="rId4" Type="http://schemas.openxmlformats.org/officeDocument/2006/relationships/hyperlink" Target="http://en.wikipedia.org/wiki/Office_suit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en.wikipedia.org/wiki/Cloud_computin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Spreadsheet" TargetMode="External"/><Relationship Id="rId7" Type="http://schemas.openxmlformats.org/officeDocument/2006/relationships/image" Target="../media/image37.gif"/><Relationship Id="rId2" Type="http://schemas.openxmlformats.org/officeDocument/2006/relationships/hyperlink" Target="http://en.wikipedia.org/wiki/Word_processor" TargetMode="External"/><Relationship Id="rId1" Type="http://schemas.openxmlformats.org/officeDocument/2006/relationships/slideLayout" Target="../slideLayouts/slideLayout2.xml"/><Relationship Id="rId6" Type="http://schemas.openxmlformats.org/officeDocument/2006/relationships/hyperlink" Target="http://en.wikipedia.org/wiki/Google" TargetMode="External"/><Relationship Id="rId5" Type="http://schemas.openxmlformats.org/officeDocument/2006/relationships/hyperlink" Target="http://en.wikipedia.org/wiki/Form_(document)" TargetMode="External"/><Relationship Id="rId4" Type="http://schemas.openxmlformats.org/officeDocument/2006/relationships/hyperlink" Target="http://en.wikipedia.org/wiki/Presentation"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mailto:sgazziano@johncabot.edu"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String_(computer_science)" TargetMode="External"/><Relationship Id="rId7" Type="http://schemas.openxmlformats.org/officeDocument/2006/relationships/hyperlink" Target="http://windows.microsoft.com/en-us/windows/file-names-extensions-faq#1TC=windows-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n.wikipedia.org/wiki/Filename_extension" TargetMode="External"/><Relationship Id="rId5" Type="http://schemas.openxmlformats.org/officeDocument/2006/relationships/hyperlink" Target="http://en.wikipedia.org/wiki/File_system" TargetMode="External"/><Relationship Id="rId4" Type="http://schemas.openxmlformats.org/officeDocument/2006/relationships/hyperlink" Target="http://en.wikipedia.org/wiki/Computer_file"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Filename"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en.wikipedia.org/wiki/List_of_file_formats" TargetMode="External"/><Relationship Id="rId4" Type="http://schemas.openxmlformats.org/officeDocument/2006/relationships/hyperlink" Target="http://www.file-extension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yjcu.johncabot.edu/syllabus/syllabus_print.aspx?IDS=719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2564904"/>
            <a:ext cx="8820472" cy="3744416"/>
          </a:xfrm>
        </p:spPr>
        <p:txBody>
          <a:bodyPr>
            <a:normAutofit/>
          </a:bodyPr>
          <a:lstStyle/>
          <a:p>
            <a:endParaRPr lang="it-IT" dirty="0" smtClean="0"/>
          </a:p>
          <a:p>
            <a:pPr marL="355600" indent="-355600" algn="l">
              <a:buFont typeface="Arial" pitchFamily="34" charset="0"/>
              <a:buChar char="•"/>
            </a:pPr>
            <a:r>
              <a:rPr lang="en-US" sz="2200" dirty="0" smtClean="0"/>
              <a:t>Introduce students to the modern, state-of-the-art Information Technology</a:t>
            </a:r>
          </a:p>
          <a:p>
            <a:pPr marL="355600" indent="-355600" algn="l">
              <a:buFont typeface="Arial" pitchFamily="34" charset="0"/>
              <a:buChar char="•"/>
            </a:pPr>
            <a:r>
              <a:rPr lang="en-US" sz="2200" dirty="0" smtClean="0"/>
              <a:t>provide them the adequate skills in basic computer science to professionally use I.T. </a:t>
            </a:r>
          </a:p>
          <a:p>
            <a:pPr marL="355600" indent="-355600" algn="l">
              <a:buFont typeface="Arial" pitchFamily="34" charset="0"/>
              <a:buChar char="•"/>
            </a:pPr>
            <a:r>
              <a:rPr lang="en-US" sz="2200" dirty="0" smtClean="0"/>
              <a:t>in the context of a traditional liberal arts education of critical thinking and problem-solving, </a:t>
            </a:r>
          </a:p>
          <a:p>
            <a:pPr marL="355600" indent="-355600" algn="l">
              <a:buFont typeface="Arial" pitchFamily="34" charset="0"/>
              <a:buChar char="•"/>
            </a:pPr>
            <a:r>
              <a:rPr lang="en-US" sz="2200" dirty="0" smtClean="0"/>
              <a:t>and in a standard business environment.</a:t>
            </a:r>
            <a:endParaRPr lang="it-IT" sz="2200" dirty="0"/>
          </a:p>
        </p:txBody>
      </p:sp>
      <p:sp>
        <p:nvSpPr>
          <p:cNvPr id="2" name="Titolo 1"/>
          <p:cNvSpPr>
            <a:spLocks noGrp="1"/>
          </p:cNvSpPr>
          <p:nvPr>
            <p:ph type="ctrTitle"/>
          </p:nvPr>
        </p:nvSpPr>
        <p:spPr/>
        <p:txBody>
          <a:bodyPr>
            <a:normAutofit/>
          </a:bodyPr>
          <a:lstStyle/>
          <a:p>
            <a:r>
              <a:rPr lang="it-IT" dirty="0" smtClean="0"/>
              <a:t>CS 101</a:t>
            </a:r>
            <a:br>
              <a:rPr lang="it-IT" dirty="0" smtClean="0"/>
            </a:br>
            <a:r>
              <a:rPr lang="it-IT" dirty="0" err="1" smtClean="0"/>
              <a:t>Introduction</a:t>
            </a:r>
            <a:r>
              <a:rPr lang="it-IT" dirty="0" smtClean="0"/>
              <a:t> </a:t>
            </a:r>
            <a:r>
              <a:rPr lang="it-IT" dirty="0" err="1" smtClean="0"/>
              <a:t>to</a:t>
            </a:r>
            <a:r>
              <a:rPr lang="it-IT" dirty="0" smtClean="0"/>
              <a:t> Computer Science</a:t>
            </a:r>
            <a:endParaRPr lang="it-IT" dirty="0"/>
          </a:p>
        </p:txBody>
      </p:sp>
      <p:sp>
        <p:nvSpPr>
          <p:cNvPr id="4" name="Segnaposto piè di pagina 3"/>
          <p:cNvSpPr>
            <a:spLocks noGrp="1"/>
          </p:cNvSpPr>
          <p:nvPr>
            <p:ph type="ftr" sz="quarter" idx="11"/>
          </p:nvPr>
        </p:nvSpPr>
        <p:spPr/>
        <p:txBody>
          <a:bodyPr/>
          <a:lstStyle/>
          <a:p>
            <a:r>
              <a:rPr lang="en-US" dirty="0" smtClean="0"/>
              <a:t>sgazziano@johncabot.edu  </a:t>
            </a:r>
            <a:endParaRPr lang="it-IT" dirty="0"/>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412776"/>
            <a:ext cx="8784976" cy="5040560"/>
          </a:xfrm>
        </p:spPr>
        <p:txBody>
          <a:bodyPr>
            <a:noAutofit/>
          </a:bodyPr>
          <a:lstStyle/>
          <a:p>
            <a:pPr marL="355600" indent="-355600">
              <a:buFont typeface="+mj-lt"/>
              <a:buAutoNum type="arabicPeriod"/>
            </a:pPr>
            <a:r>
              <a:rPr lang="en-US" sz="2400" dirty="0" smtClean="0">
                <a:solidFill>
                  <a:srgbClr val="C00000"/>
                </a:solidFill>
                <a:latin typeface="Calibri" pitchFamily="34" charset="0"/>
                <a:hlinkClick r:id="rId2" action="ppaction://hlinkfile"/>
              </a:rPr>
              <a:t>Computers architecture and technology</a:t>
            </a:r>
            <a:endParaRPr lang="it-IT" sz="2400" dirty="0" smtClean="0">
              <a:solidFill>
                <a:srgbClr val="C00000"/>
              </a:solidFill>
              <a:latin typeface="Calibri" pitchFamily="34" charset="0"/>
            </a:endParaRPr>
          </a:p>
          <a:p>
            <a:pPr marL="355600" indent="-355600">
              <a:buFont typeface="+mj-lt"/>
              <a:buAutoNum type="arabicPeriod"/>
            </a:pPr>
            <a:r>
              <a:rPr lang="en-US" sz="2400" dirty="0" smtClean="0">
                <a:solidFill>
                  <a:srgbClr val="C00000"/>
                </a:solidFill>
                <a:latin typeface="Calibri" pitchFamily="34" charset="0"/>
                <a:hlinkClick r:id="rId3" action="ppaction://hlinkfile"/>
              </a:rPr>
              <a:t>Software layers</a:t>
            </a:r>
            <a:r>
              <a:rPr lang="en-US" sz="2400" dirty="0" smtClean="0">
                <a:latin typeface="Calibri" pitchFamily="34" charset="0"/>
              </a:rPr>
              <a:t>: operating systems and application software</a:t>
            </a:r>
            <a:endParaRPr lang="it-IT" sz="2400" dirty="0" smtClean="0">
              <a:latin typeface="Calibri" pitchFamily="34" charset="0"/>
            </a:endParaRPr>
          </a:p>
          <a:p>
            <a:pPr marL="355600" indent="-355600">
              <a:buFont typeface="+mj-lt"/>
              <a:buAutoNum type="arabicPeriod"/>
            </a:pPr>
            <a:r>
              <a:rPr lang="en-US" sz="2400" dirty="0" smtClean="0">
                <a:latin typeface="Calibri" pitchFamily="34" charset="0"/>
              </a:rPr>
              <a:t>How to </a:t>
            </a:r>
            <a:r>
              <a:rPr lang="en-US" sz="2400" dirty="0" smtClean="0">
                <a:solidFill>
                  <a:srgbClr val="C00000"/>
                </a:solidFill>
                <a:latin typeface="Calibri" pitchFamily="34" charset="0"/>
              </a:rPr>
              <a:t>troubleshoot basic issues </a:t>
            </a:r>
            <a:r>
              <a:rPr lang="en-US" sz="2400" dirty="0" smtClean="0">
                <a:latin typeface="Calibri" pitchFamily="34" charset="0"/>
              </a:rPr>
              <a:t>(plugging in laptops to overheads etc.)  How to use a computer and do basic troubleshooting; how to move to another computer.</a:t>
            </a:r>
            <a:endParaRPr lang="it-IT" sz="2400" dirty="0" smtClean="0">
              <a:latin typeface="Calibri" pitchFamily="34" charset="0"/>
            </a:endParaRPr>
          </a:p>
          <a:p>
            <a:pPr marL="355600" indent="-355600">
              <a:buFont typeface="+mj-lt"/>
              <a:buAutoNum type="arabicPeriod"/>
            </a:pPr>
            <a:r>
              <a:rPr lang="en-US" sz="2400" dirty="0" smtClean="0">
                <a:latin typeface="Calibri" pitchFamily="34" charset="0"/>
              </a:rPr>
              <a:t>Organizing and </a:t>
            </a:r>
            <a:r>
              <a:rPr lang="en-US" sz="2400" dirty="0" smtClean="0">
                <a:solidFill>
                  <a:srgbClr val="C00000"/>
                </a:solidFill>
                <a:latin typeface="Calibri" pitchFamily="34" charset="0"/>
                <a:hlinkClick r:id="rId4" action="ppaction://hlinkfile"/>
              </a:rPr>
              <a:t>managing your own data</a:t>
            </a:r>
            <a:r>
              <a:rPr lang="en-US" sz="2400" dirty="0" smtClean="0">
                <a:latin typeface="Calibri" pitchFamily="34" charset="0"/>
              </a:rPr>
              <a:t>: file systems and file/folder management.</a:t>
            </a:r>
            <a:endParaRPr lang="it-IT" sz="2400" dirty="0" smtClean="0">
              <a:latin typeface="Calibri" pitchFamily="34" charset="0"/>
            </a:endParaRPr>
          </a:p>
          <a:p>
            <a:pPr marL="355600" indent="-355600">
              <a:buFont typeface="+mj-lt"/>
              <a:buAutoNum type="arabicPeriod"/>
            </a:pPr>
            <a:r>
              <a:rPr lang="en-US" sz="2400" dirty="0" smtClean="0">
                <a:solidFill>
                  <a:srgbClr val="C00000"/>
                </a:solidFill>
                <a:latin typeface="Calibri" pitchFamily="34" charset="0"/>
              </a:rPr>
              <a:t>Networks</a:t>
            </a:r>
            <a:r>
              <a:rPr lang="en-US" sz="2400" dirty="0" smtClean="0">
                <a:latin typeface="Calibri" pitchFamily="34" charset="0"/>
              </a:rPr>
              <a:t> architecture and protocols. Data storage and backup. Local Network, Intranet, Internet. </a:t>
            </a:r>
            <a:r>
              <a:rPr lang="en-US" sz="2400" dirty="0" smtClean="0">
                <a:solidFill>
                  <a:srgbClr val="C00000"/>
                </a:solidFill>
                <a:latin typeface="Calibri" pitchFamily="34" charset="0"/>
              </a:rPr>
              <a:t>Access to data </a:t>
            </a:r>
            <a:r>
              <a:rPr lang="en-US" sz="2400" dirty="0" smtClean="0">
                <a:latin typeface="Calibri" pitchFamily="34" charset="0"/>
              </a:rPr>
              <a:t>at different locations</a:t>
            </a:r>
            <a:endParaRPr lang="it-IT" sz="24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10</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412776"/>
            <a:ext cx="8784976" cy="5040560"/>
          </a:xfrm>
        </p:spPr>
        <p:txBody>
          <a:bodyPr>
            <a:normAutofit fontScale="62500" lnSpcReduction="20000"/>
          </a:bodyPr>
          <a:lstStyle/>
          <a:p>
            <a:pPr marL="742950" indent="-742950">
              <a:lnSpc>
                <a:spcPct val="120000"/>
              </a:lnSpc>
              <a:buFont typeface="+mj-lt"/>
              <a:buAutoNum type="arabicPeriod" startAt="6"/>
            </a:pPr>
            <a:r>
              <a:rPr lang="en-US" sz="4300" dirty="0" smtClean="0">
                <a:solidFill>
                  <a:srgbClr val="C00000"/>
                </a:solidFill>
                <a:latin typeface="Calibri" pitchFamily="34" charset="0"/>
              </a:rPr>
              <a:t>Introduction to Microsoft Office </a:t>
            </a:r>
            <a:r>
              <a:rPr lang="en-US" sz="4300" dirty="0" smtClean="0">
                <a:latin typeface="Calibri" pitchFamily="34" charset="0"/>
              </a:rPr>
              <a:t>Package and how to use it. Ms Word. MS Excel. MS </a:t>
            </a:r>
            <a:r>
              <a:rPr lang="en-US" sz="4300" dirty="0" err="1" smtClean="0">
                <a:latin typeface="Calibri" pitchFamily="34" charset="0"/>
              </a:rPr>
              <a:t>Powerpoint</a:t>
            </a:r>
            <a:r>
              <a:rPr lang="en-US" sz="4300" dirty="0" smtClean="0">
                <a:latin typeface="Calibri" pitchFamily="34" charset="0"/>
              </a:rPr>
              <a:t>. </a:t>
            </a:r>
            <a:r>
              <a:rPr lang="en-US" sz="4300" dirty="0" err="1" smtClean="0">
                <a:solidFill>
                  <a:srgbClr val="C00000"/>
                </a:solidFill>
                <a:latin typeface="Calibri" pitchFamily="34" charset="0"/>
              </a:rPr>
              <a:t>Prezi</a:t>
            </a:r>
            <a:r>
              <a:rPr lang="en-US" sz="4300" dirty="0" smtClean="0">
                <a:latin typeface="Calibri" pitchFamily="34" charset="0"/>
              </a:rPr>
              <a:t>. </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Publishing</a:t>
            </a:r>
            <a:r>
              <a:rPr lang="en-US" sz="4300" dirty="0" smtClean="0">
                <a:latin typeface="Calibri" pitchFamily="34" charset="0"/>
              </a:rPr>
              <a:t> and editing</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Cloud computing</a:t>
            </a:r>
            <a:r>
              <a:rPr lang="en-US" sz="4300" dirty="0" smtClean="0">
                <a:latin typeface="Calibri" pitchFamily="34" charset="0"/>
              </a:rPr>
              <a:t>: the new paradigm.  Local application v/s cloud suites. Google drive / </a:t>
            </a:r>
            <a:r>
              <a:rPr lang="en-US" sz="4300" dirty="0" err="1" smtClean="0">
                <a:latin typeface="Calibri" pitchFamily="34" charset="0"/>
              </a:rPr>
              <a:t>Icloud</a:t>
            </a:r>
            <a:r>
              <a:rPr lang="en-US" sz="4300" dirty="0" smtClean="0">
                <a:latin typeface="Calibri" pitchFamily="34" charset="0"/>
              </a:rPr>
              <a:t> / </a:t>
            </a:r>
            <a:r>
              <a:rPr lang="en-US" sz="4300" dirty="0" err="1" smtClean="0">
                <a:latin typeface="Calibri" pitchFamily="34" charset="0"/>
              </a:rPr>
              <a:t>Dropbox</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Professional  presentation </a:t>
            </a:r>
            <a:r>
              <a:rPr lang="en-US" sz="4300" dirty="0" smtClean="0">
                <a:latin typeface="Calibri" pitchFamily="34" charset="0"/>
              </a:rPr>
              <a:t>of information and computer etiquette.</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latin typeface="Calibri" pitchFamily="34" charset="0"/>
              </a:rPr>
              <a:t>How the Web works: servers and browsers. Introduction to Web design: how to </a:t>
            </a:r>
            <a:r>
              <a:rPr lang="en-US" sz="4300" dirty="0" smtClean="0">
                <a:solidFill>
                  <a:srgbClr val="C00000"/>
                </a:solidFill>
                <a:latin typeface="Calibri" pitchFamily="34" charset="0"/>
              </a:rPr>
              <a:t>create a web site </a:t>
            </a:r>
            <a:r>
              <a:rPr lang="en-US" sz="4300" dirty="0" smtClean="0">
                <a:latin typeface="Calibri" pitchFamily="34" charset="0"/>
              </a:rPr>
              <a:t>to express ideas graphically. Writing for the web.</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latin typeface="Calibri" pitchFamily="34" charset="0"/>
              </a:rPr>
              <a:t>Databases and </a:t>
            </a:r>
            <a:r>
              <a:rPr lang="en-US" sz="4300" dirty="0" smtClean="0">
                <a:solidFill>
                  <a:srgbClr val="C00000"/>
                </a:solidFill>
                <a:latin typeface="Calibri" pitchFamily="34" charset="0"/>
              </a:rPr>
              <a:t>Multimedia</a:t>
            </a:r>
            <a:r>
              <a:rPr lang="en-US" sz="4300" dirty="0" smtClean="0">
                <a:latin typeface="Calibri" pitchFamily="34" charset="0"/>
              </a:rPr>
              <a:t>.</a:t>
            </a:r>
            <a:endParaRPr lang="it-IT" sz="43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11</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556792"/>
            <a:ext cx="8784976" cy="4608512"/>
          </a:xfrm>
        </p:spPr>
        <p:txBody>
          <a:bodyPr>
            <a:normAutofit fontScale="55000" lnSpcReduction="20000"/>
          </a:bodyPr>
          <a:lstStyle/>
          <a:p>
            <a:pPr marL="742950" indent="-742950">
              <a:buFont typeface="+mj-lt"/>
              <a:buAutoNum type="arabicPeriod" startAt="12"/>
            </a:pPr>
            <a:r>
              <a:rPr lang="en-US" sz="4300" dirty="0" smtClean="0">
                <a:solidFill>
                  <a:srgbClr val="C00000"/>
                </a:solidFill>
                <a:latin typeface="Calibri" pitchFamily="34" charset="0"/>
              </a:rPr>
              <a:t>Use of primary data</a:t>
            </a:r>
            <a:r>
              <a:rPr lang="en-US" sz="4300" dirty="0" smtClean="0">
                <a:latin typeface="Calibri" pitchFamily="34" charset="0"/>
              </a:rPr>
              <a:t> to manipulate into usable and well-documented formats so as to be able to </a:t>
            </a:r>
            <a:r>
              <a:rPr lang="en-US" sz="4300" dirty="0" smtClean="0">
                <a:solidFill>
                  <a:srgbClr val="C00000"/>
                </a:solidFill>
                <a:latin typeface="Calibri" pitchFamily="34" charset="0"/>
              </a:rPr>
              <a:t>communicate</a:t>
            </a:r>
            <a:r>
              <a:rPr lang="en-US" sz="4300" dirty="0" smtClean="0">
                <a:latin typeface="Calibri" pitchFamily="34" charset="0"/>
              </a:rPr>
              <a:t> this information to end users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Collaboration on documents</a:t>
            </a:r>
            <a:r>
              <a:rPr lang="en-US" sz="4300" dirty="0" smtClean="0">
                <a:latin typeface="Calibri" pitchFamily="34" charset="0"/>
              </a:rPr>
              <a:t>:  how to collaborate and gain synergies from working with other people</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Creating multimedia documents </a:t>
            </a:r>
            <a:r>
              <a:rPr lang="en-US" sz="4300" dirty="0" smtClean="0">
                <a:latin typeface="Calibri" pitchFamily="34" charset="0"/>
              </a:rPr>
              <a:t>and copyright issues associated with digital sources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Privacy</a:t>
            </a:r>
            <a:r>
              <a:rPr lang="en-US" sz="4300" dirty="0" smtClean="0">
                <a:latin typeface="Calibri" pitchFamily="34" charset="0"/>
              </a:rPr>
              <a:t> and personal data protection on the Internet. Mobile computing, location based services.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Computer and network security </a:t>
            </a:r>
            <a:r>
              <a:rPr lang="en-US" sz="4300" dirty="0" smtClean="0">
                <a:latin typeface="Calibri" pitchFamily="34" charset="0"/>
              </a:rPr>
              <a:t>: viruses, frauds, fishing, spoofing, scam, secure protocols,  safe user </a:t>
            </a:r>
            <a:r>
              <a:rPr lang="en-US" sz="4300" dirty="0" err="1" smtClean="0">
                <a:latin typeface="Calibri" pitchFamily="34" charset="0"/>
              </a:rPr>
              <a:t>behaviour</a:t>
            </a:r>
            <a:r>
              <a:rPr lang="en-US" sz="4300" dirty="0" smtClean="0">
                <a:latin typeface="Calibri" pitchFamily="34" charset="0"/>
              </a:rPr>
              <a:t>.</a:t>
            </a:r>
            <a:endParaRPr lang="it-IT" sz="4300" dirty="0" smtClean="0">
              <a:latin typeface="Calibri" pitchFamily="34" charset="0"/>
            </a:endParaRPr>
          </a:p>
          <a:p>
            <a:pPr marL="742950" indent="-742950">
              <a:buFont typeface="+mj-lt"/>
              <a:buAutoNum type="arabicPeriod" startAt="12"/>
            </a:pPr>
            <a:r>
              <a:rPr lang="en-US" sz="4300" dirty="0" smtClean="0">
                <a:latin typeface="Calibri" pitchFamily="34" charset="0"/>
              </a:rPr>
              <a:t>Searching with Google or </a:t>
            </a:r>
            <a:r>
              <a:rPr lang="en-US" sz="4300" dirty="0" smtClean="0">
                <a:solidFill>
                  <a:srgbClr val="C00000"/>
                </a:solidFill>
                <a:latin typeface="Calibri" pitchFamily="34" charset="0"/>
              </a:rPr>
              <a:t>gathering information </a:t>
            </a:r>
            <a:r>
              <a:rPr lang="en-US" sz="4300" dirty="0" smtClean="0">
                <a:latin typeface="Calibri" pitchFamily="34" charset="0"/>
              </a:rPr>
              <a:t>from </a:t>
            </a:r>
            <a:r>
              <a:rPr lang="en-US" sz="4300" smtClean="0">
                <a:latin typeface="Calibri" pitchFamily="34" charset="0"/>
              </a:rPr>
              <a:t>the Internet; </a:t>
            </a:r>
            <a:r>
              <a:rPr lang="en-US" sz="4300" dirty="0" smtClean="0">
                <a:latin typeface="Calibri" pitchFamily="34" charset="0"/>
              </a:rPr>
              <a:t>being aware of the standard sources of information</a:t>
            </a:r>
            <a:endParaRPr lang="it-IT" sz="43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12</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General rules in class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13</a:t>
            </a:fld>
            <a:endParaRPr lang="it-IT"/>
          </a:p>
        </p:txBody>
      </p:sp>
      <p:sp>
        <p:nvSpPr>
          <p:cNvPr id="5" name="Content Placeholder 4"/>
          <p:cNvSpPr>
            <a:spLocks noGrp="1"/>
          </p:cNvSpPr>
          <p:nvPr>
            <p:ph sz="quarter" idx="1"/>
          </p:nvPr>
        </p:nvSpPr>
        <p:spPr/>
        <p:txBody>
          <a:bodyPr>
            <a:normAutofit fontScale="92500" lnSpcReduction="20000"/>
          </a:bodyPr>
          <a:lstStyle/>
          <a:p>
            <a:r>
              <a:rPr lang="it-IT" dirty="0" smtClean="0"/>
              <a:t>Open internet access </a:t>
            </a:r>
            <a:r>
              <a:rPr lang="it-IT" sz="3600" dirty="0" smtClean="0">
                <a:solidFill>
                  <a:srgbClr val="FF0000"/>
                </a:solidFill>
              </a:rPr>
              <a:t>for class purposes only, no chat, mail, browsing etc unrelated to class topics</a:t>
            </a:r>
          </a:p>
          <a:p>
            <a:pPr>
              <a:buNone/>
            </a:pPr>
            <a:endParaRPr lang="it-IT" sz="3600" dirty="0" smtClean="0">
              <a:solidFill>
                <a:srgbClr val="FF0000"/>
              </a:solidFill>
            </a:endParaRPr>
          </a:p>
          <a:p>
            <a:r>
              <a:rPr lang="it-IT" sz="3600" dirty="0" smtClean="0">
                <a:solidFill>
                  <a:srgbClr val="FF0000"/>
                </a:solidFill>
              </a:rPr>
              <a:t>NO FACEBOOK, </a:t>
            </a:r>
            <a:r>
              <a:rPr lang="it-IT" sz="2800" dirty="0" smtClean="0"/>
              <a:t>unless on class page</a:t>
            </a:r>
          </a:p>
          <a:p>
            <a:endParaRPr lang="it-IT" sz="2800" dirty="0" smtClean="0"/>
          </a:p>
          <a:p>
            <a:r>
              <a:rPr lang="it-IT" sz="2800" dirty="0" smtClean="0"/>
              <a:t>Quiet collaboration allowed, except during tests of any kind</a:t>
            </a:r>
          </a:p>
          <a:p>
            <a:endParaRPr lang="it-IT" sz="2800" dirty="0" smtClean="0"/>
          </a:p>
          <a:p>
            <a:r>
              <a:rPr lang="it-IT" sz="2800" dirty="0" smtClean="0"/>
              <a:t>Students found doing their own business on PCs during class will be kindly allowed to it elsewhere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Yes we have a class Facebook page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14</a:t>
            </a:fld>
            <a:endParaRPr lang="it-IT"/>
          </a:p>
        </p:txBody>
      </p:sp>
      <p:pic>
        <p:nvPicPr>
          <p:cNvPr id="8" name="Segnaposto contenuto 7" descr="fb.jpg">
            <a:hlinkClick r:id="rId2"/>
          </p:cNvPr>
          <p:cNvPicPr>
            <a:picLocks noGrp="1" noChangeAspect="1"/>
          </p:cNvPicPr>
          <p:nvPr>
            <p:ph sz="quarter" idx="1"/>
          </p:nvPr>
        </p:nvPicPr>
        <p:blipFill>
          <a:blip r:embed="rId3" cstate="print"/>
          <a:stretch>
            <a:fillRect/>
          </a:stretch>
        </p:blipFill>
        <p:spPr>
          <a:xfrm>
            <a:off x="1403648" y="1628800"/>
            <a:ext cx="6696744" cy="46121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Window of the future: our «Roster in the Cloud»</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15</a:t>
            </a:fld>
            <a:endParaRPr lang="it-IT"/>
          </a:p>
        </p:txBody>
      </p:sp>
      <p:pic>
        <p:nvPicPr>
          <p:cNvPr id="6" name="Content Placeholder 5">
            <a:hlinkClick r:id="rId2"/>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043608" y="1450999"/>
            <a:ext cx="7050911" cy="4429712"/>
          </a:xfrm>
        </p:spPr>
      </p:pic>
      <p:sp>
        <p:nvSpPr>
          <p:cNvPr id="7" name="TextBox 6"/>
          <p:cNvSpPr txBox="1"/>
          <p:nvPr/>
        </p:nvSpPr>
        <p:spPr>
          <a:xfrm>
            <a:off x="1259632" y="6021288"/>
            <a:ext cx="6984776" cy="369332"/>
          </a:xfrm>
          <a:prstGeom prst="rect">
            <a:avLst/>
          </a:prstGeom>
          <a:noFill/>
        </p:spPr>
        <p:txBody>
          <a:bodyPr wrap="square" rtlCol="0">
            <a:spAutoFit/>
          </a:bodyPr>
          <a:lstStyle/>
          <a:p>
            <a:r>
              <a:rPr lang="it-IT" dirty="0" smtClean="0"/>
              <a:t>Request access by email to  </a:t>
            </a:r>
            <a:r>
              <a:rPr lang="it-IT" dirty="0" smtClean="0">
                <a:hlinkClick r:id="rId4"/>
              </a:rPr>
              <a:t>sgazziano@johncabot.edu</a:t>
            </a:r>
            <a:r>
              <a:rPr lang="it-IT" dirty="0" smtClean="0"/>
              <a:t> </a:t>
            </a:r>
            <a:endParaRPr lang="en-US" dirty="0"/>
          </a:p>
        </p:txBody>
      </p:sp>
    </p:spTree>
    <p:extLst>
      <p:ext uri="{BB962C8B-B14F-4D97-AF65-F5344CB8AC3E}">
        <p14:creationId xmlns:p14="http://schemas.microsoft.com/office/powerpoint/2010/main" val="4135080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What is «Cloud Computing btw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16</a:t>
            </a:fld>
            <a:endParaRPr lang="it-IT"/>
          </a:p>
        </p:txBody>
      </p:sp>
      <p:pic>
        <p:nvPicPr>
          <p:cNvPr id="6" name="Content Placeholder 5">
            <a:hlinkClick r:id="rId2"/>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50520" y="1527175"/>
            <a:ext cx="7806447" cy="4572000"/>
          </a:xfrm>
        </p:spPr>
      </p:pic>
    </p:spTree>
    <p:extLst>
      <p:ext uri="{BB962C8B-B14F-4D97-AF65-F5344CB8AC3E}">
        <p14:creationId xmlns:p14="http://schemas.microsoft.com/office/powerpoint/2010/main" val="78732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700" dirty="0"/>
              <a:t>Ok, back to the basics – we’ll be on the Cloud again later on </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17</a:t>
            </a:fld>
            <a:endParaRPr lang="it-IT"/>
          </a:p>
        </p:txBody>
      </p:sp>
      <p:pic>
        <p:nvPicPr>
          <p:cNvPr id="6" name="Segnaposto contenuto 5" descr="1000px-Information_processing_system_(english).svg.png"/>
          <p:cNvPicPr>
            <a:picLocks noGrp="1" noChangeAspect="1"/>
          </p:cNvPicPr>
          <p:nvPr>
            <p:ph sz="quarter" idx="1"/>
          </p:nvPr>
        </p:nvPicPr>
        <p:blipFill>
          <a:blip r:embed="rId2" cstate="print"/>
          <a:stretch>
            <a:fillRect/>
          </a:stretch>
        </p:blipFill>
        <p:spPr>
          <a:xfrm>
            <a:off x="323528" y="2780928"/>
            <a:ext cx="8504238" cy="2126060"/>
          </a:xfrm>
        </p:spPr>
      </p:pic>
      <p:sp>
        <p:nvSpPr>
          <p:cNvPr id="7" name="CasellaDiTesto 6"/>
          <p:cNvSpPr txBox="1"/>
          <p:nvPr/>
        </p:nvSpPr>
        <p:spPr>
          <a:xfrm>
            <a:off x="971600" y="1699574"/>
            <a:ext cx="7416824" cy="1015663"/>
          </a:xfrm>
          <a:prstGeom prst="rect">
            <a:avLst/>
          </a:prstGeom>
          <a:noFill/>
        </p:spPr>
        <p:txBody>
          <a:bodyPr wrap="square" rtlCol="0">
            <a:spAutoFit/>
          </a:bodyPr>
          <a:lstStyle/>
          <a:p>
            <a:r>
              <a:rPr lang="it-IT" sz="2400" dirty="0" smtClean="0">
                <a:solidFill>
                  <a:srgbClr val="FF0000"/>
                </a:solidFill>
              </a:rPr>
              <a:t>IT is all about </a:t>
            </a:r>
            <a:r>
              <a:rPr lang="it-IT" sz="2400" b="1" u="sng" dirty="0" smtClean="0">
                <a:solidFill>
                  <a:srgbClr val="FF0000"/>
                </a:solidFill>
              </a:rPr>
              <a:t>Information </a:t>
            </a:r>
            <a:r>
              <a:rPr lang="it-IT" sz="2400" b="1" u="sng" dirty="0">
                <a:solidFill>
                  <a:srgbClr val="FF0000"/>
                </a:solidFill>
              </a:rPr>
              <a:t>processing system </a:t>
            </a:r>
            <a:endParaRPr lang="it-IT" sz="2400" b="1" u="sng" dirty="0" smtClean="0">
              <a:solidFill>
                <a:srgbClr val="FF0000"/>
              </a:solidFill>
            </a:endParaRPr>
          </a:p>
          <a:p>
            <a:endParaRPr lang="it-IT" dirty="0">
              <a:latin typeface="Arial" pitchFamily="34" charset="0"/>
              <a:cs typeface="Arial" pitchFamily="34" charset="0"/>
            </a:endParaRPr>
          </a:p>
          <a:p>
            <a:r>
              <a:rPr lang="it-IT" dirty="0" smtClean="0">
                <a:latin typeface="Arial" pitchFamily="34" charset="0"/>
                <a:cs typeface="Arial" pitchFamily="34" charset="0"/>
              </a:rPr>
              <a:t>Quality  of output data depends on processing AND input data </a:t>
            </a:r>
            <a:endParaRPr lang="it-IT" dirty="0">
              <a:latin typeface="Arial" pitchFamily="34" charset="0"/>
              <a:cs typeface="Arial" pitchFamily="34" charset="0"/>
            </a:endParaRPr>
          </a:p>
        </p:txBody>
      </p:sp>
      <p:sp>
        <p:nvSpPr>
          <p:cNvPr id="8" name="CasellaDiTesto 7"/>
          <p:cNvSpPr txBox="1"/>
          <p:nvPr/>
        </p:nvSpPr>
        <p:spPr>
          <a:xfrm>
            <a:off x="1043608" y="5157192"/>
            <a:ext cx="6696744" cy="646331"/>
          </a:xfrm>
          <a:prstGeom prst="rect">
            <a:avLst/>
          </a:prstGeom>
          <a:noFill/>
        </p:spPr>
        <p:txBody>
          <a:bodyPr wrap="square" rtlCol="0">
            <a:spAutoFit/>
          </a:bodyPr>
          <a:lstStyle/>
          <a:p>
            <a:r>
              <a:rPr lang="it-IT" dirty="0" err="1" smtClean="0">
                <a:latin typeface="Arial" pitchFamily="34" charset="0"/>
                <a:cs typeface="Arial" pitchFamily="34" charset="0"/>
              </a:rPr>
              <a:t>Very</a:t>
            </a:r>
            <a:r>
              <a:rPr lang="it-IT" dirty="0" smtClean="0">
                <a:latin typeface="Arial" pitchFamily="34" charset="0"/>
                <a:cs typeface="Arial" pitchFamily="34" charset="0"/>
              </a:rPr>
              <a:t> </a:t>
            </a:r>
            <a:r>
              <a:rPr lang="it-IT" dirty="0" err="1" smtClean="0">
                <a:latin typeface="Arial" pitchFamily="34" charset="0"/>
                <a:cs typeface="Arial" pitchFamily="34" charset="0"/>
              </a:rPr>
              <a:t>Important</a:t>
            </a:r>
            <a:r>
              <a:rPr lang="it-IT" dirty="0" smtClean="0">
                <a:latin typeface="Arial" pitchFamily="34" charset="0"/>
                <a:cs typeface="Arial" pitchFamily="34" charset="0"/>
              </a:rPr>
              <a:t> </a:t>
            </a:r>
            <a:r>
              <a:rPr lang="it-IT" dirty="0" err="1" smtClean="0">
                <a:latin typeface="Arial" pitchFamily="34" charset="0"/>
                <a:cs typeface="Arial" pitchFamily="34" charset="0"/>
              </a:rPr>
              <a:t>Corollary</a:t>
            </a:r>
            <a:r>
              <a:rPr lang="it-IT" dirty="0" smtClean="0">
                <a:latin typeface="Arial" pitchFamily="34" charset="0"/>
                <a:cs typeface="Arial" pitchFamily="34" charset="0"/>
              </a:rPr>
              <a:t> : “</a:t>
            </a:r>
            <a:r>
              <a:rPr lang="it-IT" dirty="0" err="1" smtClean="0">
                <a:latin typeface="Arial" pitchFamily="34" charset="0"/>
                <a:cs typeface="Arial" pitchFamily="34" charset="0"/>
              </a:rPr>
              <a:t>garbage</a:t>
            </a:r>
            <a:r>
              <a:rPr lang="it-IT" dirty="0" smtClean="0">
                <a:latin typeface="Arial" pitchFamily="34" charset="0"/>
                <a:cs typeface="Arial" pitchFamily="34" charset="0"/>
              </a:rPr>
              <a:t> in” = “</a:t>
            </a:r>
            <a:r>
              <a:rPr lang="it-IT" dirty="0" err="1" smtClean="0">
                <a:latin typeface="Arial" pitchFamily="34" charset="0"/>
                <a:cs typeface="Arial" pitchFamily="34" charset="0"/>
              </a:rPr>
              <a:t>garbage</a:t>
            </a:r>
            <a:r>
              <a:rPr lang="it-IT" dirty="0" smtClean="0">
                <a:latin typeface="Arial" pitchFamily="34" charset="0"/>
                <a:cs typeface="Arial" pitchFamily="34" charset="0"/>
              </a:rPr>
              <a:t> out” </a:t>
            </a:r>
          </a:p>
          <a:p>
            <a:r>
              <a:rPr lang="it-IT" dirty="0" smtClean="0">
                <a:latin typeface="Arial" pitchFamily="34" charset="0"/>
                <a:cs typeface="Arial" pitchFamily="34" charset="0"/>
              </a:rPr>
              <a:t>no </a:t>
            </a:r>
            <a:r>
              <a:rPr lang="it-IT" dirty="0" err="1" smtClean="0">
                <a:latin typeface="Arial" pitchFamily="34" charset="0"/>
                <a:cs typeface="Arial" pitchFamily="34" charset="0"/>
              </a:rPr>
              <a:t>matter</a:t>
            </a:r>
            <a:r>
              <a:rPr lang="it-IT" dirty="0" smtClean="0">
                <a:latin typeface="Arial" pitchFamily="34" charset="0"/>
                <a:cs typeface="Arial" pitchFamily="34" charset="0"/>
              </a:rPr>
              <a:t>  </a:t>
            </a:r>
            <a:r>
              <a:rPr lang="it-IT" dirty="0" err="1" smtClean="0">
                <a:latin typeface="Arial" pitchFamily="34" charset="0"/>
                <a:cs typeface="Arial" pitchFamily="34" charset="0"/>
              </a:rPr>
              <a:t>how</a:t>
            </a:r>
            <a:r>
              <a:rPr lang="it-IT" dirty="0" smtClean="0">
                <a:latin typeface="Arial" pitchFamily="34" charset="0"/>
                <a:cs typeface="Arial" pitchFamily="34" charset="0"/>
              </a:rPr>
              <a:t> </a:t>
            </a:r>
            <a:r>
              <a:rPr lang="it-IT" dirty="0" err="1" smtClean="0">
                <a:latin typeface="Arial" pitchFamily="34" charset="0"/>
                <a:cs typeface="Arial" pitchFamily="34" charset="0"/>
              </a:rPr>
              <a:t>complex</a:t>
            </a:r>
            <a:r>
              <a:rPr lang="it-IT" dirty="0" smtClean="0">
                <a:latin typeface="Arial" pitchFamily="34" charset="0"/>
                <a:cs typeface="Arial" pitchFamily="34" charset="0"/>
              </a:rPr>
              <a:t> the processing </a:t>
            </a:r>
            <a:endParaRPr lang="it-IT"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computers were created equal:</a:t>
            </a:r>
            <a:br>
              <a:rPr lang="en-US" dirty="0" smtClean="0"/>
            </a:br>
            <a:r>
              <a:rPr lang="en-US" sz="1800" dirty="0" smtClean="0"/>
              <a:t>or: below please find any computer basic architecture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18</a:t>
            </a:fld>
            <a:endParaRPr lang="it-IT"/>
          </a:p>
        </p:txBody>
      </p:sp>
      <p:pic>
        <p:nvPicPr>
          <p:cNvPr id="6" name="Picture 3"/>
          <p:cNvPicPr>
            <a:picLocks noGrp="1" noChangeAspect="1" noChangeArrowheads="1"/>
          </p:cNvPicPr>
          <p:nvPr>
            <p:ph sz="quarter" idx="1"/>
          </p:nvPr>
        </p:nvPicPr>
        <p:blipFill>
          <a:blip r:embed="rId3" cstate="print"/>
          <a:srcRect/>
          <a:stretch>
            <a:fillRect/>
          </a:stretch>
        </p:blipFill>
        <p:spPr>
          <a:xfrm>
            <a:off x="611560" y="1445920"/>
            <a:ext cx="8099006" cy="4863400"/>
          </a:xfrm>
        </p:spPr>
      </p:pic>
      <p:sp>
        <p:nvSpPr>
          <p:cNvPr id="7" name="Flowchart: Magnetic Disk 6"/>
          <p:cNvSpPr/>
          <p:nvPr/>
        </p:nvSpPr>
        <p:spPr>
          <a:xfrm>
            <a:off x="7884368" y="2852936"/>
            <a:ext cx="936104" cy="10801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i.e. the Hard Disk</a:t>
            </a:r>
            <a:endParaRPr lang="en-US" dirty="0"/>
          </a:p>
        </p:txBody>
      </p:sp>
      <p:pic>
        <p:nvPicPr>
          <p:cNvPr id="16388" name="Picture 4" descr="http://www.tuttologia.com/ram.jpg"/>
          <p:cNvPicPr>
            <a:picLocks noChangeAspect="1" noChangeArrowheads="1"/>
          </p:cNvPicPr>
          <p:nvPr/>
        </p:nvPicPr>
        <p:blipFill>
          <a:blip r:embed="rId4" cstate="print"/>
          <a:srcRect/>
          <a:stretch>
            <a:fillRect/>
          </a:stretch>
        </p:blipFill>
        <p:spPr bwMode="auto">
          <a:xfrm>
            <a:off x="5220072" y="5517232"/>
            <a:ext cx="1269901" cy="1038007"/>
          </a:xfrm>
          <a:prstGeom prst="rect">
            <a:avLst/>
          </a:prstGeom>
          <a:noFill/>
        </p:spPr>
      </p:pic>
      <p:sp>
        <p:nvSpPr>
          <p:cNvPr id="9" name="TextBox 8"/>
          <p:cNvSpPr txBox="1"/>
          <p:nvPr/>
        </p:nvSpPr>
        <p:spPr>
          <a:xfrm>
            <a:off x="6372200" y="5949280"/>
            <a:ext cx="2304256" cy="646331"/>
          </a:xfrm>
          <a:prstGeom prst="rect">
            <a:avLst/>
          </a:prstGeom>
          <a:solidFill>
            <a:schemeClr val="accent2"/>
          </a:solidFill>
        </p:spPr>
        <p:txBody>
          <a:bodyPr wrap="square" rtlCol="0">
            <a:spAutoFit/>
          </a:bodyPr>
          <a:lstStyle/>
          <a:p>
            <a:r>
              <a:rPr lang="it-IT" dirty="0" smtClean="0"/>
              <a:t>The RAM (random access memory)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t>Ok, back to the basics – we’ll be on the Cloud again later on </a:t>
            </a:r>
            <a:endParaRPr lang="it-IT" sz="2400"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19</a:t>
            </a:fld>
            <a:endParaRPr lang="it-IT"/>
          </a:p>
        </p:txBody>
      </p:sp>
      <p:pic>
        <p:nvPicPr>
          <p:cNvPr id="6" name="Segnaposto contenuto 5" descr="how-computers-works.jpg"/>
          <p:cNvPicPr>
            <a:picLocks noGrp="1" noChangeAspect="1"/>
          </p:cNvPicPr>
          <p:nvPr>
            <p:ph sz="quarter" idx="1"/>
          </p:nvPr>
        </p:nvPicPr>
        <p:blipFill>
          <a:blip r:embed="rId2" cstate="print"/>
          <a:stretch>
            <a:fillRect/>
          </a:stretch>
        </p:blipFill>
        <p:spPr>
          <a:xfrm>
            <a:off x="4139952" y="1467697"/>
            <a:ext cx="4608512" cy="474676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Your</a:t>
            </a:r>
            <a:r>
              <a:rPr lang="es-ES_tradnl" dirty="0" smtClean="0"/>
              <a:t> instructor  (Stefano </a:t>
            </a:r>
            <a:r>
              <a:rPr lang="es-ES_tradnl" dirty="0" err="1" smtClean="0"/>
              <a:t>Gazziano</a:t>
            </a:r>
            <a:r>
              <a:rPr lang="es-ES_tradnl" dirty="0" smtClean="0"/>
              <a:t>)</a:t>
            </a:r>
            <a:endParaRPr lang="es-ES_tradnl"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a:t>
            </a:fld>
            <a:endParaRPr lang="it-IT"/>
          </a:p>
        </p:txBody>
      </p:sp>
      <p:sp>
        <p:nvSpPr>
          <p:cNvPr id="5" name="Content Placeholder 4"/>
          <p:cNvSpPr>
            <a:spLocks noGrp="1"/>
          </p:cNvSpPr>
          <p:nvPr>
            <p:ph sz="quarter" idx="1"/>
          </p:nvPr>
        </p:nvSpPr>
        <p:spPr/>
        <p:txBody>
          <a:bodyPr>
            <a:normAutofit lnSpcReduction="10000"/>
          </a:bodyPr>
          <a:lstStyle/>
          <a:p>
            <a:r>
              <a:rPr lang="it-IT" dirty="0" err="1" smtClean="0"/>
              <a:t>Physics</a:t>
            </a:r>
            <a:r>
              <a:rPr lang="it-IT" dirty="0" smtClean="0"/>
              <a:t>, Laurea [</a:t>
            </a:r>
            <a:r>
              <a:rPr lang="it-IT" dirty="0" err="1" smtClean="0"/>
              <a:t>MSc</a:t>
            </a:r>
            <a:r>
              <a:rPr lang="it-IT" dirty="0" smtClean="0"/>
              <a:t>] 1983 </a:t>
            </a:r>
            <a:r>
              <a:rPr lang="it-IT" dirty="0" err="1" smtClean="0"/>
              <a:t>University</a:t>
            </a:r>
            <a:r>
              <a:rPr lang="it-IT" dirty="0" smtClean="0"/>
              <a:t> </a:t>
            </a:r>
            <a:r>
              <a:rPr lang="it-IT" dirty="0" err="1" smtClean="0"/>
              <a:t>of</a:t>
            </a:r>
            <a:r>
              <a:rPr lang="it-IT" dirty="0" smtClean="0"/>
              <a:t> </a:t>
            </a:r>
            <a:r>
              <a:rPr lang="it-IT" dirty="0" err="1" smtClean="0"/>
              <a:t>Rome</a:t>
            </a:r>
            <a:r>
              <a:rPr lang="it-IT" dirty="0" smtClean="0"/>
              <a:t>.</a:t>
            </a:r>
          </a:p>
          <a:p>
            <a:r>
              <a:rPr lang="it-IT" dirty="0" err="1" smtClean="0"/>
              <a:t>Fulbrighter</a:t>
            </a:r>
            <a:r>
              <a:rPr lang="it-IT" dirty="0" smtClean="0"/>
              <a:t> at Georgia </a:t>
            </a:r>
            <a:r>
              <a:rPr lang="it-IT" dirty="0" err="1" smtClean="0"/>
              <a:t>Tech</a:t>
            </a:r>
            <a:r>
              <a:rPr lang="it-IT" dirty="0" smtClean="0"/>
              <a:t> 1986. </a:t>
            </a:r>
          </a:p>
          <a:p>
            <a:r>
              <a:rPr lang="it-IT" dirty="0" smtClean="0"/>
              <a:t>IT </a:t>
            </a:r>
            <a:r>
              <a:rPr lang="it-IT" dirty="0" err="1" smtClean="0"/>
              <a:t>consultant</a:t>
            </a:r>
            <a:r>
              <a:rPr lang="it-IT" dirty="0" smtClean="0"/>
              <a:t> </a:t>
            </a:r>
            <a:r>
              <a:rPr lang="it-IT" dirty="0" err="1" smtClean="0"/>
              <a:t>to</a:t>
            </a:r>
            <a:r>
              <a:rPr lang="it-IT" dirty="0" smtClean="0"/>
              <a:t> ENI 87-93.</a:t>
            </a:r>
          </a:p>
          <a:p>
            <a:r>
              <a:rPr lang="it-IT" dirty="0" err="1" smtClean="0"/>
              <a:t>Visiting</a:t>
            </a:r>
            <a:r>
              <a:rPr lang="it-IT" dirty="0" smtClean="0"/>
              <a:t> </a:t>
            </a:r>
            <a:r>
              <a:rPr lang="it-IT" dirty="0" err="1" smtClean="0"/>
              <a:t>scientist</a:t>
            </a:r>
            <a:r>
              <a:rPr lang="it-IT" dirty="0" smtClean="0"/>
              <a:t> at UC </a:t>
            </a:r>
            <a:r>
              <a:rPr lang="it-IT" dirty="0" err="1" smtClean="0"/>
              <a:t>Berkeley</a:t>
            </a:r>
            <a:r>
              <a:rPr lang="it-IT" dirty="0" smtClean="0"/>
              <a:t> 1994.</a:t>
            </a:r>
          </a:p>
          <a:p>
            <a:r>
              <a:rPr lang="it-IT" dirty="0" err="1" smtClean="0"/>
              <a:t>Adjunct</a:t>
            </a:r>
            <a:r>
              <a:rPr lang="it-IT" dirty="0" smtClean="0"/>
              <a:t> prof at John </a:t>
            </a:r>
            <a:r>
              <a:rPr lang="it-IT" dirty="0" err="1" smtClean="0"/>
              <a:t>Cabot</a:t>
            </a:r>
            <a:r>
              <a:rPr lang="it-IT" dirty="0" smtClean="0"/>
              <a:t> </a:t>
            </a:r>
            <a:r>
              <a:rPr lang="it-IT" dirty="0" err="1" smtClean="0"/>
              <a:t>University</a:t>
            </a:r>
            <a:r>
              <a:rPr lang="it-IT" dirty="0" smtClean="0"/>
              <a:t> in </a:t>
            </a:r>
            <a:r>
              <a:rPr lang="it-IT" dirty="0" err="1" smtClean="0"/>
              <a:t>Rome</a:t>
            </a:r>
            <a:r>
              <a:rPr lang="it-IT" dirty="0" smtClean="0"/>
              <a:t> 1999 </a:t>
            </a:r>
            <a:r>
              <a:rPr lang="it-IT" dirty="0" err="1" smtClean="0"/>
              <a:t>to</a:t>
            </a:r>
            <a:r>
              <a:rPr lang="it-IT" dirty="0" smtClean="0"/>
              <a:t> </a:t>
            </a:r>
            <a:r>
              <a:rPr lang="it-IT" dirty="0" err="1" smtClean="0"/>
              <a:t>present</a:t>
            </a:r>
            <a:r>
              <a:rPr lang="it-IT" dirty="0" smtClean="0"/>
              <a:t>.</a:t>
            </a:r>
          </a:p>
          <a:p>
            <a:r>
              <a:rPr lang="it-IT" dirty="0" smtClean="0"/>
              <a:t>Head </a:t>
            </a:r>
            <a:r>
              <a:rPr lang="it-IT" dirty="0" err="1" smtClean="0"/>
              <a:t>of</a:t>
            </a:r>
            <a:r>
              <a:rPr lang="it-IT" dirty="0" smtClean="0"/>
              <a:t> </a:t>
            </a:r>
            <a:r>
              <a:rPr lang="it-IT" dirty="0" err="1" smtClean="0"/>
              <a:t>technology</a:t>
            </a:r>
            <a:r>
              <a:rPr lang="it-IT" dirty="0" smtClean="0"/>
              <a:t> transfer </a:t>
            </a:r>
            <a:r>
              <a:rPr lang="it-IT" dirty="0" err="1" smtClean="0"/>
              <a:t>programs</a:t>
            </a:r>
            <a:r>
              <a:rPr lang="it-IT" dirty="0" smtClean="0"/>
              <a:t> at ENEA the </a:t>
            </a:r>
            <a:r>
              <a:rPr lang="it-IT" dirty="0" err="1" smtClean="0"/>
              <a:t>Italian</a:t>
            </a:r>
            <a:r>
              <a:rPr lang="it-IT" dirty="0" smtClean="0"/>
              <a:t> Energy </a:t>
            </a:r>
            <a:r>
              <a:rPr lang="it-IT" dirty="0" err="1" smtClean="0"/>
              <a:t>Agency</a:t>
            </a:r>
            <a:r>
              <a:rPr lang="it-IT" dirty="0" smtClean="0"/>
              <a:t>.</a:t>
            </a:r>
          </a:p>
          <a:p>
            <a:r>
              <a:rPr lang="it-IT" dirty="0" smtClean="0"/>
              <a:t>IT </a:t>
            </a:r>
            <a:r>
              <a:rPr lang="it-IT" dirty="0" err="1" smtClean="0"/>
              <a:t>experience</a:t>
            </a:r>
            <a:r>
              <a:rPr lang="it-IT" dirty="0" smtClean="0"/>
              <a:t> </a:t>
            </a:r>
            <a:r>
              <a:rPr lang="it-IT" dirty="0" err="1" smtClean="0"/>
              <a:t>from</a:t>
            </a:r>
            <a:r>
              <a:rPr lang="it-IT" dirty="0" smtClean="0"/>
              <a:t> 1978 punching </a:t>
            </a:r>
            <a:r>
              <a:rPr lang="it-IT" dirty="0" err="1" smtClean="0"/>
              <a:t>cards</a:t>
            </a:r>
            <a:r>
              <a:rPr lang="it-IT" dirty="0" smtClean="0"/>
              <a:t> </a:t>
            </a:r>
            <a:r>
              <a:rPr lang="it-IT" dirty="0" err="1" smtClean="0"/>
              <a:t>to</a:t>
            </a:r>
            <a:r>
              <a:rPr lang="it-IT" dirty="0" smtClean="0"/>
              <a:t> </a:t>
            </a:r>
            <a:r>
              <a:rPr lang="it-IT" dirty="0" err="1" smtClean="0"/>
              <a:t>today</a:t>
            </a:r>
            <a:r>
              <a:rPr lang="it-IT" dirty="0" smtClean="0"/>
              <a:t>. Personal web </a:t>
            </a:r>
            <a:r>
              <a:rPr lang="it-IT" dirty="0" err="1" smtClean="0"/>
              <a:t>page</a:t>
            </a:r>
            <a:r>
              <a:rPr lang="it-IT" dirty="0" smtClean="0"/>
              <a:t> on UC </a:t>
            </a:r>
            <a:r>
              <a:rPr lang="it-IT" dirty="0" err="1" smtClean="0"/>
              <a:t>Berkeley</a:t>
            </a:r>
            <a:r>
              <a:rPr lang="it-IT" dirty="0" smtClean="0"/>
              <a:t> </a:t>
            </a:r>
            <a:r>
              <a:rPr lang="it-IT" dirty="0" err="1" smtClean="0"/>
              <a:t>systems</a:t>
            </a:r>
            <a:r>
              <a:rPr lang="it-IT" dirty="0" smtClean="0"/>
              <a:t> </a:t>
            </a:r>
            <a:r>
              <a:rPr lang="it-IT" dirty="0" err="1" smtClean="0"/>
              <a:t>June</a:t>
            </a:r>
            <a:r>
              <a:rPr lang="it-IT" dirty="0" smtClean="0"/>
              <a:t> 1994</a:t>
            </a:r>
          </a:p>
          <a:p>
            <a:endParaRPr lang="es-ES_trad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About the Hardware – any computer</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20</a:t>
            </a:fld>
            <a:endParaRPr lang="it-IT"/>
          </a:p>
        </p:txBody>
      </p:sp>
      <p:pic>
        <p:nvPicPr>
          <p:cNvPr id="6" name="Picture 3"/>
          <p:cNvPicPr>
            <a:picLocks noGrp="1" noChangeAspect="1" noChangeArrowheads="1"/>
          </p:cNvPicPr>
          <p:nvPr>
            <p:ph sz="quarter" idx="1"/>
          </p:nvPr>
        </p:nvPicPr>
        <p:blipFill>
          <a:blip r:embed="rId2" cstate="print"/>
          <a:srcRect/>
          <a:stretch>
            <a:fillRect/>
          </a:stretch>
        </p:blipFill>
        <p:spPr>
          <a:xfrm>
            <a:off x="1619672" y="1556792"/>
            <a:ext cx="5519050" cy="4680520"/>
          </a:xfrm>
        </p:spPr>
      </p:pic>
      <p:pic>
        <p:nvPicPr>
          <p:cNvPr id="15364" name="Picture 4" descr="http://t2.gstatic.com/images?q=tbn:ANd9GcSAOKj97C0CPBXQGgKrCHBV3akWPYXNrwvO1TcX2jLoWD_nNXd5ZRPs_B1wMg"/>
          <p:cNvPicPr>
            <a:picLocks noChangeAspect="1" noChangeArrowheads="1"/>
          </p:cNvPicPr>
          <p:nvPr/>
        </p:nvPicPr>
        <p:blipFill>
          <a:blip r:embed="rId3" cstate="print"/>
          <a:srcRect/>
          <a:stretch>
            <a:fillRect/>
          </a:stretch>
        </p:blipFill>
        <p:spPr bwMode="auto">
          <a:xfrm>
            <a:off x="3491880" y="4725144"/>
            <a:ext cx="1238250" cy="1238250"/>
          </a:xfrm>
          <a:prstGeom prst="rect">
            <a:avLst/>
          </a:prstGeom>
          <a:noFill/>
        </p:spPr>
      </p:pic>
      <p:pic>
        <p:nvPicPr>
          <p:cNvPr id="15366" name="Picture 6" descr="http://t2.gstatic.com/images?q=tbn:ANd9GcTKsb6sRuF7FkIYYSdHy4PGLAOacAmiOdTQs9aFmS25aqvkAtLn3Q"/>
          <p:cNvPicPr>
            <a:picLocks noChangeAspect="1" noChangeArrowheads="1"/>
          </p:cNvPicPr>
          <p:nvPr/>
        </p:nvPicPr>
        <p:blipFill>
          <a:blip r:embed="rId4" cstate="print"/>
          <a:srcRect/>
          <a:stretch>
            <a:fillRect/>
          </a:stretch>
        </p:blipFill>
        <p:spPr bwMode="auto">
          <a:xfrm>
            <a:off x="4644008" y="4941168"/>
            <a:ext cx="1232173" cy="834990"/>
          </a:xfrm>
          <a:prstGeom prst="rect">
            <a:avLst/>
          </a:prstGeom>
          <a:noFill/>
        </p:spPr>
      </p:pic>
      <p:pic>
        <p:nvPicPr>
          <p:cNvPr id="15368" name="Picture 8" descr="http://t2.gstatic.com/images?q=tbn:ANd9GcR-WP_v-NDb6OwWKVae89YsERZnszts7cQ1n7vhiFLCz1EvwQt98g"/>
          <p:cNvPicPr>
            <a:picLocks noChangeAspect="1" noChangeArrowheads="1"/>
          </p:cNvPicPr>
          <p:nvPr/>
        </p:nvPicPr>
        <p:blipFill>
          <a:blip r:embed="rId5" cstate="print"/>
          <a:srcRect/>
          <a:stretch>
            <a:fillRect/>
          </a:stretch>
        </p:blipFill>
        <p:spPr bwMode="auto">
          <a:xfrm>
            <a:off x="5868144" y="4797152"/>
            <a:ext cx="1208348" cy="1140346"/>
          </a:xfrm>
          <a:prstGeom prst="rect">
            <a:avLst/>
          </a:prstGeom>
          <a:noFill/>
        </p:spPr>
      </p:pic>
      <p:pic>
        <p:nvPicPr>
          <p:cNvPr id="15370" name="Picture 10" descr="http://t2.gstatic.com/images?q=tbn:ANd9GcQRHg4iHC5SIZAww4M05b_jBnMlrr7CDICGnpUYmM5Mo18FAAWXdhrIryxDMg"/>
          <p:cNvPicPr>
            <a:picLocks noChangeAspect="1" noChangeArrowheads="1"/>
          </p:cNvPicPr>
          <p:nvPr/>
        </p:nvPicPr>
        <p:blipFill>
          <a:blip r:embed="rId6" cstate="print"/>
          <a:srcRect/>
          <a:stretch>
            <a:fillRect/>
          </a:stretch>
        </p:blipFill>
        <p:spPr bwMode="auto">
          <a:xfrm>
            <a:off x="7236296" y="1556792"/>
            <a:ext cx="1685925" cy="1266826"/>
          </a:xfrm>
          <a:prstGeom prst="rect">
            <a:avLst/>
          </a:prstGeom>
          <a:noFill/>
        </p:spPr>
      </p:pic>
      <p:pic>
        <p:nvPicPr>
          <p:cNvPr id="15372" name="Picture 12" descr="http://t0.gstatic.com/images?q=tbn:ANd9GcSAtivDvrC-zWvSMUdnSGBmFCmlF3lLYQQpBtY8DujW9c1jK_sv"/>
          <p:cNvPicPr>
            <a:picLocks noChangeAspect="1" noChangeArrowheads="1"/>
          </p:cNvPicPr>
          <p:nvPr/>
        </p:nvPicPr>
        <p:blipFill>
          <a:blip r:embed="rId7" cstate="print"/>
          <a:srcRect/>
          <a:stretch>
            <a:fillRect/>
          </a:stretch>
        </p:blipFill>
        <p:spPr bwMode="auto">
          <a:xfrm>
            <a:off x="7308304" y="2924944"/>
            <a:ext cx="1560542" cy="1152128"/>
          </a:xfrm>
          <a:prstGeom prst="rect">
            <a:avLst/>
          </a:prstGeom>
          <a:noFill/>
        </p:spPr>
      </p:pic>
      <p:pic>
        <p:nvPicPr>
          <p:cNvPr id="1027" name="Picture 3"/>
          <p:cNvPicPr>
            <a:picLocks noChangeAspect="1" noChangeArrowheads="1"/>
          </p:cNvPicPr>
          <p:nvPr/>
        </p:nvPicPr>
        <p:blipFill>
          <a:blip r:embed="rId8" cstate="print"/>
          <a:srcRect/>
          <a:stretch>
            <a:fillRect/>
          </a:stretch>
        </p:blipFill>
        <p:spPr bwMode="auto">
          <a:xfrm>
            <a:off x="7308304" y="4293097"/>
            <a:ext cx="1564973"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computing: Moore’s law</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21</a:t>
            </a:fld>
            <a:endParaRPr lang="it-IT"/>
          </a:p>
        </p:txBody>
      </p:sp>
      <p:pic>
        <p:nvPicPr>
          <p:cNvPr id="6" name="Segnaposto contenuto 5" descr="800px-Transistor_Count_and_Moore's_Law_-_2011.svg.png">
            <a:hlinkClick r:id="rId2"/>
          </p:cNvPr>
          <p:cNvPicPr>
            <a:picLocks noGrp="1" noChangeAspect="1"/>
          </p:cNvPicPr>
          <p:nvPr>
            <p:ph sz="quarter" idx="1"/>
          </p:nvPr>
        </p:nvPicPr>
        <p:blipFill>
          <a:blip r:embed="rId3" cstate="print"/>
          <a:stretch>
            <a:fillRect/>
          </a:stretch>
        </p:blipFill>
        <p:spPr>
          <a:xfrm>
            <a:off x="1907703" y="1965389"/>
            <a:ext cx="5904657" cy="4600062"/>
          </a:xfrm>
        </p:spPr>
      </p:pic>
      <p:sp>
        <p:nvSpPr>
          <p:cNvPr id="7" name="CasellaDiTesto 6"/>
          <p:cNvSpPr txBox="1"/>
          <p:nvPr/>
        </p:nvSpPr>
        <p:spPr>
          <a:xfrm>
            <a:off x="395536" y="1628800"/>
            <a:ext cx="5150769" cy="369332"/>
          </a:xfrm>
          <a:prstGeom prst="rect">
            <a:avLst/>
          </a:prstGeom>
          <a:noFill/>
        </p:spPr>
        <p:txBody>
          <a:bodyPr wrap="none" rtlCol="0">
            <a:spAutoFit/>
          </a:bodyPr>
          <a:lstStyle/>
          <a:p>
            <a:r>
              <a:rPr lang="it-IT" dirty="0" err="1" smtClean="0">
                <a:solidFill>
                  <a:srgbClr val="C00000"/>
                </a:solidFill>
                <a:latin typeface="Arial" pitchFamily="34" charset="0"/>
                <a:cs typeface="Arial" pitchFamily="34" charset="0"/>
              </a:rPr>
              <a:t>Growth</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of</a:t>
            </a:r>
            <a:r>
              <a:rPr lang="it-IT" dirty="0" smtClean="0">
                <a:solidFill>
                  <a:srgbClr val="C00000"/>
                </a:solidFill>
                <a:latin typeface="Arial" pitchFamily="34" charset="0"/>
                <a:cs typeface="Arial" pitchFamily="34" charset="0"/>
              </a:rPr>
              <a:t> computer performance </a:t>
            </a:r>
            <a:r>
              <a:rPr lang="it-IT" dirty="0" err="1" smtClean="0">
                <a:solidFill>
                  <a:srgbClr val="C00000"/>
                </a:solidFill>
                <a:latin typeface="Arial" pitchFamily="34" charset="0"/>
                <a:cs typeface="Arial" pitchFamily="34" charset="0"/>
              </a:rPr>
              <a:t>is</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exponential</a:t>
            </a:r>
            <a:r>
              <a:rPr lang="it-IT" dirty="0" smtClean="0">
                <a:solidFill>
                  <a:srgbClr val="C00000"/>
                </a:solidFill>
                <a:latin typeface="Arial" pitchFamily="34" charset="0"/>
                <a:cs typeface="Arial" pitchFamily="34" charset="0"/>
              </a:rPr>
              <a:t> </a:t>
            </a:r>
            <a:endParaRPr lang="it-IT"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Cost</a:t>
            </a:r>
            <a:r>
              <a:rPr lang="it-IT" dirty="0" smtClean="0"/>
              <a:t> </a:t>
            </a:r>
            <a:r>
              <a:rPr lang="it-IT" dirty="0" err="1" smtClean="0"/>
              <a:t>of</a:t>
            </a:r>
            <a:r>
              <a:rPr lang="it-IT" dirty="0" smtClean="0"/>
              <a:t> </a:t>
            </a:r>
            <a:r>
              <a:rPr lang="it-IT" dirty="0" err="1" smtClean="0"/>
              <a:t>storage</a:t>
            </a:r>
            <a:r>
              <a:rPr lang="it-IT" dirty="0" smtClean="0"/>
              <a:t> </a:t>
            </a:r>
            <a:r>
              <a:rPr lang="it-IT" dirty="0" err="1" smtClean="0"/>
              <a:t>decreases</a:t>
            </a:r>
            <a:r>
              <a:rPr lang="it-IT" dirty="0" smtClean="0"/>
              <a:t> </a:t>
            </a:r>
            <a:endParaRPr lang="it-IT" dirty="0"/>
          </a:p>
        </p:txBody>
      </p:sp>
      <p:sp>
        <p:nvSpPr>
          <p:cNvPr id="3" name="Segnaposto piè di pagina 2"/>
          <p:cNvSpPr>
            <a:spLocks noGrp="1"/>
          </p:cNvSpPr>
          <p:nvPr>
            <p:ph type="ftr" sz="quarter" idx="11"/>
          </p:nvPr>
        </p:nvSpPr>
        <p:spPr/>
        <p:txBody>
          <a:bodyPr/>
          <a:lstStyle/>
          <a:p>
            <a:r>
              <a:rPr lang="en-US" dirty="0" smtClean="0"/>
              <a:t>sgazziano@johncabot.edu  </a:t>
            </a:r>
            <a:endParaRPr lang="it-IT" dirty="0"/>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22</a:t>
            </a:fld>
            <a:endParaRPr lang="it-IT"/>
          </a:p>
        </p:txBody>
      </p:sp>
      <p:sp>
        <p:nvSpPr>
          <p:cNvPr id="5" name="Segnaposto contenuto 4"/>
          <p:cNvSpPr>
            <a:spLocks noGrp="1"/>
          </p:cNvSpPr>
          <p:nvPr>
            <p:ph sz="quarter" idx="1"/>
          </p:nvPr>
        </p:nvSpPr>
        <p:spPr>
          <a:xfrm>
            <a:off x="301752" y="1527048"/>
            <a:ext cx="3838200" cy="1541912"/>
          </a:xfrm>
        </p:spPr>
        <p:txBody>
          <a:bodyPr>
            <a:normAutofit fontScale="55000" lnSpcReduction="20000"/>
          </a:bodyPr>
          <a:lstStyle/>
          <a:p>
            <a:r>
              <a:rPr lang="en-US" dirty="0" smtClean="0">
                <a:latin typeface="Arial" pitchFamily="34" charset="0"/>
                <a:cs typeface="Arial" pitchFamily="34" charset="0"/>
              </a:rPr>
              <a:t>Storage is getting cheaper</a:t>
            </a:r>
          </a:p>
          <a:p>
            <a:r>
              <a:rPr lang="en-US" dirty="0" smtClean="0">
                <a:latin typeface="Arial" pitchFamily="34" charset="0"/>
                <a:cs typeface="Arial" pitchFamily="34" charset="0"/>
              </a:rPr>
              <a:t>It’s cheaper to add storage rather than manage it.</a:t>
            </a:r>
          </a:p>
          <a:p>
            <a:r>
              <a:rPr lang="en-US" dirty="0" smtClean="0">
                <a:latin typeface="Arial" pitchFamily="34" charset="0"/>
                <a:cs typeface="Arial" pitchFamily="34" charset="0"/>
              </a:rPr>
              <a:t>Capacity on Demand is a great idea</a:t>
            </a:r>
          </a:p>
          <a:p>
            <a:r>
              <a:rPr lang="en-US" dirty="0" smtClean="0">
                <a:latin typeface="Arial" pitchFamily="34" charset="0"/>
                <a:cs typeface="Arial" pitchFamily="34" charset="0"/>
              </a:rPr>
              <a:t>Backed up data is always recoverable.</a:t>
            </a:r>
          </a:p>
          <a:p>
            <a:r>
              <a:rPr lang="en-US" dirty="0" smtClean="0">
                <a:latin typeface="Arial" pitchFamily="34" charset="0"/>
                <a:cs typeface="Arial" pitchFamily="34" charset="0"/>
              </a:rPr>
              <a:t>SAN will lower my costs</a:t>
            </a:r>
            <a:endParaRPr lang="it-IT" dirty="0">
              <a:latin typeface="Arial" pitchFamily="34" charset="0"/>
              <a:cs typeface="Arial" pitchFamily="34" charset="0"/>
            </a:endParaRPr>
          </a:p>
        </p:txBody>
      </p:sp>
      <p:pic>
        <p:nvPicPr>
          <p:cNvPr id="6" name="Immagine 5" descr="cost of hd.gif">
            <a:hlinkClick r:id="rId3"/>
          </p:cNvPr>
          <p:cNvPicPr>
            <a:picLocks noChangeAspect="1"/>
          </p:cNvPicPr>
          <p:nvPr/>
        </p:nvPicPr>
        <p:blipFill>
          <a:blip r:embed="rId4" cstate="print"/>
          <a:stretch>
            <a:fillRect/>
          </a:stretch>
        </p:blipFill>
        <p:spPr>
          <a:xfrm>
            <a:off x="5436096" y="1556792"/>
            <a:ext cx="3157523" cy="2592288"/>
          </a:xfrm>
          <a:prstGeom prst="rect">
            <a:avLst/>
          </a:prstGeom>
        </p:spPr>
      </p:pic>
      <p:pic>
        <p:nvPicPr>
          <p:cNvPr id="7" name="Immagine 6" descr="hd-cost-graph.png">
            <a:hlinkClick r:id="rId5"/>
          </p:cNvPr>
          <p:cNvPicPr>
            <a:picLocks noChangeAspect="1"/>
          </p:cNvPicPr>
          <p:nvPr/>
        </p:nvPicPr>
        <p:blipFill>
          <a:blip r:embed="rId6" cstate="print"/>
          <a:stretch>
            <a:fillRect/>
          </a:stretch>
        </p:blipFill>
        <p:spPr>
          <a:xfrm>
            <a:off x="39496" y="2996952"/>
            <a:ext cx="5412093" cy="2783362"/>
          </a:xfrm>
          <a:prstGeom prst="rect">
            <a:avLst/>
          </a:prstGeom>
        </p:spPr>
      </p:pic>
      <p:pic>
        <p:nvPicPr>
          <p:cNvPr id="8" name="Immagine 7" descr="lacie.gif"/>
          <p:cNvPicPr>
            <a:picLocks noChangeAspect="1"/>
          </p:cNvPicPr>
          <p:nvPr/>
        </p:nvPicPr>
        <p:blipFill>
          <a:blip r:embed="rId7" cstate="print"/>
          <a:stretch>
            <a:fillRect/>
          </a:stretch>
        </p:blipFill>
        <p:spPr>
          <a:xfrm>
            <a:off x="5292080" y="4466611"/>
            <a:ext cx="3851920" cy="1744499"/>
          </a:xfrm>
          <a:prstGeom prst="rect">
            <a:avLst/>
          </a:prstGeom>
        </p:spPr>
      </p:pic>
      <p:sp>
        <p:nvSpPr>
          <p:cNvPr id="9" name="CasellaDiTesto 8"/>
          <p:cNvSpPr txBox="1"/>
          <p:nvPr/>
        </p:nvSpPr>
        <p:spPr>
          <a:xfrm>
            <a:off x="395536" y="5877272"/>
            <a:ext cx="4338047" cy="461665"/>
          </a:xfrm>
          <a:prstGeom prst="rect">
            <a:avLst/>
          </a:prstGeom>
          <a:noFill/>
        </p:spPr>
        <p:txBody>
          <a:bodyPr wrap="none" rtlCol="0">
            <a:spAutoFit/>
          </a:bodyPr>
          <a:lstStyle/>
          <a:p>
            <a:r>
              <a:rPr lang="it-IT" sz="1200" dirty="0" smtClean="0">
                <a:solidFill>
                  <a:srgbClr val="C00000"/>
                </a:solidFill>
                <a:latin typeface="Comic Sans MS" pitchFamily="66" charset="0"/>
                <a:cs typeface="Arial" pitchFamily="34" charset="0"/>
              </a:rPr>
              <a:t>1 TB = 1000 GB = 1.000.000 MB = </a:t>
            </a:r>
            <a:r>
              <a:rPr lang="it-IT" sz="1200" dirty="0" err="1" smtClean="0">
                <a:solidFill>
                  <a:srgbClr val="C00000"/>
                </a:solidFill>
                <a:latin typeface="Comic Sans MS" pitchFamily="66" charset="0"/>
                <a:cs typeface="Arial" pitchFamily="34" charset="0"/>
              </a:rPr>
              <a:t>approx</a:t>
            </a:r>
            <a:r>
              <a:rPr lang="it-IT" sz="1200" dirty="0" smtClean="0">
                <a:solidFill>
                  <a:srgbClr val="C00000"/>
                </a:solidFill>
                <a:latin typeface="Comic Sans MS" pitchFamily="66" charset="0"/>
                <a:cs typeface="Arial" pitchFamily="34" charset="0"/>
              </a:rPr>
              <a:t> 1.428 HD </a:t>
            </a:r>
            <a:r>
              <a:rPr lang="it-IT" sz="1200" dirty="0" err="1" smtClean="0">
                <a:solidFill>
                  <a:srgbClr val="C00000"/>
                </a:solidFill>
                <a:latin typeface="Comic Sans MS" pitchFamily="66" charset="0"/>
                <a:cs typeface="Arial" pitchFamily="34" charset="0"/>
              </a:rPr>
              <a:t>movies</a:t>
            </a:r>
            <a:endParaRPr lang="it-IT" sz="1200" dirty="0" smtClean="0">
              <a:solidFill>
                <a:srgbClr val="C00000"/>
              </a:solidFill>
              <a:latin typeface="Comic Sans MS" pitchFamily="66" charset="0"/>
              <a:cs typeface="Arial" pitchFamily="34" charset="0"/>
            </a:endParaRPr>
          </a:p>
          <a:p>
            <a:r>
              <a:rPr lang="it-IT" sz="1200" dirty="0" smtClean="0">
                <a:solidFill>
                  <a:srgbClr val="C00000"/>
                </a:solidFill>
                <a:latin typeface="Comic Sans MS" pitchFamily="66" charset="0"/>
                <a:cs typeface="Arial" pitchFamily="34" charset="0"/>
              </a:rPr>
              <a:t>(ok: </a:t>
            </a:r>
            <a:r>
              <a:rPr lang="it-IT" sz="1200" dirty="0" err="1" smtClean="0">
                <a:solidFill>
                  <a:srgbClr val="C00000"/>
                </a:solidFill>
                <a:latin typeface="Comic Sans MS" pitchFamily="66" charset="0"/>
                <a:cs typeface="Arial" pitchFamily="34" charset="0"/>
                <a:hlinkClick r:id="rId8"/>
              </a:rPr>
              <a:t>what</a:t>
            </a:r>
            <a:r>
              <a:rPr lang="it-IT" sz="1200" dirty="0" smtClean="0">
                <a:solidFill>
                  <a:srgbClr val="C00000"/>
                </a:solidFill>
                <a:latin typeface="Comic Sans MS" pitchFamily="66" charset="0"/>
                <a:cs typeface="Arial" pitchFamily="34" charset="0"/>
                <a:hlinkClick r:id="rId8"/>
              </a:rPr>
              <a:t> </a:t>
            </a:r>
            <a:r>
              <a:rPr lang="it-IT" sz="1200" dirty="0" err="1" smtClean="0">
                <a:solidFill>
                  <a:srgbClr val="C00000"/>
                </a:solidFill>
                <a:latin typeface="Comic Sans MS" pitchFamily="66" charset="0"/>
                <a:cs typeface="Arial" pitchFamily="34" charset="0"/>
                <a:hlinkClick r:id="rId8"/>
              </a:rPr>
              <a:t>is</a:t>
            </a:r>
            <a:r>
              <a:rPr lang="it-IT" sz="1200" dirty="0" smtClean="0">
                <a:solidFill>
                  <a:srgbClr val="C00000"/>
                </a:solidFill>
                <a:latin typeface="Comic Sans MS" pitchFamily="66" charset="0"/>
                <a:cs typeface="Arial" pitchFamily="34" charset="0"/>
                <a:hlinkClick r:id="rId8"/>
              </a:rPr>
              <a:t> a Byte </a:t>
            </a:r>
            <a:r>
              <a:rPr lang="it-IT" sz="1200" dirty="0" smtClean="0">
                <a:solidFill>
                  <a:srgbClr val="C00000"/>
                </a:solidFill>
                <a:latin typeface="Comic Sans MS" pitchFamily="66" charset="0"/>
                <a:cs typeface="Arial" pitchFamily="34" charset="0"/>
                <a:hlinkClick r:id="rId9"/>
              </a:rPr>
              <a:t>and </a:t>
            </a:r>
            <a:r>
              <a:rPr lang="it-IT" sz="1200" dirty="0" err="1" smtClean="0">
                <a:solidFill>
                  <a:srgbClr val="C00000"/>
                </a:solidFill>
                <a:latin typeface="Comic Sans MS" pitchFamily="66" charset="0"/>
                <a:cs typeface="Arial" pitchFamily="34" charset="0"/>
                <a:hlinkClick r:id="rId9"/>
              </a:rPr>
              <a:t>what</a:t>
            </a:r>
            <a:r>
              <a:rPr lang="it-IT" sz="1200" dirty="0" smtClean="0">
                <a:solidFill>
                  <a:srgbClr val="C00000"/>
                </a:solidFill>
                <a:latin typeface="Comic Sans MS" pitchFamily="66" charset="0"/>
                <a:cs typeface="Arial" pitchFamily="34" charset="0"/>
                <a:hlinkClick r:id="rId9"/>
              </a:rPr>
              <a:t> “</a:t>
            </a:r>
            <a:r>
              <a:rPr lang="it-IT" sz="1200" dirty="0" err="1" smtClean="0">
                <a:solidFill>
                  <a:srgbClr val="C00000"/>
                </a:solidFill>
                <a:latin typeface="Comic Sans MS" pitchFamily="66" charset="0"/>
                <a:cs typeface="Arial" pitchFamily="34" charset="0"/>
                <a:hlinkClick r:id="rId9"/>
              </a:rPr>
              <a:t>Tera</a:t>
            </a:r>
            <a:r>
              <a:rPr lang="it-IT" sz="1200" dirty="0" smtClean="0">
                <a:solidFill>
                  <a:srgbClr val="C00000"/>
                </a:solidFill>
                <a:latin typeface="Comic Sans MS" pitchFamily="66" charset="0"/>
                <a:cs typeface="Arial" pitchFamily="34" charset="0"/>
                <a:hlinkClick r:id="rId9"/>
              </a:rPr>
              <a:t>” </a:t>
            </a:r>
            <a:r>
              <a:rPr lang="it-IT" sz="1200" dirty="0" err="1" smtClean="0">
                <a:solidFill>
                  <a:srgbClr val="C00000"/>
                </a:solidFill>
                <a:latin typeface="Comic Sans MS" pitchFamily="66" charset="0"/>
                <a:cs typeface="Arial" pitchFamily="34" charset="0"/>
                <a:hlinkClick r:id="rId9"/>
              </a:rPr>
              <a:t>means</a:t>
            </a:r>
            <a:r>
              <a:rPr lang="it-IT" sz="1200" dirty="0" smtClean="0">
                <a:solidFill>
                  <a:srgbClr val="C00000"/>
                </a:solidFill>
                <a:latin typeface="Comic Sans MS" pitchFamily="66" charset="0"/>
                <a:cs typeface="Arial" pitchFamily="34" charset="0"/>
                <a:hlinkClick r:id="rId8"/>
              </a:rPr>
              <a:t> </a:t>
            </a:r>
            <a:r>
              <a:rPr lang="it-IT" sz="1200" dirty="0" err="1" smtClean="0">
                <a:solidFill>
                  <a:srgbClr val="C00000"/>
                </a:solidFill>
                <a:latin typeface="Comic Sans MS" pitchFamily="66" charset="0"/>
                <a:cs typeface="Arial" pitchFamily="34" charset="0"/>
                <a:hlinkClick r:id="rId8"/>
              </a:rPr>
              <a:t>btw</a:t>
            </a:r>
            <a:r>
              <a:rPr lang="it-IT" sz="1200" dirty="0" smtClean="0">
                <a:solidFill>
                  <a:srgbClr val="C00000"/>
                </a:solidFill>
                <a:latin typeface="Comic Sans MS" pitchFamily="66" charset="0"/>
                <a:cs typeface="Arial" pitchFamily="34" charset="0"/>
                <a:hlinkClick r:id="rId8"/>
              </a:rPr>
              <a:t>??) </a:t>
            </a:r>
            <a:endParaRPr lang="it-IT" sz="1200" dirty="0">
              <a:solidFill>
                <a:srgbClr val="C00000"/>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Innovation</a:t>
            </a:r>
            <a:r>
              <a:rPr lang="it-IT" dirty="0" smtClean="0"/>
              <a:t> v/s </a:t>
            </a:r>
            <a:r>
              <a:rPr lang="it-IT" dirty="0" err="1" smtClean="0"/>
              <a:t>costs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23</a:t>
            </a:fld>
            <a:endParaRPr lang="it-IT"/>
          </a:p>
        </p:txBody>
      </p:sp>
      <p:graphicFrame>
        <p:nvGraphicFramePr>
          <p:cNvPr id="6" name="Tabella 5"/>
          <p:cNvGraphicFramePr>
            <a:graphicFrameLocks noGrp="1"/>
          </p:cNvGraphicFramePr>
          <p:nvPr/>
        </p:nvGraphicFramePr>
        <p:xfrm>
          <a:off x="323528" y="1556792"/>
          <a:ext cx="8424935" cy="3564807"/>
        </p:xfrm>
        <a:graphic>
          <a:graphicData uri="http://schemas.openxmlformats.org/drawingml/2006/table">
            <a:tbl>
              <a:tblPr firstRow="1" bandRow="1">
                <a:tableStyleId>{5C22544A-7EE6-4342-B048-85BDC9FD1C3A}</a:tableStyleId>
              </a:tblPr>
              <a:tblGrid>
                <a:gridCol w="946622"/>
                <a:gridCol w="1987906"/>
                <a:gridCol w="3123852"/>
                <a:gridCol w="2366555"/>
              </a:tblGrid>
              <a:tr h="472307">
                <a:tc>
                  <a:txBody>
                    <a:bodyPr/>
                    <a:lstStyle/>
                    <a:p>
                      <a:r>
                        <a:rPr lang="it-IT" sz="1400" dirty="0" err="1" smtClean="0">
                          <a:latin typeface="Arial" pitchFamily="34" charset="0"/>
                          <a:cs typeface="Arial" pitchFamily="34" charset="0"/>
                        </a:rPr>
                        <a:t>Year</a:t>
                      </a:r>
                      <a:endParaRPr lang="it-IT" sz="1400" dirty="0">
                        <a:latin typeface="Arial" pitchFamily="34" charset="0"/>
                        <a:cs typeface="Arial" pitchFamily="34" charset="0"/>
                      </a:endParaRPr>
                    </a:p>
                  </a:txBody>
                  <a:tcPr/>
                </a:tc>
                <a:tc>
                  <a:txBody>
                    <a:bodyPr/>
                    <a:lstStyle/>
                    <a:p>
                      <a:r>
                        <a:rPr lang="it-IT" sz="1400" dirty="0" smtClean="0">
                          <a:latin typeface="Arial" pitchFamily="34" charset="0"/>
                          <a:cs typeface="Arial" pitchFamily="34" charset="0"/>
                        </a:rPr>
                        <a:t>Computer</a:t>
                      </a:r>
                      <a:endParaRPr lang="it-IT" sz="1400" dirty="0">
                        <a:latin typeface="Arial" pitchFamily="34" charset="0"/>
                        <a:cs typeface="Arial" pitchFamily="34" charset="0"/>
                      </a:endParaRPr>
                    </a:p>
                  </a:txBody>
                  <a:tcPr/>
                </a:tc>
                <a:tc>
                  <a:txBody>
                    <a:bodyPr/>
                    <a:lstStyle/>
                    <a:p>
                      <a:r>
                        <a:rPr lang="it-IT" sz="1400" dirty="0" err="1" smtClean="0">
                          <a:latin typeface="Arial" pitchFamily="34" charset="0"/>
                          <a:cs typeface="Arial" pitchFamily="34" charset="0"/>
                        </a:rPr>
                        <a:t>Unit</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Cost</a:t>
                      </a:r>
                      <a:endParaRPr lang="it-IT" sz="1400" dirty="0">
                        <a:latin typeface="Arial" pitchFamily="34" charset="0"/>
                        <a:cs typeface="Arial" pitchFamily="34" charset="0"/>
                      </a:endParaRPr>
                    </a:p>
                  </a:txBody>
                  <a:tcPr/>
                </a:tc>
                <a:tc>
                  <a:txBody>
                    <a:bodyPr/>
                    <a:lstStyle/>
                    <a:p>
                      <a:r>
                        <a:rPr lang="it-IT" sz="1400" dirty="0" err="1" smtClean="0">
                          <a:latin typeface="Arial" pitchFamily="34" charset="0"/>
                          <a:cs typeface="Arial" pitchFamily="34" charset="0"/>
                        </a:rPr>
                        <a:t>Memory</a:t>
                      </a:r>
                      <a:endParaRPr lang="it-IT" sz="1400" dirty="0">
                        <a:latin typeface="Arial" pitchFamily="34" charset="0"/>
                        <a:cs typeface="Arial" pitchFamily="34" charset="0"/>
                      </a:endParaRPr>
                    </a:p>
                  </a:txBody>
                  <a:tcPr/>
                </a:tc>
              </a:tr>
              <a:tr h="1629460">
                <a:tc>
                  <a:txBody>
                    <a:bodyPr/>
                    <a:lstStyle/>
                    <a:p>
                      <a:r>
                        <a:rPr lang="it-IT" sz="1200" dirty="0" smtClean="0">
                          <a:latin typeface="Arial" pitchFamily="34" charset="0"/>
                          <a:cs typeface="Arial" pitchFamily="34" charset="0"/>
                        </a:rPr>
                        <a:t>1970</a:t>
                      </a:r>
                      <a:endParaRPr lang="it-IT" sz="1200" dirty="0">
                        <a:latin typeface="Arial" pitchFamily="34" charset="0"/>
                        <a:cs typeface="Arial" pitchFamily="34" charset="0"/>
                      </a:endParaRPr>
                    </a:p>
                  </a:txBody>
                  <a:tcPr/>
                </a:tc>
                <a:tc>
                  <a:txBody>
                    <a:bodyPr/>
                    <a:lstStyle/>
                    <a:p>
                      <a:r>
                        <a:rPr lang="it-IT" sz="1200" dirty="0" smtClean="0">
                          <a:latin typeface="Arial" pitchFamily="34" charset="0"/>
                          <a:cs typeface="Arial" pitchFamily="34" charset="0"/>
                          <a:hlinkClick r:id="rId2"/>
                        </a:rPr>
                        <a:t>IBM 370 </a:t>
                      </a:r>
                      <a:endParaRPr lang="it-IT" sz="1200" dirty="0">
                        <a:latin typeface="Arial" pitchFamily="34" charset="0"/>
                        <a:cs typeface="Arial" pitchFamily="34" charset="0"/>
                      </a:endParaRPr>
                    </a:p>
                  </a:txBody>
                  <a:tcPr/>
                </a:tc>
                <a:tc>
                  <a:txBody>
                    <a:bodyPr/>
                    <a:lstStyle/>
                    <a:p>
                      <a:r>
                        <a:rPr kumimoji="0" lang="en-US" sz="1200" b="0" i="0" kern="1200" dirty="0" smtClean="0">
                          <a:solidFill>
                            <a:schemeClr val="tx1"/>
                          </a:solidFill>
                          <a:latin typeface="Arial" pitchFamily="34" charset="0"/>
                          <a:ea typeface="+mn-ea"/>
                          <a:cs typeface="Arial" pitchFamily="34" charset="0"/>
                        </a:rPr>
                        <a:t>Monthly rental for a typical System/370 Model 155 having 768,000 bytes of main memory is $47,985, with a purchase price of </a:t>
                      </a:r>
                      <a:r>
                        <a:rPr kumimoji="0" lang="en-US" sz="1600" b="0" i="0" kern="1200" dirty="0" smtClean="0">
                          <a:solidFill>
                            <a:srgbClr val="FF0000"/>
                          </a:solidFill>
                          <a:latin typeface="Arial" pitchFamily="34" charset="0"/>
                          <a:ea typeface="+mn-ea"/>
                          <a:cs typeface="Arial" pitchFamily="34" charset="0"/>
                        </a:rPr>
                        <a:t>$2,248,550</a:t>
                      </a:r>
                      <a:r>
                        <a:rPr kumimoji="0" lang="en-US" sz="1200" b="0" i="0" kern="1200" dirty="0" smtClean="0">
                          <a:solidFill>
                            <a:schemeClr val="tx1"/>
                          </a:solidFill>
                          <a:latin typeface="Arial" pitchFamily="34" charset="0"/>
                          <a:ea typeface="+mn-ea"/>
                          <a:cs typeface="Arial" pitchFamily="34" charset="0"/>
                        </a:rPr>
                        <a:t>. </a:t>
                      </a:r>
                    </a:p>
                    <a:p>
                      <a:r>
                        <a:rPr kumimoji="0" lang="en-US" sz="1200" b="0" i="0" kern="1200" dirty="0" smtClean="0">
                          <a:solidFill>
                            <a:schemeClr val="tx1"/>
                          </a:solidFill>
                          <a:latin typeface="Arial" pitchFamily="34" charset="0"/>
                          <a:ea typeface="+mn-ea"/>
                          <a:cs typeface="Arial" pitchFamily="34" charset="0"/>
                        </a:rPr>
                        <a:t>Monthly rental for a typical Model 165 with 1-million bytes of main memory is $98,715, with a purchase price of </a:t>
                      </a:r>
                      <a:r>
                        <a:rPr kumimoji="0" lang="en-US" sz="1800" b="0" i="0" kern="1200" dirty="0" smtClean="0">
                          <a:solidFill>
                            <a:srgbClr val="FF0000"/>
                          </a:solidFill>
                          <a:latin typeface="Arial" pitchFamily="34" charset="0"/>
                          <a:ea typeface="+mn-ea"/>
                          <a:cs typeface="Arial" pitchFamily="34" charset="0"/>
                        </a:rPr>
                        <a:t>$4,674,160</a:t>
                      </a:r>
                      <a:r>
                        <a:rPr kumimoji="0" lang="en-US" sz="1200" b="0" i="0" kern="1200" dirty="0" smtClean="0">
                          <a:solidFill>
                            <a:schemeClr val="tx1"/>
                          </a:solidFill>
                          <a:latin typeface="Arial" pitchFamily="34" charset="0"/>
                          <a:ea typeface="+mn-ea"/>
                          <a:cs typeface="Arial" pitchFamily="34" charset="0"/>
                        </a:rPr>
                        <a:t>.</a:t>
                      </a:r>
                      <a:endParaRPr lang="it-IT" sz="1200" dirty="0">
                        <a:solidFill>
                          <a:schemeClr val="tx1"/>
                        </a:solidFill>
                        <a:latin typeface="Arial" pitchFamily="34" charset="0"/>
                        <a:cs typeface="Arial" pitchFamily="34" charset="0"/>
                      </a:endParaRPr>
                    </a:p>
                  </a:txBody>
                  <a:tcPr/>
                </a:tc>
                <a:tc>
                  <a:txBody>
                    <a:bodyPr/>
                    <a:lstStyle/>
                    <a:p>
                      <a:r>
                        <a:rPr lang="it-IT" sz="1200" dirty="0" smtClean="0">
                          <a:latin typeface="Arial" pitchFamily="34" charset="0"/>
                          <a:cs typeface="Arial" pitchFamily="34" charset="0"/>
                        </a:rPr>
                        <a:t>Up </a:t>
                      </a:r>
                      <a:r>
                        <a:rPr lang="it-IT" sz="1200" dirty="0" err="1" smtClean="0">
                          <a:latin typeface="Arial" pitchFamily="34" charset="0"/>
                          <a:cs typeface="Arial" pitchFamily="34" charset="0"/>
                        </a:rPr>
                        <a:t>to</a:t>
                      </a:r>
                      <a:r>
                        <a:rPr lang="it-IT" sz="1200" dirty="0" smtClean="0">
                          <a:latin typeface="Arial" pitchFamily="34" charset="0"/>
                          <a:cs typeface="Arial" pitchFamily="34" charset="0"/>
                        </a:rPr>
                        <a:t> 800 MB HD</a:t>
                      </a:r>
                    </a:p>
                    <a:p>
                      <a:r>
                        <a:rPr lang="it-IT" sz="1200" dirty="0" smtClean="0">
                          <a:latin typeface="Arial" pitchFamily="34" charset="0"/>
                          <a:cs typeface="Arial" pitchFamily="34" charset="0"/>
                        </a:rPr>
                        <a:t>768kB RAM </a:t>
                      </a:r>
                    </a:p>
                    <a:p>
                      <a:endParaRPr lang="it-IT" sz="1200" dirty="0" smtClean="0">
                        <a:latin typeface="Arial" pitchFamily="34" charset="0"/>
                        <a:cs typeface="Arial" pitchFamily="34" charset="0"/>
                      </a:endParaRPr>
                    </a:p>
                    <a:p>
                      <a:endParaRPr lang="it-IT" sz="1200" dirty="0" smtClean="0">
                        <a:latin typeface="Arial" pitchFamily="34" charset="0"/>
                        <a:cs typeface="Arial" pitchFamily="34" charset="0"/>
                      </a:endParaRPr>
                    </a:p>
                    <a:p>
                      <a:r>
                        <a:rPr lang="it-IT" sz="1200" dirty="0" smtClean="0">
                          <a:latin typeface="Arial" pitchFamily="34" charset="0"/>
                          <a:cs typeface="Arial" pitchFamily="34" charset="0"/>
                        </a:rPr>
                        <a:t>1 MB RAM</a:t>
                      </a:r>
                      <a:endParaRPr lang="it-IT" sz="1200" dirty="0">
                        <a:latin typeface="Arial" pitchFamily="34" charset="0"/>
                        <a:cs typeface="Arial" pitchFamily="34" charset="0"/>
                      </a:endParaRPr>
                    </a:p>
                  </a:txBody>
                  <a:tcPr/>
                </a:tc>
              </a:tr>
              <a:tr h="1354617">
                <a:tc>
                  <a:txBody>
                    <a:bodyPr/>
                    <a:lstStyle/>
                    <a:p>
                      <a:r>
                        <a:rPr lang="it-IT" sz="1200" dirty="0" smtClean="0">
                          <a:latin typeface="Arial" pitchFamily="34" charset="0"/>
                          <a:cs typeface="Arial" pitchFamily="34" charset="0"/>
                        </a:rPr>
                        <a:t>2013</a:t>
                      </a:r>
                      <a:endParaRPr lang="it-IT" sz="1200" dirty="0">
                        <a:latin typeface="Arial" pitchFamily="34" charset="0"/>
                        <a:cs typeface="Arial" pitchFamily="34" charset="0"/>
                      </a:endParaRPr>
                    </a:p>
                  </a:txBody>
                  <a:tcPr/>
                </a:tc>
                <a:tc>
                  <a:txBody>
                    <a:bodyPr/>
                    <a:lstStyle/>
                    <a:p>
                      <a:r>
                        <a:rPr lang="it-IT" sz="1200" dirty="0" smtClean="0">
                          <a:latin typeface="Arial" pitchFamily="34" charset="0"/>
                          <a:cs typeface="Arial" pitchFamily="34" charset="0"/>
                          <a:hlinkClick r:id="rId3"/>
                        </a:rPr>
                        <a:t>APPLE </a:t>
                      </a:r>
                      <a:r>
                        <a:rPr lang="it-IT" sz="1200" dirty="0" err="1" smtClean="0">
                          <a:latin typeface="Arial" pitchFamily="34" charset="0"/>
                          <a:cs typeface="Arial" pitchFamily="34" charset="0"/>
                          <a:hlinkClick r:id="rId3"/>
                        </a:rPr>
                        <a:t>Top-of-the-line</a:t>
                      </a:r>
                      <a:r>
                        <a:rPr lang="it-IT" sz="1200" baseline="0" dirty="0" smtClean="0">
                          <a:latin typeface="Arial" pitchFamily="34" charset="0"/>
                          <a:cs typeface="Arial" pitchFamily="34" charset="0"/>
                          <a:hlinkClick r:id="rId3"/>
                        </a:rPr>
                        <a:t> </a:t>
                      </a:r>
                      <a:r>
                        <a:rPr lang="it-IT" sz="1200" baseline="0" dirty="0" err="1" smtClean="0">
                          <a:latin typeface="Arial" pitchFamily="34" charset="0"/>
                          <a:cs typeface="Arial" pitchFamily="34" charset="0"/>
                          <a:hlinkClick r:id="rId3"/>
                        </a:rPr>
                        <a:t>iMac</a:t>
                      </a:r>
                      <a:r>
                        <a:rPr lang="it-IT" sz="1200" baseline="0" dirty="0" smtClean="0">
                          <a:latin typeface="Arial" pitchFamily="34" charset="0"/>
                          <a:cs typeface="Arial" pitchFamily="34" charset="0"/>
                          <a:hlinkClick r:id="rId3"/>
                        </a:rPr>
                        <a:t> 27</a:t>
                      </a:r>
                      <a:r>
                        <a:rPr lang="it-IT" sz="1200" baseline="0" dirty="0" smtClean="0">
                          <a:latin typeface="Arial" pitchFamily="34" charset="0"/>
                          <a:cs typeface="Arial" pitchFamily="34" charset="0"/>
                        </a:rPr>
                        <a:t>”</a:t>
                      </a:r>
                      <a:endParaRPr lang="it-IT" sz="1200" dirty="0">
                        <a:latin typeface="Arial" pitchFamily="34" charset="0"/>
                        <a:cs typeface="Arial" pitchFamily="34" charset="0"/>
                      </a:endParaRPr>
                    </a:p>
                  </a:txBody>
                  <a:tcPr/>
                </a:tc>
                <a:tc>
                  <a:txBody>
                    <a:bodyPr/>
                    <a:lstStyle/>
                    <a:p>
                      <a:r>
                        <a:rPr lang="en-US" sz="1200" smtClean="0">
                          <a:latin typeface="Arial" pitchFamily="34" charset="0"/>
                          <a:cs typeface="Arial" pitchFamily="34" charset="0"/>
                        </a:rPr>
                        <a:t>3.4GHz quad-core Intel Core i5</a:t>
                      </a:r>
                    </a:p>
                    <a:p>
                      <a:r>
                        <a:rPr lang="en-US" sz="1200" smtClean="0">
                          <a:latin typeface="Arial" pitchFamily="34" charset="0"/>
                          <a:cs typeface="Arial" pitchFamily="34" charset="0"/>
                        </a:rPr>
                        <a:t>Turbo Boost up to 3.8GHz</a:t>
                      </a:r>
                    </a:p>
                    <a:p>
                      <a:r>
                        <a:rPr lang="en-US" sz="1200" smtClean="0">
                          <a:latin typeface="Arial" pitchFamily="34" charset="0"/>
                          <a:cs typeface="Arial" pitchFamily="34" charset="0"/>
                        </a:rPr>
                        <a:t>8GB (two 4GB) memory</a:t>
                      </a:r>
                    </a:p>
                    <a:p>
                      <a:r>
                        <a:rPr lang="en-US" sz="1200" smtClean="0">
                          <a:latin typeface="Arial" pitchFamily="34" charset="0"/>
                          <a:cs typeface="Arial" pitchFamily="34" charset="0"/>
                        </a:rPr>
                        <a:t>NVIDIA GeForce GTX 775M with 2GB video memory</a:t>
                      </a:r>
                    </a:p>
                    <a:p>
                      <a:r>
                        <a:rPr lang="en-US" sz="1800" smtClean="0">
                          <a:solidFill>
                            <a:srgbClr val="FF0000"/>
                          </a:solidFill>
                          <a:latin typeface="Arial" pitchFamily="34" charset="0"/>
                          <a:cs typeface="Arial" pitchFamily="34" charset="0"/>
                        </a:rPr>
                        <a:t>$1,999</a:t>
                      </a:r>
                      <a:endParaRPr lang="en-US" sz="1200" smtClean="0">
                        <a:solidFill>
                          <a:srgbClr val="FF0000"/>
                        </a:solidFill>
                        <a:latin typeface="Arial" pitchFamily="34" charset="0"/>
                        <a:cs typeface="Arial" pitchFamily="34" charset="0"/>
                      </a:endParaRPr>
                    </a:p>
                    <a:p>
                      <a:endParaRPr lang="it-IT"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1TB hard drive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8.000 MB RAM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2.000 MB video</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a:latin typeface="Arial" pitchFamily="34" charset="0"/>
                        <a:cs typeface="Arial" pitchFamily="34" charset="0"/>
                      </a:endParaRPr>
                    </a:p>
                  </a:txBody>
                  <a:tcPr/>
                </a:tc>
              </a:tr>
            </a:tbl>
          </a:graphicData>
        </a:graphic>
      </p:graphicFrame>
      <p:pic>
        <p:nvPicPr>
          <p:cNvPr id="8" name="Immagine 7" descr="gates.gif"/>
          <p:cNvPicPr>
            <a:picLocks noChangeAspect="1"/>
          </p:cNvPicPr>
          <p:nvPr/>
        </p:nvPicPr>
        <p:blipFill>
          <a:blip r:embed="rId4" cstate="print"/>
          <a:stretch>
            <a:fillRect/>
          </a:stretch>
        </p:blipFill>
        <p:spPr>
          <a:xfrm>
            <a:off x="5652120" y="5229200"/>
            <a:ext cx="3102637" cy="10081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24</a:t>
            </a:fld>
            <a:endParaRPr lang="it-IT"/>
          </a:p>
        </p:txBody>
      </p:sp>
      <p:sp>
        <p:nvSpPr>
          <p:cNvPr id="5" name="Segnaposto contenuto 4"/>
          <p:cNvSpPr>
            <a:spLocks noGrp="1"/>
          </p:cNvSpPr>
          <p:nvPr>
            <p:ph sz="quarter" idx="1"/>
          </p:nvPr>
        </p:nvSpPr>
        <p:spPr/>
        <p:txBody>
          <a:bodyPr>
            <a:normAutofit fontScale="92500" lnSpcReduction="10000"/>
          </a:bodyPr>
          <a:lstStyle/>
          <a:p>
            <a:pPr marL="514350" indent="-514350">
              <a:buFont typeface="+mj-lt"/>
              <a:buAutoNum type="arabicPeriod"/>
            </a:pPr>
            <a:r>
              <a:rPr lang="it-IT" dirty="0" err="1" smtClean="0"/>
              <a:t>Identify</a:t>
            </a:r>
            <a:r>
              <a:rPr lang="it-IT" dirty="0" smtClean="0"/>
              <a:t> PC </a:t>
            </a:r>
            <a:r>
              <a:rPr lang="it-IT" dirty="0" err="1" smtClean="0"/>
              <a:t>parts</a:t>
            </a:r>
            <a:r>
              <a:rPr lang="it-IT" dirty="0" smtClean="0"/>
              <a:t> and “</a:t>
            </a:r>
            <a:r>
              <a:rPr lang="it-IT" dirty="0" err="1" smtClean="0"/>
              <a:t>ports</a:t>
            </a:r>
            <a:r>
              <a:rPr lang="it-IT" dirty="0" smtClean="0"/>
              <a:t>”  (</a:t>
            </a:r>
            <a:r>
              <a:rPr lang="it-IT" dirty="0" err="1" smtClean="0"/>
              <a:t>plugs</a:t>
            </a:r>
            <a:r>
              <a:rPr lang="it-IT" dirty="0" smtClean="0"/>
              <a:t> </a:t>
            </a:r>
            <a:r>
              <a:rPr lang="it-IT" dirty="0" err="1" smtClean="0"/>
              <a:t>for</a:t>
            </a:r>
            <a:r>
              <a:rPr lang="it-IT" dirty="0" smtClean="0"/>
              <a:t> </a:t>
            </a:r>
            <a:r>
              <a:rPr lang="it-IT" dirty="0" err="1" smtClean="0"/>
              <a:t>different</a:t>
            </a:r>
            <a:r>
              <a:rPr lang="it-IT" dirty="0" smtClean="0"/>
              <a:t> </a:t>
            </a:r>
            <a:r>
              <a:rPr lang="it-IT" dirty="0" err="1" smtClean="0"/>
              <a:t>use</a:t>
            </a:r>
            <a:r>
              <a:rPr lang="it-IT" dirty="0" smtClean="0"/>
              <a:t>)</a:t>
            </a:r>
          </a:p>
          <a:p>
            <a:pPr marL="514350" indent="-514350">
              <a:buFont typeface="+mj-lt"/>
              <a:buAutoNum type="arabicPeriod"/>
            </a:pPr>
            <a:r>
              <a:rPr lang="it-IT" dirty="0" err="1" smtClean="0"/>
              <a:t>Power</a:t>
            </a:r>
            <a:r>
              <a:rPr lang="it-IT" dirty="0" smtClean="0"/>
              <a:t> on </a:t>
            </a:r>
            <a:r>
              <a:rPr lang="it-IT" dirty="0" err="1" smtClean="0"/>
              <a:t>works</a:t>
            </a:r>
            <a:r>
              <a:rPr lang="it-IT" dirty="0" smtClean="0"/>
              <a:t> ? (</a:t>
            </a:r>
            <a:r>
              <a:rPr lang="it-IT" dirty="0" err="1" smtClean="0"/>
              <a:t>beeps</a:t>
            </a:r>
            <a:r>
              <a:rPr lang="it-IT" dirty="0" smtClean="0"/>
              <a:t> and </a:t>
            </a:r>
            <a:r>
              <a:rPr lang="it-IT" dirty="0" err="1" smtClean="0"/>
              <a:t>stops</a:t>
            </a:r>
            <a:r>
              <a:rPr lang="it-IT" dirty="0" smtClean="0"/>
              <a:t>, no </a:t>
            </a:r>
            <a:r>
              <a:rPr lang="it-IT" dirty="0" err="1" smtClean="0"/>
              <a:t>power</a:t>
            </a:r>
            <a:r>
              <a:rPr lang="it-IT" dirty="0" smtClean="0"/>
              <a:t> on at </a:t>
            </a:r>
            <a:r>
              <a:rPr lang="it-IT" dirty="0" err="1" smtClean="0"/>
              <a:t>all</a:t>
            </a:r>
            <a:r>
              <a:rPr lang="it-IT" dirty="0" smtClean="0"/>
              <a:t>, </a:t>
            </a:r>
            <a:r>
              <a:rPr lang="it-IT" dirty="0" err="1" smtClean="0"/>
              <a:t>pc</a:t>
            </a:r>
            <a:r>
              <a:rPr lang="it-IT" dirty="0" smtClean="0"/>
              <a:t> </a:t>
            </a:r>
            <a:r>
              <a:rPr lang="it-IT" dirty="0" err="1" smtClean="0"/>
              <a:t>stuck</a:t>
            </a:r>
            <a:r>
              <a:rPr lang="it-IT" dirty="0" smtClean="0"/>
              <a:t>)</a:t>
            </a:r>
          </a:p>
          <a:p>
            <a:pPr marL="514350" indent="-514350">
              <a:buFont typeface="+mj-lt"/>
              <a:buAutoNum type="arabicPeriod"/>
            </a:pPr>
            <a:r>
              <a:rPr lang="it-IT" dirty="0" err="1" smtClean="0"/>
              <a:t>Screen</a:t>
            </a:r>
            <a:r>
              <a:rPr lang="it-IT" dirty="0" smtClean="0"/>
              <a:t> </a:t>
            </a:r>
            <a:r>
              <a:rPr lang="it-IT" dirty="0" err="1" smtClean="0"/>
              <a:t>shows</a:t>
            </a:r>
            <a:r>
              <a:rPr lang="it-IT" dirty="0" smtClean="0"/>
              <a:t> </a:t>
            </a:r>
            <a:r>
              <a:rPr lang="it-IT" dirty="0" err="1" smtClean="0"/>
              <a:t>something</a:t>
            </a:r>
            <a:r>
              <a:rPr lang="it-IT" dirty="0" smtClean="0"/>
              <a:t>  </a:t>
            </a:r>
            <a:r>
              <a:rPr lang="it-IT" dirty="0" err="1" smtClean="0"/>
              <a:t>meaningful</a:t>
            </a:r>
            <a:r>
              <a:rPr lang="it-IT" dirty="0" smtClean="0"/>
              <a:t> ?? (</a:t>
            </a:r>
            <a:r>
              <a:rPr lang="it-IT" dirty="0" err="1" smtClean="0"/>
              <a:t>check</a:t>
            </a:r>
            <a:r>
              <a:rPr lang="it-IT" dirty="0" smtClean="0"/>
              <a:t> </a:t>
            </a:r>
            <a:r>
              <a:rPr lang="it-IT" dirty="0" err="1" smtClean="0"/>
              <a:t>cable</a:t>
            </a:r>
            <a:r>
              <a:rPr lang="it-IT" dirty="0" smtClean="0"/>
              <a:t> </a:t>
            </a:r>
            <a:r>
              <a:rPr lang="it-IT" dirty="0" err="1" smtClean="0"/>
              <a:t>connected</a:t>
            </a:r>
            <a:r>
              <a:rPr lang="it-IT" dirty="0" smtClean="0"/>
              <a:t>, monitor menu input </a:t>
            </a:r>
            <a:r>
              <a:rPr lang="it-IT" dirty="0" err="1" smtClean="0"/>
              <a:t>selection</a:t>
            </a:r>
            <a:r>
              <a:rPr lang="it-IT" dirty="0" smtClean="0"/>
              <a:t>, </a:t>
            </a:r>
            <a:r>
              <a:rPr lang="it-IT" dirty="0" err="1" smtClean="0"/>
              <a:t>resolution</a:t>
            </a:r>
            <a:r>
              <a:rPr lang="it-IT" dirty="0" smtClean="0"/>
              <a:t>)</a:t>
            </a:r>
          </a:p>
          <a:p>
            <a:pPr marL="514350" indent="-514350">
              <a:buFont typeface="+mj-lt"/>
              <a:buAutoNum type="arabicPeriod"/>
            </a:pPr>
            <a:r>
              <a:rPr lang="it-IT" dirty="0" smtClean="0"/>
              <a:t>Keyboard, mouse work ?  (</a:t>
            </a:r>
            <a:r>
              <a:rPr lang="it-IT" dirty="0" err="1" smtClean="0"/>
              <a:t>pwd</a:t>
            </a:r>
            <a:r>
              <a:rPr lang="it-IT" dirty="0" smtClean="0"/>
              <a:t> </a:t>
            </a:r>
            <a:r>
              <a:rPr lang="it-IT" dirty="0" err="1" smtClean="0"/>
              <a:t>writes</a:t>
            </a:r>
            <a:r>
              <a:rPr lang="it-IT" dirty="0" smtClean="0"/>
              <a:t>, mouse </a:t>
            </a:r>
            <a:r>
              <a:rPr lang="it-IT" dirty="0" err="1" smtClean="0"/>
              <a:t>clicks</a:t>
            </a:r>
            <a:r>
              <a:rPr lang="it-IT" dirty="0" smtClean="0"/>
              <a:t>)</a:t>
            </a:r>
          </a:p>
          <a:p>
            <a:pPr marL="514350" indent="-514350">
              <a:buFont typeface="+mj-lt"/>
              <a:buAutoNum type="arabicPeriod"/>
            </a:pPr>
            <a:r>
              <a:rPr lang="it-IT" dirty="0" smtClean="0"/>
              <a:t>Network connection ok ? (</a:t>
            </a:r>
            <a:r>
              <a:rPr lang="it-IT" dirty="0" err="1" smtClean="0"/>
              <a:t>check</a:t>
            </a:r>
            <a:r>
              <a:rPr lang="it-IT" dirty="0" smtClean="0"/>
              <a:t> a news website, </a:t>
            </a:r>
            <a:r>
              <a:rPr lang="it-IT" dirty="0" err="1" smtClean="0"/>
              <a:t>check</a:t>
            </a:r>
            <a:r>
              <a:rPr lang="it-IT" dirty="0" smtClean="0"/>
              <a:t> ethernet/</a:t>
            </a:r>
            <a:r>
              <a:rPr lang="it-IT" dirty="0" err="1" smtClean="0"/>
              <a:t>wifi</a:t>
            </a:r>
            <a:endParaRPr lang="it-IT" dirty="0" smtClean="0"/>
          </a:p>
          <a:p>
            <a:pPr marL="514350" indent="-514350">
              <a:buFont typeface="+mj-lt"/>
              <a:buAutoNum type="arabicPeriod"/>
            </a:pPr>
            <a:r>
              <a:rPr lang="en-US" dirty="0" smtClean="0"/>
              <a:t>Others: common / ask the internet</a:t>
            </a:r>
            <a:endParaRPr lang="it-IT" dirty="0" smtClean="0"/>
          </a:p>
          <a:p>
            <a:pPr marL="514350" indent="-514350">
              <a:buFont typeface="+mj-lt"/>
              <a:buAutoNum type="arabicPeriod"/>
            </a:pPr>
            <a:r>
              <a:rPr lang="en-US" dirty="0" smtClean="0"/>
              <a:t>Common: keyboard usage, language, output to overhead, volume, drivers what </a:t>
            </a:r>
            <a:r>
              <a:rPr lang="en-US" dirty="0" err="1" smtClean="0"/>
              <a:t>àre</a:t>
            </a:r>
            <a:r>
              <a:rPr lang="en-US" dirty="0" smtClean="0"/>
              <a:t> and how to install or detect issue. </a:t>
            </a:r>
            <a:endParaRPr lang="it-IT" dirty="0" smtClean="0"/>
          </a:p>
          <a:p>
            <a:pPr marL="514350" indent="-514350">
              <a:buFont typeface="+mj-lt"/>
              <a:buAutoNum type="arabicPeriod"/>
            </a:pP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25</a:t>
            </a:fld>
            <a:endParaRPr lang="it-IT"/>
          </a:p>
        </p:txBody>
      </p:sp>
      <p:sp>
        <p:nvSpPr>
          <p:cNvPr id="5" name="Segnaposto contenuto 4"/>
          <p:cNvSpPr>
            <a:spLocks noGrp="1"/>
          </p:cNvSpPr>
          <p:nvPr>
            <p:ph sz="quarter" idx="1"/>
          </p:nvPr>
        </p:nvSpPr>
        <p:spPr/>
        <p:txBody>
          <a:bodyPr>
            <a:normAutofit fontScale="77500" lnSpcReduction="20000"/>
          </a:bodyPr>
          <a:lstStyle/>
          <a:p>
            <a:pPr marL="514350" indent="-514350">
              <a:buFont typeface="+mj-lt"/>
              <a:buAutoNum type="arabicPeriod"/>
            </a:pPr>
            <a:r>
              <a:rPr lang="en-US" dirty="0" smtClean="0"/>
              <a:t>Why the pc is sometimes too slow  </a:t>
            </a:r>
          </a:p>
          <a:p>
            <a:pPr marL="514350" indent="-514350">
              <a:buFont typeface="+mj-lt"/>
              <a:buAutoNum type="arabicPeriod"/>
            </a:pPr>
            <a:r>
              <a:rPr lang="en-US" dirty="0" smtClean="0"/>
              <a:t>Lost files / how do I avoid to waste hours of work  </a:t>
            </a:r>
            <a:endParaRPr lang="en-US" dirty="0" smtClean="0">
              <a:solidFill>
                <a:srgbClr val="FF0000"/>
              </a:solidFill>
            </a:endParaRPr>
          </a:p>
          <a:p>
            <a:pPr marL="514350" indent="-514350">
              <a:buFont typeface="+mj-lt"/>
              <a:buAutoNum type="arabicPeriod"/>
            </a:pPr>
            <a:r>
              <a:rPr lang="en-US" dirty="0" smtClean="0"/>
              <a:t>Crashes of the pc, the blue screen and other reasons to crash. Check for viruses (use </a:t>
            </a:r>
          </a:p>
          <a:p>
            <a:pPr marL="514350" indent="-514350">
              <a:buFont typeface="+mj-lt"/>
              <a:buAutoNum type="arabicPeriod"/>
            </a:pPr>
            <a:r>
              <a:rPr lang="en-US" dirty="0" smtClean="0"/>
              <a:t>Viruses, what they are and what antivirus/firewall programs to use </a:t>
            </a:r>
          </a:p>
          <a:p>
            <a:pPr marL="514350" indent="-514350">
              <a:buFont typeface="+mj-lt"/>
              <a:buAutoNum type="arabicPeriod"/>
            </a:pPr>
            <a:r>
              <a:rPr lang="en-US" dirty="0" smtClean="0"/>
              <a:t>Printer / drivers / installation of peripherals</a:t>
            </a:r>
          </a:p>
          <a:p>
            <a:pPr marL="514350" indent="-514350">
              <a:buFont typeface="+mj-lt"/>
              <a:buAutoNum type="arabicPeriod"/>
            </a:pPr>
            <a:r>
              <a:rPr lang="en-US" dirty="0" smtClean="0"/>
              <a:t>Battery life</a:t>
            </a:r>
          </a:p>
          <a:p>
            <a:pPr marL="514350" indent="-514350">
              <a:buFont typeface="+mj-lt"/>
              <a:buAutoNum type="arabicPeriod"/>
            </a:pPr>
            <a:r>
              <a:rPr lang="en-US" dirty="0" smtClean="0"/>
              <a:t>Complex SW: sometimes the software is too complicated to </a:t>
            </a:r>
            <a:r>
              <a:rPr lang="en-US" dirty="0" err="1" smtClean="0"/>
              <a:t>understant</a:t>
            </a:r>
            <a:r>
              <a:rPr lang="en-US" dirty="0" smtClean="0"/>
              <a:t> (</a:t>
            </a:r>
            <a:r>
              <a:rPr lang="en-US" dirty="0" err="1" smtClean="0"/>
              <a:t>pls</a:t>
            </a:r>
            <a:r>
              <a:rPr lang="en-US" dirty="0" smtClean="0"/>
              <a:t> read the manuals) </a:t>
            </a:r>
          </a:p>
          <a:p>
            <a:pPr marL="514350" indent="-514350">
              <a:buFont typeface="+mj-lt"/>
              <a:buAutoNum type="arabicPeriod"/>
            </a:pPr>
            <a:r>
              <a:rPr lang="en-US" dirty="0" smtClean="0"/>
              <a:t>Mouse freeze</a:t>
            </a:r>
          </a:p>
          <a:p>
            <a:pPr marL="514350" indent="-514350">
              <a:buFont typeface="+mj-lt"/>
              <a:buAutoNum type="arabicPeriod"/>
            </a:pPr>
            <a:r>
              <a:rPr lang="en-US" dirty="0" smtClean="0"/>
              <a:t>Spam mail </a:t>
            </a:r>
          </a:p>
          <a:p>
            <a:pPr marL="514350" indent="-514350">
              <a:buFont typeface="+mj-lt"/>
              <a:buAutoNum type="arabicPeriod"/>
            </a:pPr>
            <a:r>
              <a:rPr lang="en-US" dirty="0" smtClean="0"/>
              <a:t>Network failure</a:t>
            </a:r>
          </a:p>
          <a:p>
            <a:pPr marL="514350" indent="-514350">
              <a:buFont typeface="+mj-lt"/>
              <a:buAutoNum type="arabicPeriod"/>
            </a:pPr>
            <a:r>
              <a:rPr lang="en-US" dirty="0" smtClean="0"/>
              <a:t>Upload failure</a:t>
            </a:r>
          </a:p>
          <a:p>
            <a:pPr marL="514350" indent="-514350">
              <a:buFont typeface="+mj-lt"/>
              <a:buAutoNum type="arabicPeriod"/>
            </a:pPr>
            <a:r>
              <a:rPr lang="en-US" dirty="0" err="1" smtClean="0"/>
              <a:t>Usb</a:t>
            </a:r>
            <a:r>
              <a:rPr lang="en-US" dirty="0" smtClean="0"/>
              <a:t> fail to identify device </a:t>
            </a:r>
            <a:endParaRPr lang="it-IT" dirty="0" smtClean="0"/>
          </a:p>
          <a:p>
            <a:pPr marL="514350" indent="-514350">
              <a:buFont typeface="+mj-lt"/>
              <a:buAutoNum type="arabicPeriod"/>
            </a:pPr>
            <a:endParaRPr lang="it-IT" dirty="0"/>
          </a:p>
        </p:txBody>
      </p:sp>
    </p:spTree>
    <p:extLst>
      <p:ext uri="{BB962C8B-B14F-4D97-AF65-F5344CB8AC3E}">
        <p14:creationId xmlns:p14="http://schemas.microsoft.com/office/powerpoint/2010/main" val="2104782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26</a:t>
            </a:fld>
            <a:endParaRPr lang="it-IT"/>
          </a:p>
        </p:txBody>
      </p:sp>
      <p:sp>
        <p:nvSpPr>
          <p:cNvPr id="5" name="Segnaposto contenuto 4"/>
          <p:cNvSpPr>
            <a:spLocks noGrp="1"/>
          </p:cNvSpPr>
          <p:nvPr>
            <p:ph sz="quarter" idx="1"/>
          </p:nvPr>
        </p:nvSpPr>
        <p:spPr/>
        <p:txBody>
          <a:bodyPr>
            <a:normAutofit/>
          </a:bodyPr>
          <a:lstStyle/>
          <a:p>
            <a:pPr marL="514350" indent="-514350">
              <a:buFont typeface="+mj-lt"/>
              <a:buAutoNum type="arabicPeriod"/>
            </a:pPr>
            <a:r>
              <a:rPr lang="en-US" dirty="0" smtClean="0"/>
              <a:t>Why the pc is sometimes too slow  </a:t>
            </a:r>
          </a:p>
          <a:p>
            <a:pPr marL="788670" lvl="1" indent="-514350">
              <a:buFont typeface="+mj-lt"/>
              <a:buAutoNum type="arabicPeriod"/>
            </a:pPr>
            <a:r>
              <a:rPr lang="en-US" dirty="0" smtClean="0"/>
              <a:t>Latest version software n old (&gt; 5 yrs ago) computers), reinstall older versions if you can, do not upgrade</a:t>
            </a:r>
          </a:p>
          <a:p>
            <a:pPr marL="788670" lvl="1" indent="-514350">
              <a:buClr>
                <a:srgbClr val="C00000"/>
              </a:buClr>
              <a:buFont typeface="+mj-lt"/>
              <a:buAutoNum type="arabicPeriod"/>
            </a:pPr>
            <a:r>
              <a:rPr lang="en-US" dirty="0" smtClean="0">
                <a:solidFill>
                  <a:srgbClr val="C00000"/>
                </a:solidFill>
              </a:rPr>
              <a:t>Too many programs open use task manager (ctrl-alt-del on win, alt-tab on </a:t>
            </a:r>
            <a:r>
              <a:rPr lang="en-US" dirty="0" err="1" smtClean="0">
                <a:solidFill>
                  <a:srgbClr val="C00000"/>
                </a:solidFill>
              </a:rPr>
              <a:t>MacOS</a:t>
            </a:r>
            <a:r>
              <a:rPr lang="en-US" dirty="0" smtClean="0">
                <a:solidFill>
                  <a:srgbClr val="C00000"/>
                </a:solidFill>
              </a:rPr>
              <a:t>) and close them</a:t>
            </a:r>
          </a:p>
          <a:p>
            <a:pPr marL="788670" lvl="1" indent="-514350">
              <a:buClr>
                <a:srgbClr val="C00000"/>
              </a:buClr>
              <a:buFont typeface="+mj-lt"/>
              <a:buAutoNum type="arabicPeriod"/>
            </a:pPr>
            <a:r>
              <a:rPr lang="en-US" dirty="0" smtClean="0">
                <a:solidFill>
                  <a:srgbClr val="C00000"/>
                </a:solidFill>
              </a:rPr>
              <a:t>Insufficient memory: add RAM</a:t>
            </a:r>
          </a:p>
          <a:p>
            <a:pPr marL="514350" indent="-514350">
              <a:buFont typeface="+mj-lt"/>
              <a:buAutoNum type="arabicPeriod"/>
            </a:pPr>
            <a:r>
              <a:rPr lang="en-US" dirty="0" smtClean="0"/>
              <a:t>Lost files / how do I avoid to waste hours of work  </a:t>
            </a:r>
          </a:p>
          <a:p>
            <a:pPr marL="788670" lvl="1" indent="-514350">
              <a:buFont typeface="+mj-lt"/>
              <a:buAutoNum type="arabicPeriod"/>
            </a:pPr>
            <a:r>
              <a:rPr lang="en-US" dirty="0" smtClean="0">
                <a:solidFill>
                  <a:srgbClr val="FF0000"/>
                </a:solidFill>
              </a:rPr>
              <a:t>learn to save periodically the open file </a:t>
            </a:r>
          </a:p>
          <a:p>
            <a:pPr marL="788670" lvl="1" indent="-514350">
              <a:buFont typeface="+mj-lt"/>
              <a:buAutoNum type="arabicPeriod"/>
            </a:pPr>
            <a:r>
              <a:rPr lang="en-US" dirty="0" smtClean="0">
                <a:solidFill>
                  <a:srgbClr val="FF0000"/>
                </a:solidFill>
              </a:rPr>
              <a:t>"save as" when you open attachments directly from mail </a:t>
            </a:r>
          </a:p>
          <a:p>
            <a:pPr marL="514350" indent="-514350">
              <a:buNone/>
            </a:pPr>
            <a:endParaRPr lang="it-IT" dirty="0" smtClean="0"/>
          </a:p>
          <a:p>
            <a:pPr marL="514350" indent="-514350">
              <a:buFont typeface="+mj-lt"/>
              <a:buAutoNum type="arabicPeriod"/>
            </a:pPr>
            <a:endParaRPr lang="it-IT" dirty="0"/>
          </a:p>
        </p:txBody>
      </p:sp>
    </p:spTree>
    <p:extLst>
      <p:ext uri="{BB962C8B-B14F-4D97-AF65-F5344CB8AC3E}">
        <p14:creationId xmlns:p14="http://schemas.microsoft.com/office/powerpoint/2010/main" val="2486960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27</a:t>
            </a:fld>
            <a:endParaRPr lang="it-IT"/>
          </a:p>
        </p:txBody>
      </p:sp>
      <p:sp>
        <p:nvSpPr>
          <p:cNvPr id="5" name="Segnaposto contenuto 4"/>
          <p:cNvSpPr>
            <a:spLocks noGrp="1"/>
          </p:cNvSpPr>
          <p:nvPr>
            <p:ph sz="quarter" idx="1"/>
          </p:nvPr>
        </p:nvSpPr>
        <p:spPr/>
        <p:txBody>
          <a:bodyPr>
            <a:normAutofit fontScale="92500" lnSpcReduction="20000"/>
          </a:bodyPr>
          <a:lstStyle/>
          <a:p>
            <a:pPr marL="514350" indent="-514350">
              <a:buFont typeface="+mj-lt"/>
              <a:buAutoNum type="arabicPeriod"/>
            </a:pPr>
            <a:r>
              <a:rPr lang="en-US" dirty="0" smtClean="0"/>
              <a:t>Crashes, the blue screen and other reasons to crash. </a:t>
            </a:r>
          </a:p>
          <a:p>
            <a:pPr marL="788670" lvl="1" indent="-514350">
              <a:buFont typeface="+mj-lt"/>
              <a:buAutoNum type="arabicPeriod"/>
            </a:pPr>
            <a:r>
              <a:rPr lang="en-US" dirty="0" smtClean="0">
                <a:hlinkClick r:id="rId2"/>
              </a:rPr>
              <a:t>Microsoft suggestions for a computer crash</a:t>
            </a:r>
            <a:endParaRPr lang="en-US" dirty="0" smtClean="0"/>
          </a:p>
          <a:p>
            <a:pPr marL="788670" lvl="1" indent="-514350">
              <a:buFont typeface="+mj-lt"/>
              <a:buAutoNum type="arabicPeriod"/>
            </a:pPr>
            <a:r>
              <a:rPr lang="it-IT" dirty="0" smtClean="0">
                <a:hlinkClick r:id="rId3"/>
              </a:rPr>
              <a:t>Microsoft </a:t>
            </a:r>
            <a:r>
              <a:rPr lang="it-IT" dirty="0" err="1" smtClean="0">
                <a:hlinkClick r:id="rId3"/>
              </a:rPr>
              <a:t>support</a:t>
            </a:r>
            <a:r>
              <a:rPr lang="it-IT" dirty="0" smtClean="0">
                <a:hlinkClick r:id="rId3"/>
              </a:rPr>
              <a:t> </a:t>
            </a:r>
            <a:r>
              <a:rPr lang="it-IT" dirty="0" err="1" smtClean="0">
                <a:hlinkClick r:id="rId3"/>
              </a:rPr>
              <a:t>page</a:t>
            </a:r>
            <a:r>
              <a:rPr lang="it-IT" dirty="0" smtClean="0">
                <a:hlinkClick r:id="rId3"/>
              </a:rPr>
              <a:t> </a:t>
            </a:r>
            <a:r>
              <a:rPr lang="it-IT" dirty="0" err="1" smtClean="0">
                <a:hlinkClick r:id="rId3"/>
              </a:rPr>
              <a:t>for</a:t>
            </a:r>
            <a:r>
              <a:rPr lang="it-IT" dirty="0" smtClean="0">
                <a:hlinkClick r:id="rId3"/>
              </a:rPr>
              <a:t> </a:t>
            </a:r>
            <a:r>
              <a:rPr lang="it-IT" dirty="0" err="1" smtClean="0">
                <a:hlinkClick r:id="rId3"/>
              </a:rPr>
              <a:t>Win</a:t>
            </a:r>
            <a:r>
              <a:rPr lang="it-IT" dirty="0" smtClean="0">
                <a:hlinkClick r:id="rId3"/>
              </a:rPr>
              <a:t> 7</a:t>
            </a:r>
            <a:endParaRPr lang="it-IT" dirty="0" smtClean="0"/>
          </a:p>
          <a:p>
            <a:pPr marL="788670" lvl="1" indent="-514350">
              <a:buFont typeface="+mj-lt"/>
              <a:buAutoNum type="arabicPeriod"/>
            </a:pPr>
            <a:r>
              <a:rPr lang="en-US" dirty="0" smtClean="0">
                <a:hlinkClick r:id="rId4"/>
              </a:rPr>
              <a:t>Mac troubleshooting: How to handle freezes and crashes</a:t>
            </a:r>
            <a:endParaRPr lang="en-US" dirty="0" smtClean="0"/>
          </a:p>
          <a:p>
            <a:pPr marL="514350" indent="-514350">
              <a:buFont typeface="+mj-lt"/>
              <a:buAutoNum type="arabicPeriod"/>
            </a:pPr>
            <a:r>
              <a:rPr lang="en-US" dirty="0" smtClean="0"/>
              <a:t>How easy is to crash a computer ? Example</a:t>
            </a:r>
          </a:p>
          <a:p>
            <a:pPr marL="731520" lvl="1" indent="-457200" fontAlgn="base">
              <a:buFont typeface="+mj-lt"/>
              <a:buAutoNum type="arabicPeriod"/>
            </a:pPr>
            <a:r>
              <a:rPr lang="en-US" dirty="0" smtClean="0"/>
              <a:t>STEP:1- Open Notepad on your PC</a:t>
            </a:r>
          </a:p>
          <a:p>
            <a:pPr marL="731520" lvl="1" indent="-457200" fontAlgn="base">
              <a:buFont typeface="+mj-lt"/>
              <a:buAutoNum type="arabicPeriod"/>
            </a:pPr>
            <a:r>
              <a:rPr lang="en-US" dirty="0" smtClean="0"/>
              <a:t>STEP:2- copy it from here to your Notepad</a:t>
            </a:r>
          </a:p>
          <a:p>
            <a:pPr marL="731520" lvl="1" indent="-457200" fontAlgn="base">
              <a:buFont typeface="+mj-lt"/>
              <a:buAutoNum type="arabicPeriod"/>
            </a:pPr>
            <a:r>
              <a:rPr lang="en-US" b="1" dirty="0" smtClean="0"/>
              <a:t>                                             (</a:t>
            </a:r>
            <a:r>
              <a:rPr lang="en-US" b="1" dirty="0" err="1" smtClean="0"/>
              <a:t>tsk</a:t>
            </a:r>
            <a:r>
              <a:rPr lang="en-US" b="1" dirty="0" smtClean="0"/>
              <a:t> </a:t>
            </a:r>
            <a:r>
              <a:rPr lang="en-US" b="1" dirty="0" err="1" smtClean="0"/>
              <a:t>tsk</a:t>
            </a:r>
            <a:r>
              <a:rPr lang="en-US" b="1" dirty="0" smtClean="0"/>
              <a:t>)</a:t>
            </a:r>
          </a:p>
          <a:p>
            <a:pPr marL="731520" lvl="1" indent="-457200" fontAlgn="base">
              <a:buFont typeface="+mj-lt"/>
              <a:buAutoNum type="arabicPeriod"/>
            </a:pPr>
            <a:r>
              <a:rPr lang="en-US" dirty="0" smtClean="0"/>
              <a:t>STEP:3- Then save it with a .bat extension.</a:t>
            </a:r>
          </a:p>
          <a:p>
            <a:pPr marL="731520" lvl="1" indent="-457200" fontAlgn="base">
              <a:buFont typeface="+mj-lt"/>
              <a:buAutoNum type="arabicPeriod"/>
            </a:pPr>
            <a:r>
              <a:rPr lang="en-US" dirty="0" smtClean="0"/>
              <a:t>When saving delete the .txt and input the File name with the .bat extension</a:t>
            </a:r>
          </a:p>
          <a:p>
            <a:pPr marL="731520" lvl="1" indent="-457200" fontAlgn="base">
              <a:buFont typeface="+mj-lt"/>
              <a:buAutoNum type="arabicPeriod"/>
            </a:pPr>
            <a:r>
              <a:rPr lang="en-US" dirty="0" smtClean="0"/>
              <a:t>Example:- fork.bat</a:t>
            </a:r>
          </a:p>
          <a:p>
            <a:pPr marL="731520" lvl="1" indent="-457200" fontAlgn="base">
              <a:buFont typeface="+mj-lt"/>
              <a:buAutoNum type="arabicPeriod"/>
            </a:pPr>
            <a:r>
              <a:rPr lang="en-US" dirty="0" smtClean="0"/>
              <a:t>STEP:4- Once anyone will do double click on this bat file, his COMPUTER WILL JAMM AND CRASH</a:t>
            </a:r>
          </a:p>
          <a:p>
            <a:pPr marL="788670" lvl="1" indent="-514350">
              <a:buFont typeface="+mj-lt"/>
              <a:buAutoNum type="arabicPeriod"/>
            </a:pPr>
            <a:endParaRPr lang="en-US" dirty="0" smtClean="0"/>
          </a:p>
          <a:p>
            <a:pPr marL="788670" lvl="1" indent="-514350">
              <a:buFont typeface="+mj-lt"/>
              <a:buAutoNum type="arabicPeriod"/>
            </a:pPr>
            <a:endParaRPr lang="it-IT" dirty="0"/>
          </a:p>
        </p:txBody>
      </p:sp>
    </p:spTree>
    <p:extLst>
      <p:ext uri="{BB962C8B-B14F-4D97-AF65-F5344CB8AC3E}">
        <p14:creationId xmlns:p14="http://schemas.microsoft.com/office/powerpoint/2010/main" val="2884503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Computer “</a:t>
            </a:r>
            <a:r>
              <a:rPr lang="it-IT" dirty="0" err="1" smtClean="0"/>
              <a:t>ports</a:t>
            </a:r>
            <a:r>
              <a:rPr lang="it-IT" dirty="0" smtClean="0"/>
              <a:t>” : hardware </a:t>
            </a:r>
            <a:r>
              <a:rPr lang="it-IT" dirty="0" err="1" smtClean="0"/>
              <a:t>ports</a:t>
            </a:r>
            <a:r>
              <a:rPr lang="it-IT" dirty="0" smtClean="0"/>
              <a:t> v/s software </a:t>
            </a:r>
            <a:r>
              <a:rPr lang="it-IT" dirty="0" err="1" smtClean="0"/>
              <a:t>ports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28</a:t>
            </a:fld>
            <a:endParaRPr lang="it-IT"/>
          </a:p>
        </p:txBody>
      </p:sp>
      <p:sp>
        <p:nvSpPr>
          <p:cNvPr id="5" name="Segnaposto contenuto 4"/>
          <p:cNvSpPr>
            <a:spLocks noGrp="1"/>
          </p:cNvSpPr>
          <p:nvPr>
            <p:ph sz="quarter" idx="1"/>
          </p:nvPr>
        </p:nvSpPr>
        <p:spPr/>
        <p:txBody>
          <a:bodyPr/>
          <a:lstStyle/>
          <a:p>
            <a:r>
              <a:rPr lang="it-IT" dirty="0" smtClean="0"/>
              <a:t>HW </a:t>
            </a:r>
            <a:r>
              <a:rPr lang="it-IT" dirty="0" err="1" smtClean="0"/>
              <a:t>ports</a:t>
            </a:r>
            <a:endParaRPr lang="it-IT" dirty="0" smtClean="0"/>
          </a:p>
          <a:p>
            <a:pPr lvl="1"/>
            <a:r>
              <a:rPr lang="en-US" dirty="0" smtClean="0"/>
              <a:t>In </a:t>
            </a:r>
            <a:r>
              <a:rPr lang="en-US" dirty="0" smtClean="0">
                <a:hlinkClick r:id="rId2" tooltip="Computer hardware"/>
              </a:rPr>
              <a:t>computer hardware</a:t>
            </a:r>
            <a:r>
              <a:rPr lang="en-US" dirty="0" smtClean="0"/>
              <a:t>, a port serves as an interface between the computer and other computers or peripheral devices. Physically, a port is a specialized outlet on a piece of equipment to which a </a:t>
            </a:r>
            <a:r>
              <a:rPr lang="en-US" dirty="0" smtClean="0">
                <a:hlinkClick r:id="rId3" tooltip="Electrical connector"/>
              </a:rPr>
              <a:t>plug</a:t>
            </a:r>
            <a:r>
              <a:rPr lang="en-US" dirty="0" smtClean="0"/>
              <a:t> or </a:t>
            </a:r>
            <a:r>
              <a:rPr lang="en-US" dirty="0" smtClean="0">
                <a:hlinkClick r:id="rId4" tooltip="Cable"/>
              </a:rPr>
              <a:t>cable</a:t>
            </a:r>
            <a:r>
              <a:rPr lang="en-US" dirty="0" smtClean="0"/>
              <a:t> connects. Electronically, the several conductors making up the outlet provide a signal transfer between devices.</a:t>
            </a:r>
          </a:p>
          <a:p>
            <a:pPr lvl="1"/>
            <a:r>
              <a:rPr lang="en-US" dirty="0" smtClean="0"/>
              <a:t>Port connectors may be </a:t>
            </a:r>
            <a:r>
              <a:rPr lang="en-US" dirty="0" smtClean="0">
                <a:hlinkClick r:id="rId5" tooltip="Gender of connectors and fasteners"/>
              </a:rPr>
              <a:t>male or female</a:t>
            </a:r>
            <a:r>
              <a:rPr lang="en-US" dirty="0" smtClean="0"/>
              <a:t>, but female connectors are much more common. Bent pins are easier to replace on a cable than on a connector attached to a computer, so it was common to use female connectors for the fixed side of an interface.</a:t>
            </a:r>
          </a:p>
          <a:p>
            <a:r>
              <a:rPr lang="en-US" dirty="0" smtClean="0"/>
              <a:t>SW ports, see later on</a:t>
            </a:r>
            <a:endParaRPr lang="it-IT" dirty="0" smtClean="0"/>
          </a:p>
          <a:p>
            <a:endParaRPr lang="it-IT" dirty="0" smtClean="0"/>
          </a:p>
          <a:p>
            <a:endParaRPr lang="it-IT" dirty="0"/>
          </a:p>
        </p:txBody>
      </p:sp>
      <p:pic>
        <p:nvPicPr>
          <p:cNvPr id="6" name="Immagine 5" descr="220px-VGA-Buchse.JPG"/>
          <p:cNvPicPr>
            <a:picLocks noChangeAspect="1"/>
          </p:cNvPicPr>
          <p:nvPr/>
        </p:nvPicPr>
        <p:blipFill>
          <a:blip r:embed="rId6" cstate="print"/>
          <a:stretch>
            <a:fillRect/>
          </a:stretch>
        </p:blipFill>
        <p:spPr>
          <a:xfrm>
            <a:off x="6660232" y="5229200"/>
            <a:ext cx="1515222" cy="922908"/>
          </a:xfrm>
          <a:prstGeom prst="rect">
            <a:avLst/>
          </a:prstGeom>
        </p:spPr>
      </p:pic>
      <p:pic>
        <p:nvPicPr>
          <p:cNvPr id="7" name="Immagine 6" descr="220px-Male_VGA_connector.jpg"/>
          <p:cNvPicPr>
            <a:picLocks noChangeAspect="1"/>
          </p:cNvPicPr>
          <p:nvPr/>
        </p:nvPicPr>
        <p:blipFill>
          <a:blip r:embed="rId7" cstate="print"/>
          <a:stretch>
            <a:fillRect/>
          </a:stretch>
        </p:blipFill>
        <p:spPr>
          <a:xfrm>
            <a:off x="5076056" y="5229200"/>
            <a:ext cx="1368152" cy="914174"/>
          </a:xfrm>
          <a:prstGeom prst="rect">
            <a:avLst/>
          </a:prstGeom>
        </p:spPr>
      </p:pic>
      <p:sp>
        <p:nvSpPr>
          <p:cNvPr id="8" name="CasellaDiTesto 7"/>
          <p:cNvSpPr txBox="1"/>
          <p:nvPr/>
        </p:nvSpPr>
        <p:spPr>
          <a:xfrm>
            <a:off x="5292080" y="6093296"/>
            <a:ext cx="3096344" cy="276999"/>
          </a:xfrm>
          <a:prstGeom prst="rect">
            <a:avLst/>
          </a:prstGeom>
          <a:noFill/>
        </p:spPr>
        <p:txBody>
          <a:bodyPr wrap="square" rtlCol="0">
            <a:spAutoFit/>
          </a:bodyPr>
          <a:lstStyle/>
          <a:p>
            <a:r>
              <a:rPr lang="it-IT" sz="1200" dirty="0" smtClean="0"/>
              <a:t>male </a:t>
            </a:r>
            <a:r>
              <a:rPr lang="it-IT" sz="1200" dirty="0" err="1" smtClean="0"/>
              <a:t>connector</a:t>
            </a:r>
            <a:r>
              <a:rPr lang="it-IT" sz="1200" dirty="0" smtClean="0"/>
              <a:t>                 </a:t>
            </a:r>
            <a:r>
              <a:rPr lang="it-IT" sz="1200" dirty="0" err="1" smtClean="0"/>
              <a:t>female</a:t>
            </a:r>
            <a:r>
              <a:rPr lang="it-IT" sz="1200" dirty="0" smtClean="0"/>
              <a:t> </a:t>
            </a:r>
            <a:r>
              <a:rPr lang="it-IT" sz="1200" dirty="0" err="1" smtClean="0"/>
              <a:t>connector</a:t>
            </a:r>
            <a:r>
              <a:rPr lang="it-IT" sz="1200" dirty="0" smtClean="0"/>
              <a:t> </a:t>
            </a:r>
            <a:endParaRPr lang="it-IT"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Hardware </a:t>
            </a:r>
            <a:r>
              <a:rPr lang="it-IT" dirty="0" err="1" smtClean="0"/>
              <a:t>ports</a:t>
            </a:r>
            <a:r>
              <a:rPr lang="it-IT" dirty="0" smtClean="0"/>
              <a:t> </a:t>
            </a:r>
            <a:r>
              <a:rPr lang="it-IT" dirty="0" err="1" smtClean="0"/>
              <a:t>type</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29</a:t>
            </a:fld>
            <a:endParaRPr lang="it-IT"/>
          </a:p>
        </p:txBody>
      </p:sp>
      <p:pic>
        <p:nvPicPr>
          <p:cNvPr id="6" name="Segnaposto contenuto 5" descr="Computer_Ports_by_doctormo.png">
            <a:hlinkClick r:id="rId2" action="ppaction://hlinkfile"/>
          </p:cNvPr>
          <p:cNvPicPr>
            <a:picLocks noGrp="1" noChangeAspect="1"/>
          </p:cNvPicPr>
          <p:nvPr>
            <p:ph sz="quarter" idx="1"/>
          </p:nvPr>
        </p:nvPicPr>
        <p:blipFill>
          <a:blip r:embed="rId3" cstate="print"/>
          <a:stretch>
            <a:fillRect/>
          </a:stretch>
        </p:blipFill>
        <p:spPr>
          <a:xfrm>
            <a:off x="5292080" y="1556792"/>
            <a:ext cx="3456384" cy="4845165"/>
          </a:xfrm>
        </p:spPr>
      </p:pic>
      <p:sp>
        <p:nvSpPr>
          <p:cNvPr id="7" name="CasellaDiTesto 6"/>
          <p:cNvSpPr txBox="1"/>
          <p:nvPr/>
        </p:nvSpPr>
        <p:spPr>
          <a:xfrm>
            <a:off x="755576" y="1916832"/>
            <a:ext cx="4176464" cy="923330"/>
          </a:xfrm>
          <a:prstGeom prst="rect">
            <a:avLst/>
          </a:prstGeom>
          <a:noFill/>
        </p:spPr>
        <p:txBody>
          <a:bodyPr wrap="square" rtlCol="0">
            <a:spAutoFit/>
          </a:bodyPr>
          <a:lstStyle/>
          <a:p>
            <a:r>
              <a:rPr lang="it-IT" dirty="0" err="1" smtClean="0"/>
              <a:t>Based</a:t>
            </a:r>
            <a:r>
              <a:rPr lang="it-IT" dirty="0" smtClean="0"/>
              <a:t> on the figure </a:t>
            </a:r>
            <a:r>
              <a:rPr lang="it-IT" dirty="0" err="1" smtClean="0"/>
              <a:t>identify</a:t>
            </a:r>
            <a:r>
              <a:rPr lang="it-IT" dirty="0" smtClean="0"/>
              <a:t> </a:t>
            </a:r>
            <a:r>
              <a:rPr lang="it-IT" dirty="0" err="1" smtClean="0"/>
              <a:t>all</a:t>
            </a:r>
            <a:r>
              <a:rPr lang="it-IT" dirty="0" smtClean="0"/>
              <a:t> </a:t>
            </a:r>
            <a:r>
              <a:rPr lang="it-IT" dirty="0" err="1" smtClean="0"/>
              <a:t>ports</a:t>
            </a:r>
            <a:r>
              <a:rPr lang="it-IT" dirty="0" smtClean="0"/>
              <a:t> on </a:t>
            </a:r>
            <a:r>
              <a:rPr lang="it-IT" dirty="0" err="1" smtClean="0"/>
              <a:t>your</a:t>
            </a:r>
            <a:r>
              <a:rPr lang="it-IT" dirty="0" smtClean="0"/>
              <a:t> desktop and </a:t>
            </a:r>
            <a:r>
              <a:rPr lang="it-IT" dirty="0" err="1" smtClean="0"/>
              <a:t>check</a:t>
            </a:r>
            <a:r>
              <a:rPr lang="it-IT" dirty="0" smtClean="0"/>
              <a:t> </a:t>
            </a:r>
            <a:r>
              <a:rPr lang="it-IT" dirty="0" err="1" smtClean="0"/>
              <a:t>where</a:t>
            </a:r>
            <a:r>
              <a:rPr lang="it-IT" dirty="0" smtClean="0"/>
              <a:t> and </a:t>
            </a:r>
            <a:r>
              <a:rPr lang="it-IT" dirty="0" err="1" smtClean="0"/>
              <a:t>if</a:t>
            </a:r>
            <a:r>
              <a:rPr lang="it-IT" dirty="0" smtClean="0"/>
              <a:t> </a:t>
            </a:r>
            <a:r>
              <a:rPr lang="it-IT" dirty="0" err="1" smtClean="0"/>
              <a:t>they</a:t>
            </a:r>
            <a:r>
              <a:rPr lang="it-IT" dirty="0" smtClean="0"/>
              <a:t> are </a:t>
            </a:r>
            <a:r>
              <a:rPr lang="it-IT" dirty="0" err="1" smtClean="0"/>
              <a:t>connected</a:t>
            </a:r>
            <a:r>
              <a:rPr lang="it-IT" dirty="0" smtClean="0"/>
              <a:t> </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Grading</a:t>
            </a:r>
            <a:r>
              <a:rPr lang="it-IT" dirty="0" smtClean="0"/>
              <a:t> Policy</a:t>
            </a:r>
            <a:endParaRPr lang="it-IT" dirty="0"/>
          </a:p>
        </p:txBody>
      </p:sp>
      <p:sp>
        <p:nvSpPr>
          <p:cNvPr id="3" name="Segnaposto piè di pagina 2"/>
          <p:cNvSpPr>
            <a:spLocks noGrp="1"/>
          </p:cNvSpPr>
          <p:nvPr>
            <p:ph type="ftr" sz="quarter" idx="11"/>
          </p:nvPr>
        </p:nvSpPr>
        <p:spPr>
          <a:xfrm>
            <a:off x="304800" y="6410848"/>
            <a:ext cx="8659688" cy="365760"/>
          </a:xfrm>
        </p:spPr>
        <p:txBody>
          <a:bodyPr/>
          <a:lstStyle/>
          <a:p>
            <a:r>
              <a:rPr lang="en-US" smtClean="0"/>
              <a:t>sgazziano@johncabot.edu  </a:t>
            </a:r>
            <a:endParaRPr lang="it-IT" dirty="0"/>
          </a:p>
        </p:txBody>
      </p:sp>
      <p:sp>
        <p:nvSpPr>
          <p:cNvPr id="4" name="Segnaposto contenuto 3"/>
          <p:cNvSpPr>
            <a:spLocks noGrp="1"/>
          </p:cNvSpPr>
          <p:nvPr>
            <p:ph sz="quarter" idx="1"/>
          </p:nvPr>
        </p:nvSpPr>
        <p:spPr/>
        <p:txBody>
          <a:bodyPr>
            <a:normAutofit fontScale="92500" lnSpcReduction="10000"/>
          </a:bodyPr>
          <a:lstStyle/>
          <a:p>
            <a:pPr>
              <a:buNone/>
            </a:pPr>
            <a:r>
              <a:rPr lang="en-US" dirty="0" smtClean="0"/>
              <a:t>ASSESSMENT METHODS: </a:t>
            </a:r>
            <a:br>
              <a:rPr lang="en-US" dirty="0" smtClean="0"/>
            </a:br>
            <a:endParaRPr lang="en-US" dirty="0" smtClean="0"/>
          </a:p>
          <a:p>
            <a:pPr>
              <a:buNone/>
            </a:pPr>
            <a:r>
              <a:rPr lang="en-US" dirty="0" smtClean="0"/>
              <a:t>There will be a bi-weekly tests plus Midterm and Final  </a:t>
            </a:r>
          </a:p>
          <a:p>
            <a:pPr>
              <a:buNone/>
            </a:pPr>
            <a:r>
              <a:rPr lang="en-US" dirty="0" smtClean="0"/>
              <a:t>Tests will include all subjects covered in previous weeks.</a:t>
            </a:r>
          </a:p>
          <a:p>
            <a:endParaRPr lang="en-US" dirty="0" smtClean="0"/>
          </a:p>
          <a:p>
            <a:pPr>
              <a:buNone/>
            </a:pPr>
            <a:r>
              <a:rPr lang="en-US" dirty="0" smtClean="0"/>
              <a:t>ASSESSMENT CRITERIA: </a:t>
            </a:r>
          </a:p>
          <a:p>
            <a:endParaRPr lang="en-US" dirty="0" smtClean="0"/>
          </a:p>
          <a:p>
            <a:r>
              <a:rPr lang="en-US" dirty="0" smtClean="0"/>
              <a:t>25%      Attendance and class participation</a:t>
            </a:r>
          </a:p>
          <a:p>
            <a:r>
              <a:rPr lang="en-US" dirty="0" smtClean="0"/>
              <a:t>25%      Tests</a:t>
            </a:r>
          </a:p>
          <a:p>
            <a:r>
              <a:rPr lang="en-US" dirty="0" smtClean="0"/>
              <a:t>25%      Midterm</a:t>
            </a:r>
          </a:p>
          <a:p>
            <a:r>
              <a:rPr lang="en-US" dirty="0" smtClean="0"/>
              <a:t>25%      Final</a:t>
            </a:r>
          </a:p>
          <a:p>
            <a:endParaRPr lang="it-IT" dirty="0"/>
          </a:p>
        </p:txBody>
      </p:sp>
      <p:sp>
        <p:nvSpPr>
          <p:cNvPr id="5" name="Segnaposto numero diapositiva 4"/>
          <p:cNvSpPr>
            <a:spLocks noGrp="1"/>
          </p:cNvSpPr>
          <p:nvPr>
            <p:ph type="sldNum" sz="quarter" idx="12"/>
          </p:nvPr>
        </p:nvSpPr>
        <p:spPr/>
        <p:txBody>
          <a:bodyPr/>
          <a:lstStyle/>
          <a:p>
            <a:fld id="{38C83D7B-D17B-4CD6-BBDA-701EC4DDA733}"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Resources</a:t>
            </a:r>
            <a:r>
              <a:rPr lang="it-IT" dirty="0" smtClean="0"/>
              <a:t> </a:t>
            </a:r>
            <a:r>
              <a:rPr lang="it-IT" dirty="0" err="1" smtClean="0"/>
              <a:t>to</a:t>
            </a:r>
            <a:r>
              <a:rPr lang="it-IT" dirty="0" smtClean="0"/>
              <a:t> </a:t>
            </a:r>
            <a:r>
              <a:rPr lang="it-IT" dirty="0" err="1" smtClean="0"/>
              <a:t>troubleshoot</a:t>
            </a:r>
            <a:r>
              <a:rPr lang="it-IT" dirty="0" smtClean="0"/>
              <a:t> </a:t>
            </a:r>
            <a:r>
              <a:rPr lang="it-IT" dirty="0" err="1" smtClean="0"/>
              <a:t>PCs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30</a:t>
            </a:fld>
            <a:endParaRPr lang="it-IT"/>
          </a:p>
        </p:txBody>
      </p:sp>
      <p:sp>
        <p:nvSpPr>
          <p:cNvPr id="5" name="Segnaposto contenuto 4"/>
          <p:cNvSpPr>
            <a:spLocks noGrp="1"/>
          </p:cNvSpPr>
          <p:nvPr>
            <p:ph sz="quarter" idx="1"/>
          </p:nvPr>
        </p:nvSpPr>
        <p:spPr/>
        <p:txBody>
          <a:bodyPr/>
          <a:lstStyle/>
          <a:p>
            <a:r>
              <a:rPr lang="en-US" u="sng" dirty="0" smtClean="0">
                <a:hlinkClick r:id="rId2"/>
              </a:rPr>
              <a:t>http://computer.howstuffworks.com/23-computer-tour-video.htm</a:t>
            </a:r>
            <a:endParaRPr lang="en-US" u="sng" dirty="0" smtClean="0"/>
          </a:p>
          <a:p>
            <a:endParaRPr lang="en-US" u="sng" dirty="0" smtClean="0"/>
          </a:p>
          <a:p>
            <a:r>
              <a:rPr lang="en-US" dirty="0" smtClean="0">
                <a:hlinkClick r:id="rId3"/>
              </a:rPr>
              <a:t>http://www.computerhope.com/basic.htm</a:t>
            </a:r>
            <a:endParaRPr lang="it-IT" dirty="0" smtClean="0"/>
          </a:p>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PC </a:t>
            </a:r>
            <a:r>
              <a:rPr lang="it-IT" dirty="0" err="1" smtClean="0"/>
              <a:t>beeps</a:t>
            </a:r>
            <a:r>
              <a:rPr lang="it-IT" dirty="0" smtClean="0"/>
              <a:t>, </a:t>
            </a:r>
            <a:r>
              <a:rPr lang="it-IT" dirty="0" err="1" smtClean="0"/>
              <a:t>power</a:t>
            </a:r>
            <a:r>
              <a:rPr lang="it-IT" dirty="0" smtClean="0"/>
              <a:t> on </a:t>
            </a:r>
            <a:r>
              <a:rPr lang="it-IT" dirty="0" err="1" smtClean="0"/>
              <a:t>failure</a:t>
            </a:r>
            <a:r>
              <a:rPr lang="it-IT" dirty="0" smtClean="0"/>
              <a:t>, </a:t>
            </a:r>
            <a:r>
              <a:rPr lang="it-IT" dirty="0" err="1" smtClean="0"/>
              <a:t>sleep</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31</a:t>
            </a:fld>
            <a:endParaRPr lang="it-IT"/>
          </a:p>
        </p:txBody>
      </p:sp>
      <p:sp>
        <p:nvSpPr>
          <p:cNvPr id="5" name="Segnaposto contenuto 4"/>
          <p:cNvSpPr>
            <a:spLocks noGrp="1"/>
          </p:cNvSpPr>
          <p:nvPr>
            <p:ph sz="quarter" idx="1"/>
          </p:nvPr>
        </p:nvSpPr>
        <p:spPr/>
        <p:txBody>
          <a:bodyPr>
            <a:normAutofit lnSpcReduction="10000"/>
          </a:bodyPr>
          <a:lstStyle/>
          <a:p>
            <a:r>
              <a:rPr lang="it-IT" sz="2000" dirty="0" err="1" smtClean="0"/>
              <a:t>If</a:t>
            </a:r>
            <a:r>
              <a:rPr lang="it-IT" sz="2000" dirty="0" smtClean="0"/>
              <a:t> the PC </a:t>
            </a:r>
            <a:r>
              <a:rPr lang="it-IT" sz="2000" dirty="0" err="1" smtClean="0"/>
              <a:t>does</a:t>
            </a:r>
            <a:r>
              <a:rPr lang="it-IT" sz="2000" dirty="0" smtClean="0"/>
              <a:t> </a:t>
            </a:r>
            <a:r>
              <a:rPr lang="it-IT" sz="2000" dirty="0" err="1" smtClean="0"/>
              <a:t>not</a:t>
            </a:r>
            <a:r>
              <a:rPr lang="it-IT" sz="2000" dirty="0" smtClean="0"/>
              <a:t> </a:t>
            </a:r>
            <a:r>
              <a:rPr lang="it-IT" sz="2000" dirty="0" err="1" smtClean="0"/>
              <a:t>power</a:t>
            </a:r>
            <a:r>
              <a:rPr lang="it-IT" sz="2000" dirty="0" smtClean="0"/>
              <a:t> on</a:t>
            </a:r>
          </a:p>
          <a:p>
            <a:pPr lvl="1"/>
            <a:r>
              <a:rPr lang="it-IT" sz="1600" dirty="0" smtClean="0"/>
              <a:t>System BIOS (</a:t>
            </a:r>
            <a:r>
              <a:rPr lang="it-IT" sz="1600" dirty="0" err="1" smtClean="0"/>
              <a:t>basic</a:t>
            </a:r>
            <a:r>
              <a:rPr lang="it-IT" sz="1600" dirty="0" smtClean="0"/>
              <a:t> I/O software) </a:t>
            </a:r>
            <a:r>
              <a:rPr lang="it-IT" sz="1600" dirty="0" err="1" smtClean="0"/>
              <a:t>corrupted</a:t>
            </a:r>
            <a:r>
              <a:rPr lang="it-IT" sz="1600" dirty="0" smtClean="0"/>
              <a:t>: </a:t>
            </a:r>
            <a:r>
              <a:rPr lang="it-IT" sz="1600" dirty="0" err="1" smtClean="0"/>
              <a:t>try</a:t>
            </a:r>
            <a:r>
              <a:rPr lang="it-IT" sz="1600" dirty="0" smtClean="0"/>
              <a:t> a </a:t>
            </a:r>
            <a:r>
              <a:rPr lang="it-IT" sz="1600" dirty="0" err="1" smtClean="0"/>
              <a:t>CD</a:t>
            </a:r>
            <a:r>
              <a:rPr lang="it-IT" sz="1600" dirty="0" smtClean="0"/>
              <a:t> start-up </a:t>
            </a:r>
          </a:p>
          <a:p>
            <a:pPr lvl="2"/>
            <a:r>
              <a:rPr lang="en-US" sz="1200" b="1" dirty="0" smtClean="0"/>
              <a:t>Basic </a:t>
            </a:r>
            <a:r>
              <a:rPr lang="en-US" sz="1200" b="1" dirty="0" err="1" smtClean="0"/>
              <a:t>Input/Output</a:t>
            </a:r>
            <a:r>
              <a:rPr lang="en-US" sz="1200" b="1" dirty="0" smtClean="0"/>
              <a:t> System</a:t>
            </a:r>
            <a:r>
              <a:rPr lang="en-US" sz="1200" dirty="0" smtClean="0"/>
              <a:t> (</a:t>
            </a:r>
            <a:r>
              <a:rPr lang="en-US" sz="1200" b="1" dirty="0" smtClean="0"/>
              <a:t>BIOS</a:t>
            </a:r>
            <a:r>
              <a:rPr lang="en-US" sz="1200" dirty="0" smtClean="0"/>
              <a:t>), also known as </a:t>
            </a:r>
            <a:r>
              <a:rPr lang="en-US" sz="1200" b="1" dirty="0" smtClean="0"/>
              <a:t>System BIOS</a:t>
            </a:r>
            <a:r>
              <a:rPr lang="en-US" sz="1200" dirty="0" smtClean="0"/>
              <a:t>, </a:t>
            </a:r>
            <a:r>
              <a:rPr lang="en-US" sz="1200" b="1" dirty="0" smtClean="0">
                <a:hlinkClick r:id="rId2" tooltip="Read-only memory"/>
              </a:rPr>
              <a:t>ROM</a:t>
            </a:r>
            <a:r>
              <a:rPr lang="en-US" sz="1200" b="1" dirty="0" smtClean="0"/>
              <a:t> BIOS</a:t>
            </a:r>
            <a:r>
              <a:rPr lang="en-US" sz="1200" dirty="0" smtClean="0"/>
              <a:t> or </a:t>
            </a:r>
            <a:r>
              <a:rPr lang="en-US" sz="1200" b="1" dirty="0" smtClean="0"/>
              <a:t>PC BIOS</a:t>
            </a:r>
            <a:r>
              <a:rPr lang="en-US" sz="1200" dirty="0" smtClean="0"/>
              <a:t> (</a:t>
            </a:r>
            <a:r>
              <a:rPr lang="en-US" sz="1200" dirty="0" smtClean="0">
                <a:hlinkClick r:id="rId3" tooltip="Help:IPA for English"/>
              </a:rPr>
              <a:t>/ˈ</a:t>
            </a:r>
            <a:r>
              <a:rPr lang="en-US" sz="1200" dirty="0" err="1" smtClean="0">
                <a:hlinkClick r:id="rId3" tooltip="Help:IPA for English"/>
              </a:rPr>
              <a:t>baɪ.oʊs</a:t>
            </a:r>
            <a:r>
              <a:rPr lang="en-US" sz="1200" dirty="0" smtClean="0">
                <a:hlinkClick r:id="rId3" tooltip="Help:IPA for English"/>
              </a:rPr>
              <a:t>/</a:t>
            </a:r>
            <a:r>
              <a:rPr lang="en-US" sz="1200" dirty="0" smtClean="0"/>
              <a:t>), is a </a:t>
            </a:r>
            <a:r>
              <a:rPr lang="en-US" sz="1200" i="1" dirty="0" smtClean="0">
                <a:hlinkClick r:id="rId4" tooltip="De facto standard"/>
              </a:rPr>
              <a:t>de </a:t>
            </a:r>
            <a:r>
              <a:rPr lang="en-US" sz="1200" i="1" dirty="0" err="1" smtClean="0">
                <a:hlinkClick r:id="rId4" tooltip="De facto standard"/>
              </a:rPr>
              <a:t>facto</a:t>
            </a:r>
            <a:r>
              <a:rPr lang="en-US" sz="1200" dirty="0" err="1" smtClean="0">
                <a:hlinkClick r:id="rId4" tooltip="De facto standard"/>
              </a:rPr>
              <a:t>standard</a:t>
            </a:r>
            <a:r>
              <a:rPr lang="en-US" sz="1200" dirty="0" smtClean="0"/>
              <a:t> defining a </a:t>
            </a:r>
            <a:r>
              <a:rPr lang="en-US" sz="1200" dirty="0" smtClean="0">
                <a:hlinkClick r:id="rId5" tooltip="Firmware"/>
              </a:rPr>
              <a:t>firmware</a:t>
            </a:r>
            <a:r>
              <a:rPr lang="en-US" sz="1200" dirty="0" smtClean="0"/>
              <a:t> </a:t>
            </a:r>
            <a:r>
              <a:rPr lang="en-US" sz="1200" dirty="0" smtClean="0">
                <a:hlinkClick r:id="rId6" tooltip="Interface (computing)"/>
              </a:rPr>
              <a:t>interface</a:t>
            </a:r>
            <a:r>
              <a:rPr lang="en-US" sz="1200" dirty="0" smtClean="0"/>
              <a:t>.</a:t>
            </a:r>
            <a:r>
              <a:rPr lang="en-US" sz="1200" baseline="30000" dirty="0" smtClean="0">
                <a:hlinkClick r:id="rId7"/>
              </a:rPr>
              <a:t>[1]</a:t>
            </a:r>
            <a:r>
              <a:rPr lang="en-US" sz="1200" dirty="0" smtClean="0"/>
              <a:t> The name originated from the Basic </a:t>
            </a:r>
            <a:r>
              <a:rPr lang="en-US" sz="1200" dirty="0" err="1" smtClean="0"/>
              <a:t>Input/Output</a:t>
            </a:r>
            <a:r>
              <a:rPr lang="en-US" sz="1200" dirty="0" smtClean="0"/>
              <a:t> System used in the </a:t>
            </a:r>
            <a:r>
              <a:rPr lang="en-US" sz="1200" dirty="0" smtClean="0">
                <a:hlinkClick r:id="rId8" tooltip="CP/M"/>
              </a:rPr>
              <a:t>CP/M</a:t>
            </a:r>
            <a:r>
              <a:rPr lang="en-US" sz="1200" dirty="0" smtClean="0"/>
              <a:t> operating system in 1975.</a:t>
            </a:r>
            <a:r>
              <a:rPr lang="en-US" sz="1200" baseline="30000" dirty="0" smtClean="0">
                <a:hlinkClick r:id="rId7"/>
              </a:rPr>
              <a:t>[2][3]</a:t>
            </a:r>
            <a:r>
              <a:rPr lang="en-US" sz="1200" dirty="0" smtClean="0"/>
              <a:t> The BIOS software is built into the </a:t>
            </a:r>
            <a:r>
              <a:rPr lang="en-US" sz="1200" dirty="0" smtClean="0">
                <a:hlinkClick r:id="rId9" tooltip="Personal computer"/>
              </a:rPr>
              <a:t>PC</a:t>
            </a:r>
            <a:r>
              <a:rPr lang="en-US" sz="1200" dirty="0" smtClean="0"/>
              <a:t>, and is the first software run by a PC when powered on. The fundamental purposes of the BIOS are to initialize and test the system hardware components, and to load a </a:t>
            </a:r>
            <a:r>
              <a:rPr lang="en-US" sz="1200" dirty="0" err="1" smtClean="0">
                <a:hlinkClick r:id="rId10" tooltip="Bootloader"/>
              </a:rPr>
              <a:t>bootloader</a:t>
            </a:r>
            <a:r>
              <a:rPr lang="en-US" sz="1200" dirty="0" smtClean="0"/>
              <a:t> or an </a:t>
            </a:r>
            <a:r>
              <a:rPr lang="en-US" sz="1200" dirty="0" smtClean="0">
                <a:hlinkClick r:id="rId11" tooltip="Operating system"/>
              </a:rPr>
              <a:t>operating system</a:t>
            </a:r>
            <a:r>
              <a:rPr lang="en-US" sz="1200" dirty="0" smtClean="0"/>
              <a:t> from a mass memory device. </a:t>
            </a:r>
          </a:p>
          <a:p>
            <a:pPr lvl="1"/>
            <a:r>
              <a:rPr lang="en-US" sz="1400" dirty="0" smtClean="0"/>
              <a:t>Battery life ended: (old PCs left off longtime: leave machine plugged on, disconnect power plug or push power button for few seconds, try again in 5 </a:t>
            </a:r>
            <a:r>
              <a:rPr lang="en-US" sz="1400" dirty="0" err="1" smtClean="0"/>
              <a:t>mins</a:t>
            </a:r>
            <a:r>
              <a:rPr lang="en-US" sz="1400" dirty="0" smtClean="0"/>
              <a:t>)</a:t>
            </a:r>
          </a:p>
          <a:p>
            <a:pPr lvl="1"/>
            <a:r>
              <a:rPr lang="en-US" sz="1400" dirty="0" smtClean="0"/>
              <a:t> Power supply to be replaced</a:t>
            </a:r>
          </a:p>
          <a:p>
            <a:pPr lvl="1"/>
            <a:r>
              <a:rPr lang="en-US" sz="1400" dirty="0" smtClean="0"/>
              <a:t>Major problem: refer to support</a:t>
            </a:r>
          </a:p>
          <a:p>
            <a:pPr lvl="1"/>
            <a:endParaRPr lang="en-US" sz="1400" dirty="0" smtClean="0"/>
          </a:p>
          <a:p>
            <a:r>
              <a:rPr lang="en-US" sz="1900" dirty="0" smtClean="0"/>
              <a:t>Issues after power on: fail to recognize a peripheral (USB device, printer, projector, other).  </a:t>
            </a:r>
          </a:p>
          <a:p>
            <a:pPr lvl="1"/>
            <a:r>
              <a:rPr lang="en-US" sz="1400" dirty="0" smtClean="0"/>
              <a:t>DRIVERS:  before any peripheral can operate on the pc (OR Mac)the appropriate software must be installed (i.e. the so called “driver”). </a:t>
            </a:r>
          </a:p>
          <a:p>
            <a:pPr lvl="1"/>
            <a:r>
              <a:rPr lang="en-US" sz="1400" dirty="0" smtClean="0"/>
              <a:t>Usually USB peripherals now install themselves automatically. ALWAYS CHECK INSTRUCTIONS BEFORE PLUG IN ANY PERIF. </a:t>
            </a:r>
            <a:r>
              <a:rPr lang="en-US" sz="1400" dirty="0" smtClean="0">
                <a:solidFill>
                  <a:srgbClr val="C00000"/>
                </a:solidFill>
              </a:rPr>
              <a:t>If the </a:t>
            </a:r>
            <a:r>
              <a:rPr lang="en-US" sz="1400" dirty="0" err="1" smtClean="0">
                <a:solidFill>
                  <a:srgbClr val="C00000"/>
                </a:solidFill>
              </a:rPr>
              <a:t>perif</a:t>
            </a:r>
            <a:r>
              <a:rPr lang="en-US" sz="1400" dirty="0" smtClean="0">
                <a:solidFill>
                  <a:srgbClr val="C00000"/>
                </a:solidFill>
              </a:rPr>
              <a:t> is not self-installing, and no drivers are correctly installed, the </a:t>
            </a:r>
            <a:r>
              <a:rPr lang="en-US" sz="1400" dirty="0" err="1" smtClean="0">
                <a:solidFill>
                  <a:srgbClr val="C00000"/>
                </a:solidFill>
              </a:rPr>
              <a:t>perif</a:t>
            </a:r>
            <a:r>
              <a:rPr lang="en-US" sz="1400" dirty="0" smtClean="0">
                <a:solidFill>
                  <a:srgbClr val="C00000"/>
                </a:solidFill>
              </a:rPr>
              <a:t> will not work usually even after drivers </a:t>
            </a:r>
            <a:r>
              <a:rPr lang="en-US" sz="1400" dirty="0" err="1" smtClean="0">
                <a:solidFill>
                  <a:srgbClr val="C00000"/>
                </a:solidFill>
              </a:rPr>
              <a:t>instal</a:t>
            </a:r>
            <a:r>
              <a:rPr lang="en-US" sz="1400" dirty="0" smtClean="0"/>
              <a:t>. I.E. DRIVERS INSTALLED BEFORE PLUGGING NOT SELF-INSTALLING  </a:t>
            </a:r>
            <a:r>
              <a:rPr lang="en-US" sz="1400" dirty="0" err="1" smtClean="0"/>
              <a:t>perif</a:t>
            </a:r>
            <a:r>
              <a:rPr lang="en-US" sz="1400" dirty="0" smtClean="0"/>
              <a:t>. </a:t>
            </a:r>
          </a:p>
          <a:p>
            <a:pPr lvl="2"/>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Software system (desktop examples)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32</a:t>
            </a:fld>
            <a:endParaRPr lang="it-IT"/>
          </a:p>
        </p:txBody>
      </p:sp>
      <p:pic>
        <p:nvPicPr>
          <p:cNvPr id="6" name="Content Placeholder 5" descr="220px-Operating_system_placement">
            <a:hlinkClick r:id="rId2"/>
          </p:cNvPr>
          <p:cNvPicPr>
            <a:picLocks noGrp="1" noChangeAspect="1" noChangeArrowheads="1"/>
          </p:cNvPicPr>
          <p:nvPr>
            <p:ph sz="quarter" idx="1"/>
          </p:nvPr>
        </p:nvPicPr>
        <p:blipFill>
          <a:blip r:embed="rId3" cstate="print"/>
          <a:srcRect/>
          <a:stretch>
            <a:fillRect/>
          </a:stretch>
        </p:blipFill>
        <p:spPr bwMode="auto">
          <a:xfrm>
            <a:off x="611560" y="1772815"/>
            <a:ext cx="2880320" cy="4268111"/>
          </a:xfrm>
          <a:prstGeom prst="rect">
            <a:avLst/>
          </a:prstGeom>
          <a:noFill/>
        </p:spPr>
      </p:pic>
      <p:sp>
        <p:nvSpPr>
          <p:cNvPr id="7" name="Rectangle 3"/>
          <p:cNvSpPr txBox="1">
            <a:spLocks noChangeArrowheads="1"/>
          </p:cNvSpPr>
          <p:nvPr/>
        </p:nvSpPr>
        <p:spPr>
          <a:xfrm>
            <a:off x="3779912" y="1988840"/>
            <a:ext cx="4897437" cy="396044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rgbClr val="FF0000"/>
                </a:solidFill>
                <a:effectLst/>
                <a:uLnTx/>
                <a:uFillTx/>
                <a:latin typeface="+mn-lt"/>
                <a:ea typeface="+mn-ea"/>
                <a:cs typeface="+mn-cs"/>
              </a:rPr>
              <a:t>You  (or </a:t>
            </a:r>
            <a:r>
              <a:rPr kumimoji="0" lang="fr-FR" sz="2800" b="1" i="0" u="none" strike="noStrike" kern="1200" cap="none" spc="0" normalizeH="0" baseline="0" noProof="0" dirty="0" err="1" smtClean="0">
                <a:ln>
                  <a:noFill/>
                </a:ln>
                <a:solidFill>
                  <a:srgbClr val="FF0000"/>
                </a:solidFill>
                <a:effectLst/>
                <a:uLnTx/>
                <a:uFillTx/>
                <a:latin typeface="+mn-lt"/>
                <a:ea typeface="+mn-ea"/>
                <a:cs typeface="+mn-cs"/>
              </a:rPr>
              <a:t>someone</a:t>
            </a:r>
            <a:r>
              <a:rPr kumimoji="0" lang="fr-FR" sz="2800" b="1" i="0" u="none" strike="noStrike" kern="1200" cap="none" spc="0" normalizeH="0" baseline="0" noProof="0" dirty="0" smtClean="0">
                <a:ln>
                  <a:noFill/>
                </a:ln>
                <a:solidFill>
                  <a:srgbClr val="FF0000"/>
                </a:solidFill>
                <a:effectLst/>
                <a:uLnTx/>
                <a:uFillTx/>
                <a:latin typeface="+mn-lt"/>
                <a:ea typeface="+mn-ea"/>
                <a:cs typeface="+mn-cs"/>
              </a:rPr>
              <a:t> </a:t>
            </a:r>
            <a:r>
              <a:rPr kumimoji="0" lang="fr-FR" sz="2800" b="1" i="0" u="none" strike="noStrike" kern="1200" cap="none" spc="0" normalizeH="0" baseline="0" noProof="0" dirty="0" err="1" smtClean="0">
                <a:ln>
                  <a:noFill/>
                </a:ln>
                <a:solidFill>
                  <a:srgbClr val="FF0000"/>
                </a:solidFill>
                <a:effectLst/>
                <a:uLnTx/>
                <a:uFillTx/>
                <a:latin typeface="+mn-lt"/>
                <a:ea typeface="+mn-ea"/>
                <a:cs typeface="+mn-cs"/>
              </a:rPr>
              <a:t>else</a:t>
            </a:r>
            <a:r>
              <a:rPr kumimoji="0" lang="fr-FR" sz="2800" b="1" i="0" u="none" strike="noStrike" kern="1200" cap="none" spc="0" normalizeH="0" baseline="0" noProof="0" dirty="0" smtClean="0">
                <a:ln>
                  <a:noFill/>
                </a:ln>
                <a:solidFill>
                  <a:srgbClr val="FF0000"/>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chemeClr val="accent5">
                    <a:lumMod val="75000"/>
                  </a:schemeClr>
                </a:solidFill>
                <a:effectLst/>
                <a:uLnTx/>
                <a:uFillTx/>
                <a:latin typeface="+mn-lt"/>
                <a:ea typeface="+mn-ea"/>
                <a:cs typeface="+mn-cs"/>
              </a:rPr>
              <a:t>MS Office or  Open Office</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chemeClr val="tx2">
                    <a:lumMod val="75000"/>
                  </a:schemeClr>
                </a:solidFill>
                <a:effectLst/>
                <a:uLnTx/>
                <a:uFillTx/>
                <a:latin typeface="+mn-lt"/>
                <a:ea typeface="+mn-ea"/>
                <a:cs typeface="+mn-cs"/>
              </a:rPr>
              <a:t>Windows , MAC OS X,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Your</a:t>
            </a:r>
            <a:r>
              <a:rPr kumimoji="0" lang="fr-FR" sz="2800" b="1" i="0" u="none" strike="noStrike" kern="1200" cap="none" spc="0" normalizeH="0" baseline="0" noProof="0" dirty="0" smtClean="0">
                <a:ln>
                  <a:noFill/>
                </a:ln>
                <a:solidFill>
                  <a:schemeClr val="accent1">
                    <a:lumMod val="50000"/>
                  </a:schemeClr>
                </a:solidFill>
                <a:effectLst/>
                <a:uLnTx/>
                <a:uFillTx/>
                <a:latin typeface="+mn-lt"/>
                <a:ea typeface="+mn-ea"/>
                <a:cs typeface="+mn-cs"/>
              </a:rPr>
              <a:t> PC</a:t>
            </a:r>
            <a:endParaRPr kumimoji="0" lang="fr-FR" sz="28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Most common Operating Systems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33</a:t>
            </a:fld>
            <a:endParaRPr lang="it-IT"/>
          </a:p>
        </p:txBody>
      </p:sp>
      <p:sp>
        <p:nvSpPr>
          <p:cNvPr id="6" name="Rectangle 3"/>
          <p:cNvSpPr>
            <a:spLocks noGrp="1" noChangeArrowheads="1"/>
          </p:cNvSpPr>
          <p:nvPr>
            <p:ph sz="quarter" idx="1"/>
          </p:nvPr>
        </p:nvSpPr>
        <p:spPr>
          <a:xfrm>
            <a:off x="323528" y="1988840"/>
            <a:ext cx="8503920" cy="3384376"/>
          </a:xfrm>
        </p:spPr>
        <p:txBody>
          <a:bodyPr/>
          <a:lstStyle/>
          <a:p>
            <a:r>
              <a:rPr lang="fr-FR" sz="3600" dirty="0">
                <a:solidFill>
                  <a:schemeClr val="tx2">
                    <a:lumMod val="75000"/>
                  </a:schemeClr>
                </a:solidFill>
              </a:rPr>
              <a:t>Microsoft Windows </a:t>
            </a:r>
            <a:r>
              <a:rPr lang="fr-FR" sz="3600" dirty="0" err="1">
                <a:solidFill>
                  <a:schemeClr val="tx2">
                    <a:lumMod val="75000"/>
                  </a:schemeClr>
                </a:solidFill>
              </a:rPr>
              <a:t>family</a:t>
            </a:r>
            <a:endParaRPr lang="fr-FR" sz="3600" dirty="0">
              <a:solidFill>
                <a:schemeClr val="tx2">
                  <a:lumMod val="75000"/>
                </a:schemeClr>
              </a:solidFill>
            </a:endParaRPr>
          </a:p>
          <a:p>
            <a:r>
              <a:rPr lang="fr-FR" sz="3600" dirty="0">
                <a:solidFill>
                  <a:schemeClr val="tx2">
                    <a:lumMod val="75000"/>
                  </a:schemeClr>
                </a:solidFill>
              </a:rPr>
              <a:t>Unix / Linux</a:t>
            </a:r>
          </a:p>
          <a:p>
            <a:r>
              <a:rPr lang="fr-FR" sz="3600" dirty="0">
                <a:solidFill>
                  <a:schemeClr val="tx2">
                    <a:lumMod val="75000"/>
                  </a:schemeClr>
                </a:solidFill>
              </a:rPr>
              <a:t>Mac OS</a:t>
            </a:r>
          </a:p>
          <a:p>
            <a:r>
              <a:rPr lang="fr-FR" sz="3600" dirty="0" err="1">
                <a:solidFill>
                  <a:schemeClr val="tx2">
                    <a:lumMod val="75000"/>
                  </a:schemeClr>
                </a:solidFill>
              </a:rPr>
              <a:t>Parallel</a:t>
            </a:r>
            <a:r>
              <a:rPr lang="fr-FR" sz="3600" dirty="0">
                <a:solidFill>
                  <a:schemeClr val="tx2">
                    <a:lumMod val="75000"/>
                  </a:schemeClr>
                </a:solidFill>
              </a:rPr>
              <a:t>, real-time, mainframe 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Application software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34</a:t>
            </a:fld>
            <a:endParaRPr lang="it-IT"/>
          </a:p>
        </p:txBody>
      </p:sp>
      <p:sp>
        <p:nvSpPr>
          <p:cNvPr id="5" name="Content Placeholder 4"/>
          <p:cNvSpPr>
            <a:spLocks noGrp="1"/>
          </p:cNvSpPr>
          <p:nvPr>
            <p:ph sz="quarter" idx="1"/>
          </p:nvPr>
        </p:nvSpPr>
        <p:spPr/>
        <p:txBody>
          <a:bodyPr/>
          <a:lstStyle/>
          <a:p>
            <a:r>
              <a:rPr lang="en-US" dirty="0" smtClean="0"/>
              <a:t>also known as applications or apps, </a:t>
            </a:r>
          </a:p>
          <a:p>
            <a:endParaRPr lang="en-US" dirty="0" smtClean="0"/>
          </a:p>
          <a:p>
            <a:r>
              <a:rPr lang="en-US" dirty="0" smtClean="0"/>
              <a:t>is</a:t>
            </a:r>
            <a:r>
              <a:rPr lang="en-US" dirty="0" smtClean="0">
                <a:hlinkClick r:id="rId2"/>
              </a:rPr>
              <a:t> </a:t>
            </a:r>
            <a:r>
              <a:rPr lang="en-US" dirty="0" smtClean="0">
                <a:solidFill>
                  <a:srgbClr val="C00000"/>
                </a:solidFill>
                <a:hlinkClick r:id="rId2"/>
              </a:rPr>
              <a:t>computer software </a:t>
            </a:r>
            <a:r>
              <a:rPr lang="en-US" dirty="0" smtClean="0"/>
              <a:t>designed to help the user to perform singular or multiple related specific tasks. </a:t>
            </a:r>
          </a:p>
          <a:p>
            <a:endParaRPr lang="en-US" dirty="0" smtClean="0"/>
          </a:p>
          <a:p>
            <a:r>
              <a:rPr lang="en-US" dirty="0" smtClean="0"/>
              <a:t>Examples include </a:t>
            </a:r>
            <a:r>
              <a:rPr lang="en-US" dirty="0" smtClean="0">
                <a:hlinkClick r:id="rId3"/>
              </a:rPr>
              <a:t>Enterprise software</a:t>
            </a:r>
            <a:r>
              <a:rPr lang="en-US" dirty="0" smtClean="0"/>
              <a:t>, Accounting software, </a:t>
            </a:r>
            <a:r>
              <a:rPr lang="en-US" dirty="0" smtClean="0">
                <a:hlinkClick r:id="rId4"/>
              </a:rPr>
              <a:t>Office suites</a:t>
            </a:r>
            <a:r>
              <a:rPr lang="en-US" dirty="0" smtClean="0"/>
              <a:t>, </a:t>
            </a:r>
            <a:r>
              <a:rPr lang="en-US" dirty="0" smtClean="0">
                <a:hlinkClick r:id="rId5"/>
              </a:rPr>
              <a:t>Graphics software</a:t>
            </a:r>
            <a:r>
              <a:rPr lang="en-US" dirty="0" smtClean="0"/>
              <a:t> and media players.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The FILE SYSTEM </a:t>
            </a:r>
            <a:r>
              <a:rPr lang="it-IT" b="1" i="1" u="sng" dirty="0" smtClean="0">
                <a:solidFill>
                  <a:srgbClr val="FF0000"/>
                </a:solidFill>
              </a:rPr>
              <a:t>(this IS very important)</a:t>
            </a:r>
            <a:endParaRPr lang="en-US" b="1" i="1" u="sng" dirty="0">
              <a:solidFill>
                <a:srgbClr val="FF0000"/>
              </a:solidFill>
            </a:endParaRP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35</a:t>
            </a:fld>
            <a:endParaRPr lang="it-IT"/>
          </a:p>
        </p:txBody>
      </p:sp>
      <p:sp>
        <p:nvSpPr>
          <p:cNvPr id="7" name="Rectangle 3"/>
          <p:cNvSpPr txBox="1">
            <a:spLocks noChangeArrowheads="1"/>
          </p:cNvSpPr>
          <p:nvPr/>
        </p:nvSpPr>
        <p:spPr>
          <a:xfrm>
            <a:off x="4716016" y="1628800"/>
            <a:ext cx="3970337" cy="4784725"/>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Anything</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on a computer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is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stored</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in a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FILE</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700" b="1" i="0" u="none" strike="noStrike" kern="1200" cap="none" spc="0" normalizeH="0" baseline="0" noProof="0" dirty="0" smtClean="0">
                <a:ln>
                  <a:noFill/>
                </a:ln>
                <a:solidFill>
                  <a:srgbClr val="FF0000"/>
                </a:solidFill>
                <a:effectLst/>
                <a:uLnTx/>
                <a:uFillTx/>
                <a:latin typeface="+mn-lt"/>
                <a:ea typeface="+mn-ea"/>
                <a:cs typeface="+mn-cs"/>
              </a:rPr>
              <a:t>FILES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are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organized</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in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DIRECTORIES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aka</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folders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lang="fr-FR" sz="2700" b="1" dirty="0" smtClean="0">
              <a:solidFill>
                <a:schemeClr val="tx2">
                  <a:lumMod val="75000"/>
                </a:schemeClr>
              </a:solidFill>
            </a:endParaRPr>
          </a:p>
          <a:p>
            <a:pPr marL="274320" lvl="0" indent="-274320">
              <a:spcBef>
                <a:spcPct val="20000"/>
              </a:spcBef>
              <a:buClr>
                <a:schemeClr val="accent1"/>
              </a:buClr>
              <a:buSzPct val="85000"/>
              <a:buFont typeface="Wingdings 2"/>
              <a:buChar char=""/>
              <a:defRPr/>
            </a:pP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Files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can</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be</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either</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on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your</a:t>
            </a:r>
            <a:r>
              <a:rPr lang="fr-FR" sz="2700" b="1" dirty="0" smtClean="0">
                <a:solidFill>
                  <a:schemeClr val="tx2">
                    <a:lumMod val="75000"/>
                  </a:schemeClr>
                </a:solidFill>
              </a:rPr>
              <a:t> PC </a:t>
            </a:r>
            <a:r>
              <a:rPr lang="fr-FR" sz="2700" b="1" dirty="0" smtClean="0">
                <a:solidFill>
                  <a:srgbClr val="FF0000"/>
                </a:solidFill>
              </a:rPr>
              <a:t>(« local »</a:t>
            </a:r>
            <a:r>
              <a:rPr lang="fr-FR" sz="2700" b="1" dirty="0" smtClean="0">
                <a:solidFill>
                  <a:schemeClr val="tx2">
                    <a:lumMod val="75000"/>
                  </a:schemeClr>
                </a:solidFill>
              </a:rPr>
              <a:t> ) or </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on the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 local network »</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or on  the Internet</a:t>
            </a:r>
            <a:r>
              <a:rPr lang="fr-FR" sz="2700" b="1" dirty="0" smtClean="0">
                <a:solidFill>
                  <a:schemeClr val="tx2">
                    <a:lumMod val="75000"/>
                  </a:schemeClr>
                </a:solidFill>
              </a:rPr>
              <a:t> </a:t>
            </a:r>
            <a:r>
              <a:rPr lang="fr-FR" sz="2700" b="1" dirty="0" smtClean="0">
                <a:solidFill>
                  <a:srgbClr val="FF0000"/>
                </a:solidFill>
              </a:rPr>
              <a:t>(« </a:t>
            </a:r>
            <a:r>
              <a:rPr lang="fr-FR" sz="2700" b="1" dirty="0" err="1" smtClean="0">
                <a:solidFill>
                  <a:srgbClr val="FF0000"/>
                </a:solidFill>
              </a:rPr>
              <a:t>cloud</a:t>
            </a:r>
            <a:r>
              <a:rPr lang="fr-FR" sz="2700" b="1" dirty="0" smtClean="0">
                <a:solidFill>
                  <a:srgbClr val="FF0000"/>
                </a:solidFill>
              </a:rPr>
              <a:t>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fr-FR" sz="2700" b="1" i="0" u="none" strike="noStrike" kern="1200" cap="none" spc="0" normalizeH="0" baseline="0" noProof="0" dirty="0">
              <a:ln>
                <a:noFill/>
              </a:ln>
              <a:solidFill>
                <a:schemeClr val="tx1"/>
              </a:solidFill>
              <a:effectLst/>
              <a:uLnTx/>
              <a:uFillTx/>
              <a:latin typeface="+mn-lt"/>
              <a:ea typeface="+mn-ea"/>
              <a:cs typeface="+mn-cs"/>
            </a:endParaRPr>
          </a:p>
        </p:txBody>
      </p:sp>
      <p:pic>
        <p:nvPicPr>
          <p:cNvPr id="9" name="Content Placeholder 8" descr="filesys.gif"/>
          <p:cNvPicPr>
            <a:picLocks noGrp="1" noChangeAspect="1"/>
          </p:cNvPicPr>
          <p:nvPr>
            <p:ph sz="quarter" idx="1"/>
          </p:nvPr>
        </p:nvPicPr>
        <p:blipFill>
          <a:blip r:embed="rId2" cstate="print"/>
          <a:stretch>
            <a:fillRect/>
          </a:stretch>
        </p:blipFill>
        <p:spPr>
          <a:xfrm>
            <a:off x="323528" y="1484784"/>
            <a:ext cx="4060157"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computing, Intranet, Internet, cloud</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36</a:t>
            </a:fld>
            <a:endParaRPr lang="it-IT"/>
          </a:p>
        </p:txBody>
      </p:sp>
      <p:sp>
        <p:nvSpPr>
          <p:cNvPr id="5" name="Content Placeholder 4"/>
          <p:cNvSpPr>
            <a:spLocks noGrp="1"/>
          </p:cNvSpPr>
          <p:nvPr>
            <p:ph sz="quarter" idx="1"/>
          </p:nvPr>
        </p:nvSpPr>
        <p:spPr>
          <a:xfrm>
            <a:off x="301752" y="1527048"/>
            <a:ext cx="8503920" cy="4854280"/>
          </a:xfrm>
        </p:spPr>
        <p:txBody>
          <a:bodyPr>
            <a:normAutofit fontScale="62500" lnSpcReduction="20000"/>
          </a:bodyPr>
          <a:lstStyle/>
          <a:p>
            <a:r>
              <a:rPr lang="en-US" dirty="0" smtClean="0">
                <a:solidFill>
                  <a:srgbClr val="FF0000"/>
                </a:solidFill>
              </a:rPr>
              <a:t>LOCAL</a:t>
            </a:r>
            <a:r>
              <a:rPr lang="en-US" dirty="0" smtClean="0"/>
              <a:t> (storage or installation) means files are physically on a single PC, or laptop. You can have many local installations of the same files but files are not automatically synced </a:t>
            </a:r>
          </a:p>
          <a:p>
            <a:endParaRPr lang="en-US" dirty="0" smtClean="0">
              <a:solidFill>
                <a:srgbClr val="FF0000"/>
              </a:solidFill>
            </a:endParaRPr>
          </a:p>
          <a:p>
            <a:r>
              <a:rPr lang="en-US" dirty="0" smtClean="0">
                <a:solidFill>
                  <a:srgbClr val="FF0000"/>
                </a:solidFill>
              </a:rPr>
              <a:t>Local Area Network</a:t>
            </a:r>
            <a:r>
              <a:rPr lang="en-US" dirty="0" smtClean="0"/>
              <a:t>, or LAN,</a:t>
            </a:r>
          </a:p>
          <a:p>
            <a:pPr lvl="1"/>
            <a:r>
              <a:rPr lang="en-US" dirty="0" smtClean="0"/>
              <a:t>a computer network that interconnects computers in a limited area such as a home, school, computer laboratory, or office building using network media. E.G. the JCU “Intranet”.  </a:t>
            </a:r>
          </a:p>
          <a:p>
            <a:pPr lvl="1"/>
            <a:r>
              <a:rPr lang="en-US" dirty="0" smtClean="0"/>
              <a:t>You can access files ONLY if connected within the premises of the LAN </a:t>
            </a:r>
          </a:p>
          <a:p>
            <a:pPr lvl="1"/>
            <a:r>
              <a:rPr lang="en-US" dirty="0" smtClean="0"/>
              <a:t>LAN using Internet protocol are called </a:t>
            </a:r>
            <a:r>
              <a:rPr lang="en-US" dirty="0" smtClean="0">
                <a:solidFill>
                  <a:srgbClr val="FF0000"/>
                </a:solidFill>
              </a:rPr>
              <a:t>“INTRANET”</a:t>
            </a:r>
          </a:p>
          <a:p>
            <a:endParaRPr lang="en-US" dirty="0" smtClean="0"/>
          </a:p>
          <a:p>
            <a:r>
              <a:rPr lang="en-US" dirty="0" smtClean="0"/>
              <a:t>Internet is the network connecting all local network and computers adopting the TCP/IP protocol</a:t>
            </a:r>
          </a:p>
          <a:p>
            <a:endParaRPr lang="en-US" dirty="0" smtClean="0"/>
          </a:p>
          <a:p>
            <a:r>
              <a:rPr lang="en-US" dirty="0" smtClean="0"/>
              <a:t>Software can be stored on the Internet and directly used “as a platform” or “as a service” (“</a:t>
            </a:r>
            <a:r>
              <a:rPr lang="en-US" dirty="0" err="1" smtClean="0"/>
              <a:t>SaaS</a:t>
            </a:r>
            <a:r>
              <a:rPr lang="en-US" dirty="0" smtClean="0"/>
              <a:t>”). </a:t>
            </a:r>
          </a:p>
          <a:p>
            <a:endParaRPr lang="en-US" dirty="0" smtClean="0"/>
          </a:p>
          <a:p>
            <a:r>
              <a:rPr lang="en-US" dirty="0" smtClean="0"/>
              <a:t>The Internet is traditionally graphically represented as a cloud computing, hence this method of operation is called “Cloud Computing”. Examples of distributed systems: Google Suite on Google Drive</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An Intranet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37</a:t>
            </a:fld>
            <a:endParaRPr lang="it-IT"/>
          </a:p>
        </p:txBody>
      </p:sp>
      <p:sp>
        <p:nvSpPr>
          <p:cNvPr id="5" name="Content Placeholder 4"/>
          <p:cNvSpPr>
            <a:spLocks noGrp="1"/>
          </p:cNvSpPr>
          <p:nvPr>
            <p:ph sz="quarter" idx="1"/>
          </p:nvPr>
        </p:nvSpPr>
        <p:spPr/>
        <p:txBody>
          <a:bodyPr>
            <a:normAutofit lnSpcReduction="10000"/>
          </a:bodyPr>
          <a:lstStyle/>
          <a:p>
            <a:r>
              <a:rPr lang="en-US" dirty="0" smtClean="0"/>
              <a:t>An intranet is the use of Web technologies to create a private network, usually within one enterprise.</a:t>
            </a:r>
          </a:p>
          <a:p>
            <a:r>
              <a:rPr lang="en-US" dirty="0" smtClean="0"/>
              <a:t>It is typically a complete LAN, or several intra-connected LANs</a:t>
            </a:r>
          </a:p>
          <a:p>
            <a:r>
              <a:rPr lang="en-US" dirty="0" smtClean="0"/>
              <a:t>Intranets are used for:</a:t>
            </a:r>
          </a:p>
          <a:p>
            <a:pPr lvl="1"/>
            <a:r>
              <a:rPr lang="en-US" dirty="0" smtClean="0"/>
              <a:t>work-group activities </a:t>
            </a:r>
          </a:p>
          <a:p>
            <a:pPr lvl="1"/>
            <a:r>
              <a:rPr lang="en-US" dirty="0" smtClean="0"/>
              <a:t>the distributed sharing of projects within the enterprise</a:t>
            </a:r>
          </a:p>
          <a:p>
            <a:pPr lvl="1"/>
            <a:r>
              <a:rPr lang="en-US" dirty="0" smtClean="0"/>
              <a:t>Controlled access to company financial documents</a:t>
            </a:r>
          </a:p>
          <a:p>
            <a:pPr lvl="1"/>
            <a:r>
              <a:rPr lang="en-US" dirty="0" smtClean="0"/>
              <a:t>use of knowledge management, research materials, online training, and other information that requires distribution within the enterprise.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Intranet v/s Internet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38</a:t>
            </a:fld>
            <a:endParaRPr lang="it-IT"/>
          </a:p>
        </p:txBody>
      </p:sp>
      <p:sp>
        <p:nvSpPr>
          <p:cNvPr id="5" name="Content Placeholder 4"/>
          <p:cNvSpPr>
            <a:spLocks noGrp="1"/>
          </p:cNvSpPr>
          <p:nvPr>
            <p:ph sz="quarter" idx="1"/>
          </p:nvPr>
        </p:nvSpPr>
        <p:spPr/>
        <p:txBody>
          <a:bodyPr/>
          <a:lstStyle/>
          <a:p>
            <a:endParaRPr lang="en-US" dirty="0"/>
          </a:p>
        </p:txBody>
      </p:sp>
      <p:pic>
        <p:nvPicPr>
          <p:cNvPr id="39938" name="Picture 2" descr="http://www.verga.org/tesi/intranet.gif"/>
          <p:cNvPicPr>
            <a:picLocks noChangeAspect="1" noChangeArrowheads="1"/>
          </p:cNvPicPr>
          <p:nvPr/>
        </p:nvPicPr>
        <p:blipFill>
          <a:blip r:embed="rId2" cstate="print"/>
          <a:srcRect/>
          <a:stretch>
            <a:fillRect/>
          </a:stretch>
        </p:blipFill>
        <p:spPr bwMode="auto">
          <a:xfrm>
            <a:off x="1187624" y="1412776"/>
            <a:ext cx="6840760" cy="496855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Internet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39</a:t>
            </a:fld>
            <a:endParaRPr lang="it-IT"/>
          </a:p>
        </p:txBody>
      </p:sp>
      <p:sp>
        <p:nvSpPr>
          <p:cNvPr id="5" name="Content Placeholder 4"/>
          <p:cNvSpPr>
            <a:spLocks noGrp="1"/>
          </p:cNvSpPr>
          <p:nvPr>
            <p:ph sz="quarter" idx="1"/>
          </p:nvPr>
        </p:nvSpPr>
        <p:spPr/>
        <p:txBody>
          <a:bodyPr/>
          <a:lstStyle/>
          <a:p>
            <a:r>
              <a:rPr lang="en-US" dirty="0" smtClean="0"/>
              <a:t>Sometimes called simply “the Net,” the Internet is a worldwide system of computer networks—a network of networks hence Internet, in which users at any one computer can get information from any other computer</a:t>
            </a:r>
          </a:p>
          <a:p>
            <a:r>
              <a:rPr lang="en-US" dirty="0" smtClean="0"/>
              <a:t>The Internet uses a portion of the total resources of the currently existing public telecommunication networks. Technically, what distinguishes the Internet is its use of a set of protocols called TCP/IP (Transmission Control Protocol/Internet Protocol).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23528" y="1412776"/>
          <a:ext cx="8504238" cy="5029200"/>
        </p:xfrm>
        <a:graphic>
          <a:graphicData uri="http://schemas.openxmlformats.org/drawingml/2006/table">
            <a:tbl>
              <a:tblPr firstRow="1" bandRow="1">
                <a:tableStyleId>{5C22544A-7EE6-4342-B048-85BDC9FD1C3A}</a:tableStyleId>
              </a:tblPr>
              <a:tblGrid>
                <a:gridCol w="1246039"/>
                <a:gridCol w="7258199"/>
              </a:tblGrid>
              <a:tr h="345847">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641705">
                <a:tc>
                  <a:txBody>
                    <a:bodyPr/>
                    <a:lstStyle/>
                    <a:p>
                      <a:endParaRPr lang="it-IT" dirty="0" smtClean="0"/>
                    </a:p>
                    <a:p>
                      <a:endParaRPr lang="it-IT" dirty="0" smtClean="0"/>
                    </a:p>
                    <a:p>
                      <a:r>
                        <a:rPr lang="it-IT" dirty="0" smtClean="0"/>
                        <a:t>A</a:t>
                      </a:r>
                      <a:endParaRPr lang="it-IT" dirty="0"/>
                    </a:p>
                  </a:txBody>
                  <a:tcPr/>
                </a:tc>
                <a:tc>
                  <a:txBody>
                    <a:bodyPr/>
                    <a:lstStyle/>
                    <a:p>
                      <a:pPr algn="just"/>
                      <a:r>
                        <a:rPr lang="en-US" dirty="0" smtClean="0"/>
                        <a:t>Work of this quality directly addresses the question or problem raised and provides a coherent argument displaying an extensive knowledge of relevant information or content. This type of work demonstrates the ability to critically evaluate concepts and theory and has an element of novelty and originality. There is clear evidence of a significant amount of reading beyond that required for the course</a:t>
                      </a:r>
                      <a:endParaRPr lang="it-IT" dirty="0"/>
                    </a:p>
                  </a:txBody>
                  <a:tcPr/>
                </a:tc>
              </a:tr>
              <a:tr h="1900921">
                <a:tc>
                  <a:txBody>
                    <a:bodyPr/>
                    <a:lstStyle/>
                    <a:p>
                      <a:endParaRPr lang="it-IT" dirty="0" smtClean="0"/>
                    </a:p>
                    <a:p>
                      <a:endParaRPr lang="it-IT" dirty="0" smtClean="0"/>
                    </a:p>
                    <a:p>
                      <a:endParaRPr lang="it-IT" dirty="0" smtClean="0"/>
                    </a:p>
                    <a:p>
                      <a:r>
                        <a:rPr lang="it-IT" dirty="0" smtClean="0"/>
                        <a:t>B</a:t>
                      </a:r>
                      <a:endParaRPr lang="it-IT" dirty="0"/>
                    </a:p>
                  </a:txBody>
                  <a:tcPr/>
                </a:tc>
                <a:tc>
                  <a:txBody>
                    <a:bodyPr/>
                    <a:lstStyle/>
                    <a:p>
                      <a:r>
                        <a:rPr lang="en-US" dirty="0" smtClean="0"/>
                        <a:t>This is highly competent level of performance and directly addresses the question or problem </a:t>
                      </a:r>
                      <a:r>
                        <a:rPr lang="en-US" dirty="0" err="1" smtClean="0"/>
                        <a:t>raised.There</a:t>
                      </a:r>
                      <a:r>
                        <a:rPr lang="en-US" dirty="0" smtClean="0"/>
                        <a:t> is a demonstration of some ability to critically </a:t>
                      </a:r>
                      <a:r>
                        <a:rPr lang="en-US" dirty="0" err="1" smtClean="0"/>
                        <a:t>evaluatetheory</a:t>
                      </a:r>
                      <a:r>
                        <a:rPr lang="en-US" dirty="0" smtClean="0"/>
                        <a:t> and concepts and relate them to practice. Discussions reflect the student’s own arguments and are not simply a repetition of standard lecture </a:t>
                      </a:r>
                      <a:r>
                        <a:rPr lang="en-US" dirty="0" err="1" smtClean="0"/>
                        <a:t>andreference</a:t>
                      </a:r>
                      <a:r>
                        <a:rPr lang="en-US" dirty="0" smtClean="0"/>
                        <a:t> material. The work does not suffer from any major errors or omissions and provides evidence of reading beyond the required assignments.</a:t>
                      </a:r>
                      <a:endParaRPr lang="it-IT" dirty="0"/>
                    </a:p>
                  </a:txBody>
                  <a:tcPr/>
                </a:tc>
              </a:tr>
              <a:tr h="864055">
                <a:tc>
                  <a:txBody>
                    <a:bodyPr/>
                    <a:lstStyle/>
                    <a:p>
                      <a:endParaRPr lang="it-IT" dirty="0" smtClean="0"/>
                    </a:p>
                    <a:p>
                      <a:r>
                        <a:rPr lang="it-IT" dirty="0" smtClean="0"/>
                        <a:t>C</a:t>
                      </a:r>
                      <a:endParaRPr lang="it-IT" dirty="0"/>
                    </a:p>
                  </a:txBody>
                  <a:tcPr/>
                </a:tc>
                <a:tc>
                  <a:txBody>
                    <a:bodyPr/>
                    <a:lstStyle/>
                    <a:p>
                      <a:r>
                        <a:rPr lang="en-US" dirty="0" smtClean="0"/>
                        <a:t>This is an acceptable level of performance and provides answers that are clear but limited, reflecting the information offered in the lectures and reference readings.</a:t>
                      </a:r>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Extranet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40</a:t>
            </a:fld>
            <a:endParaRPr lang="it-IT"/>
          </a:p>
        </p:txBody>
      </p:sp>
      <p:sp>
        <p:nvSpPr>
          <p:cNvPr id="5" name="Content Placeholder 4"/>
          <p:cNvSpPr>
            <a:spLocks noGrp="1"/>
          </p:cNvSpPr>
          <p:nvPr>
            <p:ph sz="quarter" idx="1"/>
          </p:nvPr>
        </p:nvSpPr>
        <p:spPr/>
        <p:txBody>
          <a:bodyPr>
            <a:normAutofit lnSpcReduction="10000"/>
          </a:bodyPr>
          <a:lstStyle/>
          <a:p>
            <a:r>
              <a:rPr lang="en-US" dirty="0" smtClean="0"/>
              <a:t>Connect several intranets via the Internet, by adding a security mechanism and some additional functionalities</a:t>
            </a:r>
          </a:p>
          <a:p>
            <a:r>
              <a:rPr lang="en-US" dirty="0" smtClean="0"/>
              <a:t>They form a larger virtual network that allows remote users (such as business partners or mobile employees) to securely connect over the Internet to the enterprise’s main intranet.</a:t>
            </a:r>
          </a:p>
          <a:p>
            <a:r>
              <a:rPr lang="en-US" dirty="0" smtClean="0"/>
              <a:t>Extranets are also employed by two or more enterprises (suppliers &amp; buyers) to share information in a controlled fashion, and therefore they play a major role in the development of business-to-business electronic commerce and Supply Chain systems.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Intranet v/s Internet, 2</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41</a:t>
            </a:fld>
            <a:endParaRPr lang="it-IT"/>
          </a:p>
        </p:txBody>
      </p:sp>
      <p:sp>
        <p:nvSpPr>
          <p:cNvPr id="5" name="Content Placeholder 4"/>
          <p:cNvSpPr>
            <a:spLocks noGrp="1"/>
          </p:cNvSpPr>
          <p:nvPr>
            <p:ph sz="quarter" idx="1"/>
          </p:nvPr>
        </p:nvSpPr>
        <p:spPr>
          <a:xfrm>
            <a:off x="395536" y="1700808"/>
            <a:ext cx="7632848" cy="4104456"/>
          </a:xfrm>
        </p:spPr>
        <p:txBody>
          <a:bodyPr>
            <a:normAutofit/>
          </a:bodyPr>
          <a:lstStyle/>
          <a:p>
            <a:r>
              <a:rPr lang="it-IT" dirty="0" smtClean="0"/>
              <a:t>Intranet</a:t>
            </a:r>
          </a:p>
          <a:p>
            <a:endParaRPr lang="it-IT" dirty="0" smtClean="0"/>
          </a:p>
          <a:p>
            <a:endParaRPr lang="it-IT" dirty="0" smtClean="0"/>
          </a:p>
          <a:p>
            <a:endParaRPr lang="it-IT" dirty="0" smtClean="0"/>
          </a:p>
        </p:txBody>
      </p:sp>
      <p:sp>
        <p:nvSpPr>
          <p:cNvPr id="7" name="TextBox 6"/>
          <p:cNvSpPr txBox="1"/>
          <p:nvPr/>
        </p:nvSpPr>
        <p:spPr>
          <a:xfrm>
            <a:off x="755576" y="3645024"/>
            <a:ext cx="3888432" cy="369332"/>
          </a:xfrm>
          <a:prstGeom prst="rect">
            <a:avLst/>
          </a:prstGeom>
          <a:solidFill>
            <a:schemeClr val="accent2"/>
          </a:solidFill>
        </p:spPr>
        <p:txBody>
          <a:bodyPr wrap="square" rtlCol="0">
            <a:spAutoFit/>
          </a:bodyPr>
          <a:lstStyle/>
          <a:p>
            <a:r>
              <a:rPr lang="it-IT" dirty="0" smtClean="0">
                <a:solidFill>
                  <a:srgbClr val="FF0000"/>
                </a:solidFill>
              </a:rPr>
              <a:t>And JCU </a:t>
            </a:r>
            <a:r>
              <a:rPr lang="it-IT" dirty="0" err="1" smtClean="0">
                <a:solidFill>
                  <a:srgbClr val="FF0000"/>
                </a:solidFill>
              </a:rPr>
              <a:t>facilities</a:t>
            </a:r>
            <a:r>
              <a:rPr lang="it-IT" dirty="0" smtClean="0">
                <a:solidFill>
                  <a:srgbClr val="FF0000"/>
                </a:solidFill>
              </a:rPr>
              <a:t>: </a:t>
            </a:r>
            <a:r>
              <a:rPr lang="it-IT" dirty="0" err="1" smtClean="0">
                <a:solidFill>
                  <a:srgbClr val="FF0000"/>
                </a:solidFill>
              </a:rPr>
              <a:t>MyJCU</a:t>
            </a:r>
            <a:r>
              <a:rPr lang="it-IT" dirty="0" smtClean="0">
                <a:solidFill>
                  <a:srgbClr val="FF0000"/>
                </a:solidFill>
              </a:rPr>
              <a:t>, X Disk </a:t>
            </a:r>
            <a:endParaRPr lang="en-US" dirty="0">
              <a:solidFill>
                <a:srgbClr val="FF0000"/>
              </a:solidFill>
            </a:endParaRPr>
          </a:p>
        </p:txBody>
      </p:sp>
      <p:sp>
        <p:nvSpPr>
          <p:cNvPr id="13" name="TextBox 12"/>
          <p:cNvSpPr txBox="1"/>
          <p:nvPr/>
        </p:nvSpPr>
        <p:spPr>
          <a:xfrm>
            <a:off x="2267744" y="1772816"/>
            <a:ext cx="2304256" cy="369332"/>
          </a:xfrm>
          <a:prstGeom prst="rect">
            <a:avLst/>
          </a:prstGeom>
          <a:solidFill>
            <a:schemeClr val="accent2"/>
          </a:solidFill>
        </p:spPr>
        <p:txBody>
          <a:bodyPr wrap="square" rtlCol="0">
            <a:spAutoFit/>
          </a:bodyPr>
          <a:lstStyle/>
          <a:p>
            <a:r>
              <a:rPr lang="it-IT" dirty="0" smtClean="0">
                <a:solidFill>
                  <a:srgbClr val="FF0000"/>
                </a:solidFill>
              </a:rPr>
              <a:t>PC Lab </a:t>
            </a:r>
            <a:r>
              <a:rPr lang="it-IT" dirty="0" err="1" smtClean="0">
                <a:solidFill>
                  <a:srgbClr val="FF0000"/>
                </a:solidFill>
              </a:rPr>
              <a:t>is</a:t>
            </a:r>
            <a:r>
              <a:rPr lang="it-IT" dirty="0" smtClean="0">
                <a:solidFill>
                  <a:srgbClr val="FF0000"/>
                </a:solidFill>
              </a:rPr>
              <a:t> </a:t>
            </a:r>
            <a:r>
              <a:rPr lang="it-IT" dirty="0" err="1" smtClean="0">
                <a:solidFill>
                  <a:srgbClr val="FF0000"/>
                </a:solidFill>
              </a:rPr>
              <a:t>here</a:t>
            </a:r>
            <a:endParaRPr lang="it-IT" dirty="0" smtClean="0">
              <a:solidFill>
                <a:srgbClr val="FF0000"/>
              </a:solidFill>
            </a:endParaRPr>
          </a:p>
        </p:txBody>
      </p:sp>
      <p:pic>
        <p:nvPicPr>
          <p:cNvPr id="139266" name="Picture 2" descr="https://fbcdn-sphotos-h-a.akamaihd.net/hphotos-ak-xaf1/v/t1.0-9/10494586_10202901556473929_2164353847674415820_n.jpg?oh=b97f57c7496d68dc38d501e34f280a1e&amp;oe=54897732&amp;__gda__=1417942918_952e4201a0c20bb9571cfbdebc1ecea8"/>
          <p:cNvPicPr>
            <a:picLocks noChangeAspect="1" noChangeArrowheads="1"/>
          </p:cNvPicPr>
          <p:nvPr/>
        </p:nvPicPr>
        <p:blipFill>
          <a:blip r:embed="rId3" cstate="print"/>
          <a:srcRect/>
          <a:stretch>
            <a:fillRect/>
          </a:stretch>
        </p:blipFill>
        <p:spPr bwMode="auto">
          <a:xfrm>
            <a:off x="4644008" y="1412776"/>
            <a:ext cx="2779699" cy="1563581"/>
          </a:xfrm>
          <a:prstGeom prst="rect">
            <a:avLst/>
          </a:prstGeom>
          <a:noFill/>
        </p:spPr>
      </p:pic>
      <p:pic>
        <p:nvPicPr>
          <p:cNvPr id="14" name="Content Placeholder 8" descr="filesys.gif"/>
          <p:cNvPicPr>
            <a:picLocks noChangeAspect="1"/>
          </p:cNvPicPr>
          <p:nvPr/>
        </p:nvPicPr>
        <p:blipFill>
          <a:blip r:embed="rId4" cstate="print"/>
          <a:stretch>
            <a:fillRect/>
          </a:stretch>
        </p:blipFill>
        <p:spPr>
          <a:xfrm>
            <a:off x="4932040" y="3068960"/>
            <a:ext cx="3024336" cy="340559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World Wide Web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42</a:t>
            </a:fld>
            <a:endParaRPr lang="it-IT"/>
          </a:p>
        </p:txBody>
      </p:sp>
      <p:sp>
        <p:nvSpPr>
          <p:cNvPr id="5" name="Content Placeholder 4"/>
          <p:cNvSpPr>
            <a:spLocks noGrp="1"/>
          </p:cNvSpPr>
          <p:nvPr>
            <p:ph sz="quarter" idx="1"/>
          </p:nvPr>
        </p:nvSpPr>
        <p:spPr/>
        <p:txBody>
          <a:bodyPr>
            <a:normAutofit/>
          </a:bodyPr>
          <a:lstStyle/>
          <a:p>
            <a:r>
              <a:rPr lang="it-IT" sz="3200" dirty="0" smtClean="0"/>
              <a:t>Runs on the Internet, Intranet, Extranet</a:t>
            </a:r>
          </a:p>
          <a:p>
            <a:pPr>
              <a:buNone/>
            </a:pPr>
            <a:endParaRPr lang="it-IT" sz="3200" dirty="0" smtClean="0"/>
          </a:p>
          <a:p>
            <a:r>
              <a:rPr lang="it-IT" sz="3200" dirty="0" smtClean="0"/>
              <a:t>Uses the Hypertext Protocol (HTTP)</a:t>
            </a:r>
          </a:p>
          <a:p>
            <a:endParaRPr lang="it-IT" sz="3200" dirty="0" smtClean="0"/>
          </a:p>
          <a:p>
            <a:r>
              <a:rPr lang="it-IT" sz="3200" dirty="0" smtClean="0"/>
              <a:t>We just call it the Internet, but it is a subset of it</a:t>
            </a: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Files on the Web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43</a:t>
            </a:fld>
            <a:endParaRPr lang="it-IT"/>
          </a:p>
        </p:txBody>
      </p:sp>
      <p:pic>
        <p:nvPicPr>
          <p:cNvPr id="6" name="Picture 4"/>
          <p:cNvPicPr>
            <a:picLocks noGrp="1" noChangeAspect="1" noChangeArrowheads="1"/>
          </p:cNvPicPr>
          <p:nvPr>
            <p:ph sz="quarter" idx="1"/>
          </p:nvPr>
        </p:nvPicPr>
        <p:blipFill>
          <a:blip r:embed="rId3" cstate="print"/>
          <a:srcRect/>
          <a:stretch>
            <a:fillRect/>
          </a:stretch>
        </p:blipFill>
        <p:spPr bwMode="auto">
          <a:xfrm>
            <a:off x="1547664" y="1412776"/>
            <a:ext cx="6326192" cy="504056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44</a:t>
            </a:fld>
            <a:endParaRPr lang="it-IT"/>
          </a:p>
        </p:txBody>
      </p:sp>
      <p:pic>
        <p:nvPicPr>
          <p:cNvPr id="6" name="Picture 4"/>
          <p:cNvPicPr>
            <a:picLocks noGrp="1" noChangeAspect="1" noChangeArrowheads="1"/>
          </p:cNvPicPr>
          <p:nvPr>
            <p:ph sz="quarter" idx="1"/>
          </p:nvPr>
        </p:nvPicPr>
        <p:blipFill>
          <a:blip r:embed="rId3" cstate="print"/>
          <a:srcRect/>
          <a:stretch>
            <a:fillRect/>
          </a:stretch>
        </p:blipFill>
        <p:spPr bwMode="auto">
          <a:xfrm>
            <a:off x="142841" y="116632"/>
            <a:ext cx="9001159" cy="6217969"/>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Web server and web browser are different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45</a:t>
            </a:fld>
            <a:endParaRPr lang="it-IT"/>
          </a:p>
        </p:txBody>
      </p:sp>
      <p:pic>
        <p:nvPicPr>
          <p:cNvPr id="6" name="Picture 4"/>
          <p:cNvPicPr>
            <a:picLocks noGrp="1" noChangeAspect="1" noChangeArrowheads="1"/>
          </p:cNvPicPr>
          <p:nvPr>
            <p:ph sz="quarter" idx="1"/>
          </p:nvPr>
        </p:nvPicPr>
        <p:blipFill>
          <a:blip r:embed="rId3" cstate="print"/>
          <a:srcRect/>
          <a:stretch>
            <a:fillRect/>
          </a:stretch>
        </p:blipFill>
        <p:spPr>
          <a:xfrm>
            <a:off x="78110" y="1047236"/>
            <a:ext cx="8886377" cy="5051940"/>
          </a:xfrm>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Real systems are a bit more complex, yes...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46</a:t>
            </a:fld>
            <a:endParaRPr lang="it-IT"/>
          </a:p>
        </p:txBody>
      </p:sp>
      <p:pic>
        <p:nvPicPr>
          <p:cNvPr id="6" name="Content Placeholder 5" descr="vmwa_Figure2_Topologia_fisica"/>
          <p:cNvPicPr>
            <a:picLocks noGrp="1" noChangeAspect="1" noChangeArrowheads="1"/>
          </p:cNvPicPr>
          <p:nvPr>
            <p:ph sz="quarter" idx="1"/>
          </p:nvPr>
        </p:nvPicPr>
        <p:blipFill>
          <a:blip r:embed="rId2" cstate="print"/>
          <a:srcRect/>
          <a:stretch>
            <a:fillRect/>
          </a:stretch>
        </p:blipFill>
        <p:spPr bwMode="auto">
          <a:xfrm>
            <a:off x="2051720" y="1467264"/>
            <a:ext cx="5112567" cy="479357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Cloud computing</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47</a:t>
            </a:fld>
            <a:endParaRPr lang="it-IT"/>
          </a:p>
        </p:txBody>
      </p:sp>
      <p:pic>
        <p:nvPicPr>
          <p:cNvPr id="6" name="Picture 2" descr="http://modalis.polytech.unice.fr/~tram/images/cloud-computing-kitchen-sink.jpg"/>
          <p:cNvPicPr>
            <a:picLocks noGrp="1" noChangeAspect="1" noChangeArrowheads="1"/>
          </p:cNvPicPr>
          <p:nvPr>
            <p:ph sz="quarter" idx="1"/>
          </p:nvPr>
        </p:nvPicPr>
        <p:blipFill>
          <a:blip r:embed="rId2" cstate="print"/>
          <a:srcRect/>
          <a:stretch>
            <a:fillRect/>
          </a:stretch>
        </p:blipFill>
        <p:spPr bwMode="auto">
          <a:xfrm>
            <a:off x="1351052" y="1527175"/>
            <a:ext cx="6405383" cy="4572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Cloud Computing : software as a service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48</a:t>
            </a:fld>
            <a:endParaRPr lang="it-IT"/>
          </a:p>
        </p:txBody>
      </p:sp>
      <p:pic>
        <p:nvPicPr>
          <p:cNvPr id="6" name="Picture 6">
            <a:hlinkClick r:id="rId2"/>
          </p:cNvPr>
          <p:cNvPicPr>
            <a:picLocks noGrp="1" noChangeAspect="1" noChangeArrowheads="1"/>
          </p:cNvPicPr>
          <p:nvPr>
            <p:ph sz="quarter" idx="1"/>
          </p:nvPr>
        </p:nvPicPr>
        <p:blipFill>
          <a:blip r:embed="rId3" cstate="print"/>
          <a:srcRect/>
          <a:stretch>
            <a:fillRect/>
          </a:stretch>
        </p:blipFill>
        <p:spPr bwMode="auto">
          <a:xfrm>
            <a:off x="1619672" y="1553939"/>
            <a:ext cx="6120680" cy="47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Could computing types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49</a:t>
            </a:fld>
            <a:endParaRPr lang="it-IT"/>
          </a:p>
        </p:txBody>
      </p:sp>
      <p:pic>
        <p:nvPicPr>
          <p:cNvPr id="6" name="Content Placeholder 5" descr="File:Cloud computing types.svg"/>
          <p:cNvPicPr>
            <a:picLocks noGrp="1" noChangeAspect="1" noChangeArrowheads="1"/>
          </p:cNvPicPr>
          <p:nvPr>
            <p:ph sz="quarter" idx="1"/>
          </p:nvPr>
        </p:nvPicPr>
        <p:blipFill>
          <a:blip r:embed="rId2" cstate="print"/>
          <a:srcRect/>
          <a:stretch>
            <a:fillRect/>
          </a:stretch>
        </p:blipFill>
        <p:spPr bwMode="auto">
          <a:xfrm>
            <a:off x="743744" y="1560512"/>
            <a:ext cx="7620000" cy="45053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23528" y="1412776"/>
          <a:ext cx="8504238" cy="5029200"/>
        </p:xfrm>
        <a:graphic>
          <a:graphicData uri="http://schemas.openxmlformats.org/drawingml/2006/table">
            <a:tbl>
              <a:tblPr firstRow="1" bandRow="1">
                <a:tableStyleId>{5C22544A-7EE6-4342-B048-85BDC9FD1C3A}</a:tableStyleId>
              </a:tblPr>
              <a:tblGrid>
                <a:gridCol w="1246039"/>
                <a:gridCol w="7258199"/>
              </a:tblGrid>
              <a:tr h="345847">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641705">
                <a:tc>
                  <a:txBody>
                    <a:bodyPr/>
                    <a:lstStyle/>
                    <a:p>
                      <a:endParaRPr lang="it-IT" dirty="0" smtClean="0"/>
                    </a:p>
                    <a:p>
                      <a:endParaRPr lang="it-IT" dirty="0" smtClean="0"/>
                    </a:p>
                    <a:p>
                      <a:r>
                        <a:rPr lang="it-IT" dirty="0" smtClean="0"/>
                        <a:t>A</a:t>
                      </a:r>
                      <a:endParaRPr lang="it-IT" dirty="0"/>
                    </a:p>
                  </a:txBody>
                  <a:tcPr/>
                </a:tc>
                <a:tc>
                  <a:txBody>
                    <a:bodyPr/>
                    <a:lstStyle/>
                    <a:p>
                      <a:pPr algn="just"/>
                      <a:r>
                        <a:rPr lang="en-US" dirty="0" smtClean="0"/>
                        <a:t>Work of this quality directly addresses the question or problem raised and provides a coherent argument displaying an extensive knowledge of relevant information or content. This type of work demonstrates the ability to critically evaluate concepts and theory and has an element of novelty and originality. There is clear evidence of a significant amount of reading beyond that required for the course</a:t>
                      </a:r>
                      <a:endParaRPr lang="it-IT" dirty="0"/>
                    </a:p>
                  </a:txBody>
                  <a:tcPr/>
                </a:tc>
              </a:tr>
              <a:tr h="1900921">
                <a:tc>
                  <a:txBody>
                    <a:bodyPr/>
                    <a:lstStyle/>
                    <a:p>
                      <a:endParaRPr lang="it-IT" dirty="0" smtClean="0"/>
                    </a:p>
                    <a:p>
                      <a:endParaRPr lang="it-IT" dirty="0" smtClean="0"/>
                    </a:p>
                    <a:p>
                      <a:endParaRPr lang="it-IT" dirty="0" smtClean="0"/>
                    </a:p>
                    <a:p>
                      <a:r>
                        <a:rPr lang="it-IT" dirty="0" smtClean="0"/>
                        <a:t>B</a:t>
                      </a:r>
                      <a:endParaRPr lang="it-IT" dirty="0"/>
                    </a:p>
                  </a:txBody>
                  <a:tcPr/>
                </a:tc>
                <a:tc>
                  <a:txBody>
                    <a:bodyPr/>
                    <a:lstStyle/>
                    <a:p>
                      <a:r>
                        <a:rPr lang="en-US" dirty="0" smtClean="0"/>
                        <a:t>This is highly competent level of performance and directly addresses the question or problem </a:t>
                      </a:r>
                      <a:r>
                        <a:rPr lang="en-US" dirty="0" err="1" smtClean="0"/>
                        <a:t>raised.There</a:t>
                      </a:r>
                      <a:r>
                        <a:rPr lang="en-US" dirty="0" smtClean="0"/>
                        <a:t> is a demonstration of some ability to critically </a:t>
                      </a:r>
                      <a:r>
                        <a:rPr lang="en-US" dirty="0" err="1" smtClean="0"/>
                        <a:t>evaluatetheory</a:t>
                      </a:r>
                      <a:r>
                        <a:rPr lang="en-US" dirty="0" smtClean="0"/>
                        <a:t> and concepts and relate them to practice. Discussions reflect the student’s own arguments and are not simply a repetition of standard lecture </a:t>
                      </a:r>
                      <a:r>
                        <a:rPr lang="en-US" dirty="0" err="1" smtClean="0"/>
                        <a:t>andreference</a:t>
                      </a:r>
                      <a:r>
                        <a:rPr lang="en-US" dirty="0" smtClean="0"/>
                        <a:t> material. The work does not suffer from any major errors or omissions and provides evidence of reading beyond the required assignments.</a:t>
                      </a:r>
                      <a:endParaRPr lang="it-IT" dirty="0"/>
                    </a:p>
                  </a:txBody>
                  <a:tcPr/>
                </a:tc>
              </a:tr>
              <a:tr h="864055">
                <a:tc>
                  <a:txBody>
                    <a:bodyPr/>
                    <a:lstStyle/>
                    <a:p>
                      <a:endParaRPr lang="it-IT" dirty="0" smtClean="0"/>
                    </a:p>
                    <a:p>
                      <a:r>
                        <a:rPr lang="it-IT" dirty="0" smtClean="0"/>
                        <a:t>C</a:t>
                      </a:r>
                      <a:endParaRPr lang="it-IT" dirty="0"/>
                    </a:p>
                  </a:txBody>
                  <a:tcPr/>
                </a:tc>
                <a:tc>
                  <a:txBody>
                    <a:bodyPr/>
                    <a:lstStyle/>
                    <a:p>
                      <a:r>
                        <a:rPr lang="en-US" dirty="0" smtClean="0"/>
                        <a:t>This is an acceptable level of performance and provides answers that are clear but limited, reflecting the information offered in the lectures and reference readings.</a:t>
                      </a:r>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5</a:t>
            </a:fld>
            <a:endParaRPr lang="it-IT"/>
          </a:p>
        </p:txBody>
      </p:sp>
      <p:sp>
        <p:nvSpPr>
          <p:cNvPr id="7" name="Ovale 6"/>
          <p:cNvSpPr/>
          <p:nvPr/>
        </p:nvSpPr>
        <p:spPr>
          <a:xfrm rot="21133862">
            <a:off x="2113799" y="1901487"/>
            <a:ext cx="6243531" cy="1342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means</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OUTSTANDING</a:t>
            </a:r>
            <a:endParaRPr lang="it-IT" dirty="0"/>
          </a:p>
        </p:txBody>
      </p:sp>
      <p:sp>
        <p:nvSpPr>
          <p:cNvPr id="8" name="Ovale 7"/>
          <p:cNvSpPr/>
          <p:nvPr/>
        </p:nvSpPr>
        <p:spPr>
          <a:xfrm rot="21133862">
            <a:off x="1969785" y="3700820"/>
            <a:ext cx="6243531" cy="1342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means</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VERY GOOD</a:t>
            </a:r>
            <a:endParaRPr lang="it-IT" dirty="0"/>
          </a:p>
        </p:txBody>
      </p:sp>
      <p:sp>
        <p:nvSpPr>
          <p:cNvPr id="9" name="Ovale 8"/>
          <p:cNvSpPr/>
          <p:nvPr/>
        </p:nvSpPr>
        <p:spPr>
          <a:xfrm rot="21133862">
            <a:off x="2350396" y="5698293"/>
            <a:ext cx="4842620" cy="486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 THAT’S JUST OK</a:t>
            </a:r>
            <a:endParaRPr lang="it-IT"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Local v/s Network</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50</a:t>
            </a:fld>
            <a:endParaRPr lang="it-IT"/>
          </a:p>
        </p:txBody>
      </p:sp>
      <p:sp>
        <p:nvSpPr>
          <p:cNvPr id="5" name="Content Placeholder 4"/>
          <p:cNvSpPr>
            <a:spLocks noGrp="1"/>
          </p:cNvSpPr>
          <p:nvPr>
            <p:ph sz="quarter" idx="1"/>
          </p:nvPr>
        </p:nvSpPr>
        <p:spPr/>
        <p:txBody>
          <a:bodyPr/>
          <a:lstStyle/>
          <a:p>
            <a:r>
              <a:rPr lang="en-US" dirty="0" smtClean="0"/>
              <a:t>Local = on your machine(</a:t>
            </a:r>
            <a:r>
              <a:rPr lang="en-US" dirty="0" err="1" smtClean="0"/>
              <a:t>e.g.C</a:t>
            </a:r>
            <a:r>
              <a:rPr lang="en-US" dirty="0" smtClean="0"/>
              <a:t>:/programs)</a:t>
            </a:r>
          </a:p>
          <a:p>
            <a:r>
              <a:rPr lang="en-US" dirty="0" smtClean="0"/>
              <a:t>Local Network = « Intranet »</a:t>
            </a:r>
          </a:p>
          <a:p>
            <a:r>
              <a:rPr lang="en-US" dirty="0" smtClean="0"/>
              <a:t>X: shared disk (user permissions, permanent)</a:t>
            </a:r>
          </a:p>
          <a:p>
            <a:r>
              <a:rPr lang="en-US" dirty="0" smtClean="0"/>
              <a:t>O: temporary area (cleared periodically)</a:t>
            </a:r>
          </a:p>
          <a:p>
            <a:r>
              <a:rPr lang="en-US" dirty="0" smtClean="0"/>
              <a:t>Accessible only from within JCU premises</a:t>
            </a:r>
          </a:p>
          <a:p>
            <a:r>
              <a:rPr lang="en-US" dirty="0" smtClean="0"/>
              <a:t>Network, a.k.a. « cloud »</a:t>
            </a:r>
          </a:p>
          <a:p>
            <a:r>
              <a:rPr lang="en-US" dirty="0" smtClean="0"/>
              <a:t>Google docs / </a:t>
            </a:r>
            <a:r>
              <a:rPr lang="en-US" dirty="0" err="1" smtClean="0"/>
              <a:t>Icloud</a:t>
            </a:r>
            <a:r>
              <a:rPr lang="en-US" dirty="0" smtClean="0"/>
              <a:t> / </a:t>
            </a:r>
            <a:r>
              <a:rPr lang="en-US" dirty="0" err="1" smtClean="0"/>
              <a:t>Dropbox</a:t>
            </a:r>
            <a:r>
              <a:rPr lang="en-US" dirty="0" smtClean="0"/>
              <a:t> / </a:t>
            </a:r>
            <a:r>
              <a:rPr lang="en-US" dirty="0" err="1" smtClean="0"/>
              <a:t>Slideshare</a:t>
            </a:r>
            <a:r>
              <a:rPr lang="en-US" dirty="0" smtClean="0"/>
              <a:t> / … many … </a:t>
            </a:r>
          </a:p>
          <a:p>
            <a:r>
              <a:rPr lang="en-US" dirty="0" smtClean="0"/>
              <a:t>MS Office 365 / 2013</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smtClean="0"/>
              <a:t>Google </a:t>
            </a:r>
            <a:r>
              <a:rPr lang="it-IT" sz="2800" dirty="0" err="1" smtClean="0"/>
              <a:t>Apps</a:t>
            </a:r>
            <a:r>
              <a:rPr lang="it-IT" sz="2800" dirty="0" smtClean="0"/>
              <a:t> (ex Google </a:t>
            </a:r>
            <a:r>
              <a:rPr lang="it-IT" sz="2800" dirty="0" err="1" smtClean="0"/>
              <a:t>docs</a:t>
            </a:r>
            <a:r>
              <a:rPr lang="it-IT" sz="2800" dirty="0" smtClean="0"/>
              <a:t>) : a simple cloud computing</a:t>
            </a:r>
            <a:endParaRPr lang="en-US" sz="2800"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51</a:t>
            </a:fld>
            <a:endParaRPr lang="it-IT"/>
          </a:p>
        </p:txBody>
      </p:sp>
      <p:pic>
        <p:nvPicPr>
          <p:cNvPr id="7" name="Content Placeholder 6" descr="google docs.gif"/>
          <p:cNvPicPr>
            <a:picLocks noGrp="1" noChangeAspect="1"/>
          </p:cNvPicPr>
          <p:nvPr>
            <p:ph sz="quarter" idx="1"/>
          </p:nvPr>
        </p:nvPicPr>
        <p:blipFill>
          <a:blip r:embed="rId2" cstate="print"/>
          <a:stretch>
            <a:fillRect/>
          </a:stretch>
        </p:blipFill>
        <p:spPr>
          <a:xfrm>
            <a:off x="724011" y="1527175"/>
            <a:ext cx="7659466" cy="4572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Google </a:t>
            </a:r>
            <a:r>
              <a:rPr lang="it-IT" dirty="0" err="1" smtClean="0"/>
              <a:t>Apps</a:t>
            </a:r>
            <a:r>
              <a:rPr lang="it-IT" dirty="0" smtClean="0"/>
              <a:t>: let’s try it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52</a:t>
            </a:fld>
            <a:endParaRPr lang="it-IT"/>
          </a:p>
        </p:txBody>
      </p:sp>
      <p:sp>
        <p:nvSpPr>
          <p:cNvPr id="7" name="Rectangle 6"/>
          <p:cNvSpPr/>
          <p:nvPr/>
        </p:nvSpPr>
        <p:spPr>
          <a:xfrm>
            <a:off x="323528" y="5157192"/>
            <a:ext cx="7272808" cy="1200329"/>
          </a:xfrm>
          <a:prstGeom prst="rect">
            <a:avLst/>
          </a:prstGeom>
        </p:spPr>
        <p:txBody>
          <a:bodyPr wrap="square">
            <a:spAutoFit/>
          </a:bodyPr>
          <a:lstStyle/>
          <a:p>
            <a:r>
              <a:rPr lang="en-US" b="1" dirty="0" smtClean="0">
                <a:solidFill>
                  <a:srgbClr val="0070C0"/>
                </a:solidFill>
              </a:rPr>
              <a:t>Google Drive (formerly: Google Docs)</a:t>
            </a:r>
            <a:r>
              <a:rPr lang="en-US" dirty="0" smtClean="0">
                <a:solidFill>
                  <a:srgbClr val="0070C0"/>
                </a:solidFill>
              </a:rPr>
              <a:t> is a free, Web-based </a:t>
            </a:r>
            <a:r>
              <a:rPr lang="en-US" dirty="0" smtClean="0">
                <a:solidFill>
                  <a:srgbClr val="0070C0"/>
                </a:solidFill>
                <a:hlinkClick r:id="rId2" action="ppaction://hlinkfile" tooltip="Word processor"/>
              </a:rPr>
              <a:t>word processor</a:t>
            </a:r>
            <a:r>
              <a:rPr lang="en-US" dirty="0" smtClean="0">
                <a:solidFill>
                  <a:srgbClr val="0070C0"/>
                </a:solidFill>
              </a:rPr>
              <a:t>,  </a:t>
            </a:r>
            <a:r>
              <a:rPr lang="en-US" dirty="0" smtClean="0">
                <a:solidFill>
                  <a:srgbClr val="0070C0"/>
                </a:solidFill>
                <a:hlinkClick r:id="rId3" action="ppaction://hlinkfile" tooltip="Spreadsheet"/>
              </a:rPr>
              <a:t>spreadsheet</a:t>
            </a:r>
            <a:r>
              <a:rPr lang="en-US" dirty="0" smtClean="0">
                <a:solidFill>
                  <a:srgbClr val="0070C0"/>
                </a:solidFill>
              </a:rPr>
              <a:t>, </a:t>
            </a:r>
            <a:r>
              <a:rPr lang="en-US" dirty="0" smtClean="0">
                <a:solidFill>
                  <a:srgbClr val="0070C0"/>
                </a:solidFill>
                <a:hlinkClick r:id="rId4" action="ppaction://hlinkfile" tooltip="Presentation"/>
              </a:rPr>
              <a:t>presentation</a:t>
            </a:r>
            <a:r>
              <a:rPr lang="en-US" dirty="0" smtClean="0">
                <a:solidFill>
                  <a:srgbClr val="0070C0"/>
                </a:solidFill>
              </a:rPr>
              <a:t>, </a:t>
            </a:r>
            <a:r>
              <a:rPr lang="en-US" dirty="0" smtClean="0">
                <a:solidFill>
                  <a:srgbClr val="0070C0"/>
                </a:solidFill>
                <a:hlinkClick r:id="rId5" action="ppaction://hlinkfile" tooltip="Form (document)"/>
              </a:rPr>
              <a:t>form</a:t>
            </a:r>
            <a:r>
              <a:rPr lang="en-US" dirty="0" smtClean="0">
                <a:solidFill>
                  <a:srgbClr val="0070C0"/>
                </a:solidFill>
              </a:rPr>
              <a:t>, and data storage service offered by </a:t>
            </a:r>
            <a:r>
              <a:rPr lang="en-US" dirty="0" smtClean="0">
                <a:solidFill>
                  <a:srgbClr val="0070C0"/>
                </a:solidFill>
                <a:hlinkClick r:id="rId6" action="ppaction://hlinkfile" tooltip="Google"/>
              </a:rPr>
              <a:t>Google</a:t>
            </a:r>
            <a:r>
              <a:rPr lang="en-US" dirty="0" smtClean="0">
                <a:solidFill>
                  <a:srgbClr val="0070C0"/>
                </a:solidFill>
              </a:rPr>
              <a:t>. It allows users to create and edit documents online while collaborating in real-time with other users.</a:t>
            </a:r>
            <a:endParaRPr lang="fr-FR" dirty="0">
              <a:solidFill>
                <a:srgbClr val="0070C0"/>
              </a:solidFill>
            </a:endParaRPr>
          </a:p>
        </p:txBody>
      </p:sp>
      <p:pic>
        <p:nvPicPr>
          <p:cNvPr id="9" name="Segnaposto contenuto 8" descr="google drive.gif"/>
          <p:cNvPicPr>
            <a:picLocks noGrp="1" noChangeAspect="1"/>
          </p:cNvPicPr>
          <p:nvPr>
            <p:ph sz="quarter" idx="1"/>
          </p:nvPr>
        </p:nvPicPr>
        <p:blipFill>
          <a:blip r:embed="rId7" cstate="print"/>
          <a:stretch>
            <a:fillRect/>
          </a:stretch>
        </p:blipFill>
        <p:spPr>
          <a:xfrm>
            <a:off x="2915816" y="1412776"/>
            <a:ext cx="5991065" cy="3744416"/>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Google </a:t>
            </a:r>
            <a:r>
              <a:rPr lang="it-IT" dirty="0" err="1" smtClean="0"/>
              <a:t>Apps</a:t>
            </a:r>
            <a:r>
              <a:rPr lang="it-IT" dirty="0" smtClean="0"/>
              <a:t>: a simple cloud computing</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53</a:t>
            </a:fld>
            <a:endParaRPr lang="it-IT"/>
          </a:p>
        </p:txBody>
      </p:sp>
      <p:sp>
        <p:nvSpPr>
          <p:cNvPr id="5" name="Content Placeholder 4"/>
          <p:cNvSpPr>
            <a:spLocks noGrp="1"/>
          </p:cNvSpPr>
          <p:nvPr>
            <p:ph sz="quarter" idx="1"/>
          </p:nvPr>
        </p:nvSpPr>
        <p:spPr/>
        <p:txBody>
          <a:bodyPr/>
          <a:lstStyle/>
          <a:p>
            <a:endParaRPr lang="it-IT" dirty="0" smtClean="0"/>
          </a:p>
          <a:p>
            <a:r>
              <a:rPr lang="it-IT" dirty="0" smtClean="0"/>
              <a:t>Use a gmail account (preferred, register now if you do not have one)</a:t>
            </a:r>
          </a:p>
          <a:p>
            <a:endParaRPr lang="it-IT" dirty="0" smtClean="0"/>
          </a:p>
          <a:p>
            <a:r>
              <a:rPr lang="it-IT" dirty="0" smtClean="0"/>
              <a:t>Send me a mail to </a:t>
            </a:r>
            <a:r>
              <a:rPr lang="it-IT" dirty="0" smtClean="0">
                <a:hlinkClick r:id="rId2"/>
              </a:rPr>
              <a:t>sgazziano@johncabot.edu</a:t>
            </a:r>
            <a:endParaRPr lang="it-IT" dirty="0" smtClean="0"/>
          </a:p>
          <a:p>
            <a:endParaRPr lang="it-IT" dirty="0" smtClean="0"/>
          </a:p>
          <a:p>
            <a:r>
              <a:rPr lang="it-IT" dirty="0" smtClean="0"/>
              <a:t>Wait for the invitation to access the file</a:t>
            </a:r>
          </a:p>
          <a:p>
            <a:endParaRPr lang="it-IT" dirty="0" smtClean="0"/>
          </a:p>
          <a:p>
            <a:r>
              <a:rPr lang="it-IT" dirty="0" smtClean="0"/>
              <a:t>Follow my instructions in class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err="1"/>
              <a:t>f</a:t>
            </a:r>
            <a:r>
              <a:rPr lang="it-IT" b="1" dirty="0" err="1" smtClean="0"/>
              <a:t>ilenames.ext</a:t>
            </a:r>
            <a:r>
              <a:rPr lang="it-IT" dirty="0" smtClean="0"/>
              <a:t> </a:t>
            </a:r>
            <a:r>
              <a:rPr lang="it-IT" dirty="0" smtClean="0"/>
              <a:t>are </a:t>
            </a:r>
            <a:r>
              <a:rPr lang="it-IT" dirty="0" err="1" smtClean="0"/>
              <a:t>meaningful</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54</a:t>
            </a:fld>
            <a:endParaRPr lang="it-IT"/>
          </a:p>
        </p:txBody>
      </p:sp>
      <p:pic>
        <p:nvPicPr>
          <p:cNvPr id="6" name="Content Placeholder 5"/>
          <p:cNvPicPr>
            <a:picLocks noGrp="1" noChangeAspect="1"/>
          </p:cNvPicPr>
          <p:nvPr>
            <p:ph sz="quarter" idx="1"/>
          </p:nvPr>
        </p:nvPicPr>
        <p:blipFill>
          <a:blip r:embed="rId2"/>
          <a:stretch>
            <a:fillRect/>
          </a:stretch>
        </p:blipFill>
        <p:spPr>
          <a:xfrm>
            <a:off x="839427" y="1624917"/>
            <a:ext cx="7044521" cy="4253613"/>
          </a:xfrm>
          <a:prstGeom prst="rect">
            <a:avLst/>
          </a:prstGeom>
          <a:ln>
            <a:solidFill>
              <a:srgbClr val="FF0000"/>
            </a:solidFill>
          </a:ln>
        </p:spPr>
      </p:pic>
      <p:sp>
        <p:nvSpPr>
          <p:cNvPr id="8" name="Oval 7"/>
          <p:cNvSpPr/>
          <p:nvPr/>
        </p:nvSpPr>
        <p:spPr>
          <a:xfrm>
            <a:off x="4211960" y="2636912"/>
            <a:ext cx="720080"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30248" y="3176535"/>
            <a:ext cx="720080"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93704" y="3751724"/>
            <a:ext cx="720080"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64360" y="2789312"/>
            <a:ext cx="720080"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Rules</a:t>
            </a:r>
            <a:r>
              <a:rPr lang="it-IT" dirty="0" smtClean="0"/>
              <a:t> for </a:t>
            </a:r>
            <a:r>
              <a:rPr lang="it-IT" dirty="0" err="1" smtClean="0"/>
              <a:t>filenames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55</a:t>
            </a:fld>
            <a:endParaRPr lang="it-IT"/>
          </a:p>
        </p:txBody>
      </p:sp>
      <p:sp>
        <p:nvSpPr>
          <p:cNvPr id="5" name="Content Placeholder 4"/>
          <p:cNvSpPr>
            <a:spLocks noGrp="1"/>
          </p:cNvSpPr>
          <p:nvPr>
            <p:ph sz="quarter" idx="1"/>
          </p:nvPr>
        </p:nvSpPr>
        <p:spPr/>
        <p:txBody>
          <a:bodyPr>
            <a:normAutofit fontScale="70000" lnSpcReduction="20000"/>
          </a:bodyPr>
          <a:lstStyle/>
          <a:p>
            <a:r>
              <a:rPr lang="it-IT" dirty="0" smtClean="0"/>
              <a:t>Optional  </a:t>
            </a:r>
            <a:r>
              <a:rPr lang="it-IT" dirty="0" err="1" smtClean="0">
                <a:solidFill>
                  <a:srgbClr val="FF0000"/>
                </a:solidFill>
              </a:rPr>
              <a:t>filename</a:t>
            </a:r>
            <a:r>
              <a:rPr lang="it-IT" dirty="0" smtClean="0">
                <a:solidFill>
                  <a:srgbClr val="FF0000"/>
                </a:solidFill>
              </a:rPr>
              <a:t> </a:t>
            </a:r>
            <a:r>
              <a:rPr lang="it-IT" dirty="0" smtClean="0"/>
              <a:t> </a:t>
            </a:r>
            <a:r>
              <a:rPr lang="it-IT" b="1" dirty="0" err="1" smtClean="0">
                <a:solidFill>
                  <a:srgbClr val="FF0000"/>
                </a:solidFill>
              </a:rPr>
              <a:t>filename</a:t>
            </a:r>
            <a:r>
              <a:rPr lang="it-IT" dirty="0" err="1" smtClean="0"/>
              <a:t>.ext</a:t>
            </a:r>
            <a:r>
              <a:rPr lang="it-IT" dirty="0" smtClean="0"/>
              <a:t> </a:t>
            </a:r>
          </a:p>
          <a:p>
            <a:r>
              <a:rPr lang="it-IT" dirty="0" smtClean="0"/>
              <a:t>Standard «</a:t>
            </a:r>
            <a:r>
              <a:rPr lang="it-IT" dirty="0" err="1" smtClean="0">
                <a:solidFill>
                  <a:srgbClr val="FF0000"/>
                </a:solidFill>
              </a:rPr>
              <a:t>extension</a:t>
            </a:r>
            <a:r>
              <a:rPr lang="it-IT" dirty="0" smtClean="0"/>
              <a:t>»  </a:t>
            </a:r>
            <a:r>
              <a:rPr lang="it-IT" dirty="0" err="1" smtClean="0"/>
              <a:t>filename.</a:t>
            </a:r>
            <a:r>
              <a:rPr lang="it-IT" b="1" dirty="0" err="1" smtClean="0">
                <a:solidFill>
                  <a:srgbClr val="FF0000"/>
                </a:solidFill>
              </a:rPr>
              <a:t>ext</a:t>
            </a:r>
            <a:r>
              <a:rPr lang="it-IT" dirty="0" smtClean="0"/>
              <a:t> </a:t>
            </a:r>
          </a:p>
          <a:p>
            <a:r>
              <a:rPr lang="en-US" dirty="0"/>
              <a:t>A </a:t>
            </a:r>
            <a:r>
              <a:rPr lang="en-US" b="1" dirty="0"/>
              <a:t>filename</a:t>
            </a:r>
            <a:r>
              <a:rPr lang="en-US" dirty="0"/>
              <a:t> (also written as two words, </a:t>
            </a:r>
            <a:r>
              <a:rPr lang="en-US" b="1" dirty="0"/>
              <a:t>file name</a:t>
            </a:r>
            <a:r>
              <a:rPr lang="en-US" dirty="0"/>
              <a:t>) is a </a:t>
            </a:r>
            <a:r>
              <a:rPr lang="en-US" dirty="0">
                <a:hlinkClick r:id="rId3" tooltip="String (computer science)"/>
              </a:rPr>
              <a:t>name</a:t>
            </a:r>
            <a:r>
              <a:rPr lang="en-US" dirty="0"/>
              <a:t> used to uniquely identify a </a:t>
            </a:r>
            <a:r>
              <a:rPr lang="en-US" dirty="0">
                <a:hlinkClick r:id="rId4" tooltip="Computer file"/>
              </a:rPr>
              <a:t>computer file</a:t>
            </a:r>
            <a:r>
              <a:rPr lang="en-US" dirty="0"/>
              <a:t> stored in </a:t>
            </a:r>
            <a:r>
              <a:rPr lang="en-US" dirty="0" err="1"/>
              <a:t>a</a:t>
            </a:r>
            <a:r>
              <a:rPr lang="en-US" dirty="0" err="1">
                <a:hlinkClick r:id="rId5" tooltip="File system"/>
              </a:rPr>
              <a:t>file</a:t>
            </a:r>
            <a:r>
              <a:rPr lang="en-US" dirty="0">
                <a:hlinkClick r:id="rId5" tooltip="File system"/>
              </a:rPr>
              <a:t> system</a:t>
            </a:r>
            <a:r>
              <a:rPr lang="en-US" dirty="0"/>
              <a:t>. Different file systems impose different restrictions on filename lengths and the allowed characters within filenames.</a:t>
            </a:r>
          </a:p>
          <a:p>
            <a:r>
              <a:rPr lang="en-US" dirty="0"/>
              <a:t>A filename may include one or more of these components:</a:t>
            </a:r>
          </a:p>
          <a:p>
            <a:pPr lvl="1"/>
            <a:r>
              <a:rPr lang="en-US" b="1" dirty="0"/>
              <a:t>host</a:t>
            </a:r>
            <a:r>
              <a:rPr lang="en-US" dirty="0"/>
              <a:t> (or </a:t>
            </a:r>
            <a:r>
              <a:rPr lang="en-US" b="1" dirty="0"/>
              <a:t>node</a:t>
            </a:r>
            <a:r>
              <a:rPr lang="en-US" dirty="0"/>
              <a:t> or </a:t>
            </a:r>
            <a:r>
              <a:rPr lang="en-US" b="1" dirty="0"/>
              <a:t>server</a:t>
            </a:r>
            <a:r>
              <a:rPr lang="en-US" dirty="0"/>
              <a:t>) – network device that contains the file</a:t>
            </a:r>
          </a:p>
          <a:p>
            <a:pPr lvl="1"/>
            <a:r>
              <a:rPr lang="en-US" b="1" dirty="0"/>
              <a:t>device</a:t>
            </a:r>
            <a:r>
              <a:rPr lang="en-US" dirty="0"/>
              <a:t> (or </a:t>
            </a:r>
            <a:r>
              <a:rPr lang="en-US" b="1" dirty="0"/>
              <a:t>drive</a:t>
            </a:r>
            <a:r>
              <a:rPr lang="en-US" dirty="0"/>
              <a:t>) – hardware device or drive</a:t>
            </a:r>
          </a:p>
          <a:p>
            <a:pPr lvl="1"/>
            <a:r>
              <a:rPr lang="en-US" b="1" dirty="0"/>
              <a:t>directory</a:t>
            </a:r>
            <a:r>
              <a:rPr lang="en-US" dirty="0"/>
              <a:t> (or </a:t>
            </a:r>
            <a:r>
              <a:rPr lang="en-US" b="1" dirty="0"/>
              <a:t>path</a:t>
            </a:r>
            <a:r>
              <a:rPr lang="en-US" dirty="0"/>
              <a:t>) – directory tree (e.g., </a:t>
            </a:r>
            <a:r>
              <a:rPr lang="en-US" dirty="0"/>
              <a:t>X:\CS 101\Teaching </a:t>
            </a:r>
            <a:r>
              <a:rPr lang="en-US" dirty="0" smtClean="0"/>
              <a:t>material\, </a:t>
            </a:r>
            <a:r>
              <a:rPr lang="en-US" dirty="0"/>
              <a:t>etc.)</a:t>
            </a:r>
          </a:p>
          <a:p>
            <a:pPr lvl="1"/>
            <a:r>
              <a:rPr lang="en-US" b="1" dirty="0"/>
              <a:t>file</a:t>
            </a:r>
            <a:r>
              <a:rPr lang="en-US" dirty="0"/>
              <a:t> – base name of the file</a:t>
            </a:r>
          </a:p>
          <a:p>
            <a:pPr lvl="1"/>
            <a:r>
              <a:rPr lang="en-US" b="1" dirty="0"/>
              <a:t>type</a:t>
            </a:r>
            <a:r>
              <a:rPr lang="en-US" dirty="0"/>
              <a:t> (format or </a:t>
            </a:r>
            <a:r>
              <a:rPr lang="en-US" b="1" dirty="0">
                <a:hlinkClick r:id="rId6" tooltip="Filename extension"/>
              </a:rPr>
              <a:t>extension</a:t>
            </a:r>
            <a:r>
              <a:rPr lang="en-US" dirty="0"/>
              <a:t>) – indicates the content type of the file (e.g., .txt, .exe, .COM, etc.)</a:t>
            </a:r>
          </a:p>
          <a:p>
            <a:pPr lvl="1"/>
            <a:r>
              <a:rPr lang="en-US" b="1" dirty="0"/>
              <a:t>version</a:t>
            </a:r>
            <a:r>
              <a:rPr lang="en-US" dirty="0"/>
              <a:t> – revision or generation number of the file</a:t>
            </a:r>
          </a:p>
          <a:p>
            <a:r>
              <a:rPr lang="en-US" dirty="0"/>
              <a:t>The components required to identify a file varies across operating systems, as does the syntax and format for a valid filename.</a:t>
            </a:r>
          </a:p>
          <a:p>
            <a:endParaRPr lang="it-IT" dirty="0" smtClean="0"/>
          </a:p>
          <a:p>
            <a:r>
              <a:rPr lang="en-US" dirty="0" smtClean="0">
                <a:hlinkClick r:id="rId7"/>
              </a:rPr>
              <a:t>File </a:t>
            </a:r>
            <a:r>
              <a:rPr lang="en-US" dirty="0">
                <a:hlinkClick r:id="rId7"/>
              </a:rPr>
              <a:t>names and file name extensions: frequently asked questions</a:t>
            </a:r>
            <a:endParaRPr lang="en-US" dirty="0"/>
          </a:p>
        </p:txBody>
      </p:sp>
    </p:spTree>
    <p:extLst>
      <p:ext uri="{BB962C8B-B14F-4D97-AF65-F5344CB8AC3E}">
        <p14:creationId xmlns:p14="http://schemas.microsoft.com/office/powerpoint/2010/main" val="17877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Files</a:t>
            </a:r>
            <a:r>
              <a:rPr lang="it-IT" dirty="0" smtClean="0"/>
              <a:t> «</a:t>
            </a:r>
            <a:r>
              <a:rPr lang="it-IT" dirty="0" err="1" smtClean="0"/>
              <a:t>path</a:t>
            </a:r>
            <a:r>
              <a:rPr lang="it-IT" dirty="0" smtClean="0"/>
              <a: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56</a:t>
            </a:fld>
            <a:endParaRPr lang="it-IT"/>
          </a:p>
        </p:txBody>
      </p:sp>
      <p:pic>
        <p:nvPicPr>
          <p:cNvPr id="6" name="Content Placeholder 5"/>
          <p:cNvPicPr>
            <a:picLocks noGrp="1" noChangeAspect="1"/>
          </p:cNvPicPr>
          <p:nvPr>
            <p:ph sz="quarter" idx="1"/>
          </p:nvPr>
        </p:nvPicPr>
        <p:blipFill>
          <a:blip r:embed="rId2"/>
          <a:stretch>
            <a:fillRect/>
          </a:stretch>
        </p:blipFill>
        <p:spPr>
          <a:xfrm>
            <a:off x="5364088" y="1467697"/>
            <a:ext cx="3346881" cy="4572000"/>
          </a:xfrm>
          <a:prstGeom prst="rect">
            <a:avLst/>
          </a:prstGeom>
        </p:spPr>
      </p:pic>
      <p:sp>
        <p:nvSpPr>
          <p:cNvPr id="7" name="TextBox 6"/>
          <p:cNvSpPr txBox="1"/>
          <p:nvPr/>
        </p:nvSpPr>
        <p:spPr>
          <a:xfrm>
            <a:off x="395536" y="1844824"/>
            <a:ext cx="4680520" cy="4247317"/>
          </a:xfrm>
          <a:prstGeom prst="rect">
            <a:avLst/>
          </a:prstGeom>
          <a:noFill/>
        </p:spPr>
        <p:txBody>
          <a:bodyPr wrap="square" rtlCol="0">
            <a:spAutoFit/>
          </a:bodyPr>
          <a:lstStyle/>
          <a:p>
            <a:r>
              <a:rPr lang="it-IT" dirty="0" err="1" smtClean="0"/>
              <a:t>Find</a:t>
            </a:r>
            <a:r>
              <a:rPr lang="it-IT" dirty="0" smtClean="0"/>
              <a:t> the «</a:t>
            </a:r>
            <a:r>
              <a:rPr lang="it-IT" dirty="0" err="1" smtClean="0"/>
              <a:t>path</a:t>
            </a:r>
            <a:r>
              <a:rPr lang="it-IT" dirty="0" smtClean="0"/>
              <a:t>» in the «</a:t>
            </a:r>
            <a:r>
              <a:rPr lang="it-IT" dirty="0" err="1" smtClean="0"/>
              <a:t>properties</a:t>
            </a:r>
            <a:r>
              <a:rPr lang="it-IT" dirty="0" smtClean="0"/>
              <a:t>/general» box</a:t>
            </a:r>
          </a:p>
          <a:p>
            <a:endParaRPr lang="it-IT" dirty="0"/>
          </a:p>
          <a:p>
            <a:r>
              <a:rPr lang="it-IT" dirty="0" smtClean="0"/>
              <a:t>Windows </a:t>
            </a:r>
            <a:r>
              <a:rPr lang="it-IT" dirty="0" err="1" smtClean="0"/>
              <a:t>masks</a:t>
            </a:r>
            <a:r>
              <a:rPr lang="it-IT" dirty="0" smtClean="0"/>
              <a:t> the </a:t>
            </a:r>
            <a:r>
              <a:rPr lang="it-IT" dirty="0" err="1" smtClean="0"/>
              <a:t>real</a:t>
            </a:r>
            <a:r>
              <a:rPr lang="it-IT" dirty="0" smtClean="0"/>
              <a:t> </a:t>
            </a:r>
            <a:r>
              <a:rPr lang="it-IT" dirty="0" err="1" smtClean="0"/>
              <a:t>path</a:t>
            </a:r>
            <a:endParaRPr lang="it-IT" dirty="0" smtClean="0"/>
          </a:p>
          <a:p>
            <a:endParaRPr lang="it-IT" dirty="0"/>
          </a:p>
          <a:p>
            <a:r>
              <a:rPr lang="it-IT" dirty="0" err="1" smtClean="0"/>
              <a:t>Path</a:t>
            </a:r>
            <a:r>
              <a:rPr lang="it-IT" dirty="0" smtClean="0"/>
              <a:t> </a:t>
            </a:r>
            <a:r>
              <a:rPr lang="it-IT" dirty="0" err="1" smtClean="0"/>
              <a:t>indicates</a:t>
            </a:r>
            <a:r>
              <a:rPr lang="it-IT" dirty="0" smtClean="0"/>
              <a:t> </a:t>
            </a:r>
            <a:r>
              <a:rPr lang="it-IT" dirty="0" err="1" smtClean="0"/>
              <a:t>where</a:t>
            </a:r>
            <a:r>
              <a:rPr lang="it-IT" dirty="0" smtClean="0"/>
              <a:t> to </a:t>
            </a:r>
            <a:r>
              <a:rPr lang="it-IT" dirty="0" err="1" smtClean="0"/>
              <a:t>reach</a:t>
            </a:r>
            <a:r>
              <a:rPr lang="it-IT" dirty="0" smtClean="0"/>
              <a:t> the file</a:t>
            </a:r>
          </a:p>
          <a:p>
            <a:r>
              <a:rPr lang="it-IT" dirty="0"/>
              <a:t>	</a:t>
            </a:r>
            <a:r>
              <a:rPr lang="it-IT" dirty="0" smtClean="0"/>
              <a:t>on </a:t>
            </a:r>
            <a:r>
              <a:rPr lang="it-IT" dirty="0" err="1" smtClean="0"/>
              <a:t>your</a:t>
            </a:r>
            <a:r>
              <a:rPr lang="it-IT" dirty="0" smtClean="0"/>
              <a:t> PC  C: </a:t>
            </a:r>
          </a:p>
          <a:p>
            <a:r>
              <a:rPr lang="it-IT" dirty="0"/>
              <a:t>	</a:t>
            </a:r>
            <a:r>
              <a:rPr lang="it-IT" dirty="0" smtClean="0"/>
              <a:t>on a network pc e.g. X:</a:t>
            </a:r>
          </a:p>
          <a:p>
            <a:r>
              <a:rPr lang="it-IT" dirty="0"/>
              <a:t>	</a:t>
            </a:r>
            <a:r>
              <a:rPr lang="it-IT" dirty="0" smtClean="0"/>
              <a:t>on a MAC Hard Disk (HD </a:t>
            </a:r>
            <a:r>
              <a:rPr lang="it-IT" dirty="0" err="1" smtClean="0"/>
              <a:t>name</a:t>
            </a:r>
            <a:r>
              <a:rPr lang="it-IT" dirty="0" smtClean="0"/>
              <a:t>)</a:t>
            </a:r>
          </a:p>
          <a:p>
            <a:r>
              <a:rPr lang="it-IT" dirty="0"/>
              <a:t>	</a:t>
            </a:r>
            <a:r>
              <a:rPr lang="it-IT" dirty="0" err="1" smtClean="0"/>
              <a:t>etc</a:t>
            </a:r>
            <a:r>
              <a:rPr lang="it-IT" dirty="0" smtClean="0"/>
              <a:t> </a:t>
            </a:r>
            <a:r>
              <a:rPr lang="it-IT" dirty="0" err="1" smtClean="0"/>
              <a:t>etc</a:t>
            </a:r>
            <a:endParaRPr lang="it-IT" dirty="0" smtClean="0"/>
          </a:p>
          <a:p>
            <a:endParaRPr lang="it-IT" dirty="0"/>
          </a:p>
          <a:p>
            <a:r>
              <a:rPr lang="it-IT" dirty="0" smtClean="0">
                <a:hlinkClick r:id="rId3"/>
              </a:rPr>
              <a:t>Wikipedia </a:t>
            </a:r>
            <a:r>
              <a:rPr lang="it-IT" dirty="0" err="1" smtClean="0">
                <a:hlinkClick r:id="rId3"/>
              </a:rPr>
              <a:t>filenames</a:t>
            </a:r>
            <a:r>
              <a:rPr lang="it-IT" dirty="0" smtClean="0">
                <a:hlinkClick r:id="rId3"/>
              </a:rPr>
              <a:t> page</a:t>
            </a:r>
            <a:r>
              <a:rPr lang="it-IT" dirty="0" smtClean="0"/>
              <a:t> </a:t>
            </a:r>
            <a:r>
              <a:rPr lang="it-IT" dirty="0" err="1" smtClean="0"/>
              <a:t>is</a:t>
            </a:r>
            <a:r>
              <a:rPr lang="it-IT" dirty="0" smtClean="0"/>
              <a:t> a </a:t>
            </a:r>
            <a:r>
              <a:rPr lang="it-IT" dirty="0" err="1" smtClean="0"/>
              <a:t>good</a:t>
            </a:r>
            <a:r>
              <a:rPr lang="it-IT" dirty="0" smtClean="0"/>
              <a:t> </a:t>
            </a:r>
            <a:r>
              <a:rPr lang="it-IT" dirty="0" err="1" smtClean="0"/>
              <a:t>recap</a:t>
            </a:r>
            <a:r>
              <a:rPr lang="it-IT" dirty="0" smtClean="0"/>
              <a:t> </a:t>
            </a:r>
          </a:p>
          <a:p>
            <a:endParaRPr lang="it-IT" dirty="0"/>
          </a:p>
          <a:p>
            <a:r>
              <a:rPr lang="it-IT" dirty="0" smtClean="0">
                <a:hlinkClick r:id="rId4"/>
              </a:rPr>
              <a:t>File </a:t>
            </a:r>
            <a:r>
              <a:rPr lang="it-IT" dirty="0" err="1" smtClean="0">
                <a:hlinkClick r:id="rId4"/>
              </a:rPr>
              <a:t>extensions</a:t>
            </a:r>
            <a:r>
              <a:rPr lang="it-IT" dirty="0" smtClean="0">
                <a:hlinkClick r:id="rId4"/>
              </a:rPr>
              <a:t> list</a:t>
            </a:r>
            <a:r>
              <a:rPr lang="it-IT" dirty="0" smtClean="0"/>
              <a:t> </a:t>
            </a:r>
          </a:p>
          <a:p>
            <a:endParaRPr lang="it-IT" dirty="0"/>
          </a:p>
          <a:p>
            <a:r>
              <a:rPr lang="it-IT" dirty="0" smtClean="0">
                <a:hlinkClick r:id="rId5"/>
              </a:rPr>
              <a:t>List of file formats</a:t>
            </a:r>
            <a:endParaRPr lang="en-US" dirty="0"/>
          </a:p>
        </p:txBody>
      </p:sp>
      <p:pic>
        <p:nvPicPr>
          <p:cNvPr id="8" name="Picture 7"/>
          <p:cNvPicPr>
            <a:picLocks noChangeAspect="1"/>
          </p:cNvPicPr>
          <p:nvPr/>
        </p:nvPicPr>
        <p:blipFill>
          <a:blip r:embed="rId6"/>
          <a:stretch>
            <a:fillRect/>
          </a:stretch>
        </p:blipFill>
        <p:spPr>
          <a:xfrm>
            <a:off x="2987824" y="5229200"/>
            <a:ext cx="5615306" cy="1005209"/>
          </a:xfrm>
          <a:prstGeom prst="rect">
            <a:avLst/>
          </a:prstGeom>
        </p:spPr>
      </p:pic>
    </p:spTree>
    <p:extLst>
      <p:ext uri="{BB962C8B-B14F-4D97-AF65-F5344CB8AC3E}">
        <p14:creationId xmlns:p14="http://schemas.microsoft.com/office/powerpoint/2010/main" val="134824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01625" y="1527175"/>
          <a:ext cx="8504238" cy="4034283"/>
        </p:xfrm>
        <a:graphic>
          <a:graphicData uri="http://schemas.openxmlformats.org/drawingml/2006/table">
            <a:tbl>
              <a:tblPr firstRow="1" bandRow="1">
                <a:tableStyleId>{5C22544A-7EE6-4342-B048-85BDC9FD1C3A}</a:tableStyleId>
              </a:tblPr>
              <a:tblGrid>
                <a:gridCol w="1246039"/>
                <a:gridCol w="7258199"/>
              </a:tblGrid>
              <a:tr h="362876">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700047">
                <a:tc>
                  <a:txBody>
                    <a:bodyPr/>
                    <a:lstStyle/>
                    <a:p>
                      <a:endParaRPr lang="it-IT" dirty="0" smtClean="0"/>
                    </a:p>
                    <a:p>
                      <a:endParaRPr lang="it-IT" dirty="0" smtClean="0"/>
                    </a:p>
                    <a:p>
                      <a:r>
                        <a:rPr lang="it-IT" dirty="0" smtClean="0"/>
                        <a:t>D</a:t>
                      </a:r>
                      <a:endParaRPr lang="it-IT" dirty="0"/>
                    </a:p>
                  </a:txBody>
                  <a:tcPr/>
                </a:tc>
                <a:tc>
                  <a:txBody>
                    <a:bodyPr/>
                    <a:lstStyle/>
                    <a:p>
                      <a:pPr algn="just"/>
                      <a:endParaRPr lang="en-US" dirty="0" smtClean="0"/>
                    </a:p>
                    <a:p>
                      <a:pPr algn="just"/>
                      <a:r>
                        <a:rPr lang="en-US" dirty="0" smtClean="0"/>
                        <a:t>This level of performances demonstrates that the student lacks a coherent grasp of the material. Important information is omitted and irrelevant points </a:t>
                      </a:r>
                      <a:r>
                        <a:rPr lang="en-US" dirty="0" err="1" smtClean="0"/>
                        <a:t>included.In</a:t>
                      </a:r>
                      <a:r>
                        <a:rPr lang="en-US" dirty="0" smtClean="0"/>
                        <a:t> effect, the student has barely done enough to persuade the instructor that s/he should not fail.</a:t>
                      </a:r>
                      <a:endParaRPr lang="it-IT" dirty="0"/>
                    </a:p>
                  </a:txBody>
                  <a:tcPr/>
                </a:tc>
              </a:tr>
              <a:tr h="1968476">
                <a:tc>
                  <a:txBody>
                    <a:bodyPr/>
                    <a:lstStyle/>
                    <a:p>
                      <a:endParaRPr lang="it-IT" dirty="0" smtClean="0"/>
                    </a:p>
                    <a:p>
                      <a:endParaRPr lang="it-IT" dirty="0" smtClean="0"/>
                    </a:p>
                    <a:p>
                      <a:endParaRPr lang="it-IT" dirty="0" smtClean="0"/>
                    </a:p>
                    <a:p>
                      <a:r>
                        <a:rPr lang="it-IT" dirty="0" smtClean="0"/>
                        <a:t>F</a:t>
                      </a:r>
                      <a:endParaRPr lang="it-IT" dirty="0"/>
                    </a:p>
                  </a:txBody>
                  <a:tcPr/>
                </a:tc>
                <a:tc>
                  <a: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accent2"/>
                          </a:solidFill>
                        </a:rPr>
                        <a:t>This </a:t>
                      </a:r>
                      <a:r>
                        <a:rPr lang="fr-FR" sz="1800" dirty="0" err="1" smtClean="0">
                          <a:solidFill>
                            <a:schemeClr val="accent2"/>
                          </a:solidFill>
                        </a:rPr>
                        <a:t>work</a:t>
                      </a:r>
                      <a:r>
                        <a:rPr lang="fr-FR" sz="1800" dirty="0" smtClean="0">
                          <a:solidFill>
                            <a:schemeClr val="accent2"/>
                          </a:solidFill>
                        </a:rPr>
                        <a:t> </a:t>
                      </a:r>
                      <a:r>
                        <a:rPr lang="fr-FR" sz="1800" dirty="0" err="1" smtClean="0">
                          <a:solidFill>
                            <a:schemeClr val="accent2"/>
                          </a:solidFill>
                        </a:rPr>
                        <a:t>fails</a:t>
                      </a:r>
                      <a:r>
                        <a:rPr lang="fr-FR" sz="1800" dirty="0" smtClean="0">
                          <a:solidFill>
                            <a:schemeClr val="accent2"/>
                          </a:solidFill>
                        </a:rPr>
                        <a:t> to show </a:t>
                      </a:r>
                      <a:r>
                        <a:rPr lang="fr-FR" sz="1800" dirty="0" err="1" smtClean="0">
                          <a:solidFill>
                            <a:schemeClr val="accent2"/>
                          </a:solidFill>
                        </a:rPr>
                        <a:t>any</a:t>
                      </a:r>
                      <a:r>
                        <a:rPr lang="fr-FR" sz="1800" dirty="0" smtClean="0">
                          <a:solidFill>
                            <a:schemeClr val="accent2"/>
                          </a:solidFill>
                        </a:rPr>
                        <a:t>   </a:t>
                      </a:r>
                      <a:r>
                        <a:rPr lang="fr-FR" sz="1800" dirty="0" err="1" smtClean="0">
                          <a:solidFill>
                            <a:schemeClr val="accent2"/>
                          </a:solidFill>
                        </a:rPr>
                        <a:t>knowledge</a:t>
                      </a:r>
                      <a:r>
                        <a:rPr lang="fr-FR" sz="1800" dirty="0" smtClean="0">
                          <a:solidFill>
                            <a:schemeClr val="accent2"/>
                          </a:solidFill>
                        </a:rPr>
                        <a:t> or </a:t>
                      </a:r>
                      <a:r>
                        <a:rPr lang="fr-FR" sz="1800" dirty="0" err="1" smtClean="0">
                          <a:solidFill>
                            <a:schemeClr val="accent2"/>
                          </a:solidFill>
                        </a:rPr>
                        <a:t>understanding</a:t>
                      </a:r>
                      <a:r>
                        <a:rPr lang="fr-FR" sz="1800" dirty="0" smtClean="0">
                          <a:solidFill>
                            <a:schemeClr val="accent2"/>
                          </a:solidFill>
                        </a:rPr>
                        <a:t> of the issues </a:t>
                      </a:r>
                      <a:r>
                        <a:rPr lang="fr-FR" sz="1800" dirty="0" err="1" smtClean="0">
                          <a:solidFill>
                            <a:schemeClr val="accent2"/>
                          </a:solidFill>
                        </a:rPr>
                        <a:t>raised</a:t>
                      </a:r>
                      <a:r>
                        <a:rPr lang="fr-FR" sz="1800" dirty="0" smtClean="0">
                          <a:solidFill>
                            <a:schemeClr val="accent2"/>
                          </a:solidFill>
                        </a:rPr>
                        <a:t> in the question. Most of the </a:t>
                      </a:r>
                      <a:r>
                        <a:rPr lang="fr-FR" sz="1800" dirty="0" err="1" smtClean="0">
                          <a:solidFill>
                            <a:schemeClr val="accent2"/>
                          </a:solidFill>
                        </a:rPr>
                        <a:t>material</a:t>
                      </a:r>
                      <a:r>
                        <a:rPr lang="fr-FR" sz="1800" dirty="0" smtClean="0">
                          <a:solidFill>
                            <a:schemeClr val="accent2"/>
                          </a:solidFill>
                        </a:rPr>
                        <a:t>  in the </a:t>
                      </a:r>
                      <a:r>
                        <a:rPr lang="fr-FR" sz="1800" dirty="0" err="1" smtClean="0">
                          <a:solidFill>
                            <a:schemeClr val="accent2"/>
                          </a:solidFill>
                        </a:rPr>
                        <a:t>answer</a:t>
                      </a:r>
                      <a:r>
                        <a:rPr lang="fr-FR" sz="1800" dirty="0" smtClean="0">
                          <a:solidFill>
                            <a:schemeClr val="accent2"/>
                          </a:solidFill>
                        </a:rPr>
                        <a:t> </a:t>
                      </a:r>
                      <a:r>
                        <a:rPr lang="fr-FR" sz="1800" dirty="0" err="1" smtClean="0">
                          <a:solidFill>
                            <a:schemeClr val="accent2"/>
                          </a:solidFill>
                        </a:rPr>
                        <a:t>is</a:t>
                      </a:r>
                      <a:r>
                        <a:rPr lang="fr-FR" sz="1800" dirty="0" smtClean="0">
                          <a:solidFill>
                            <a:schemeClr val="accent2"/>
                          </a:solidFill>
                        </a:rPr>
                        <a:t> </a:t>
                      </a:r>
                      <a:r>
                        <a:rPr lang="fr-FR" sz="1800" dirty="0" err="1" smtClean="0">
                          <a:solidFill>
                            <a:schemeClr val="accent2"/>
                          </a:solidFill>
                        </a:rPr>
                        <a:t>irrelevant</a:t>
                      </a:r>
                      <a:r>
                        <a:rPr lang="fr-FR" sz="1800" dirty="0" smtClean="0">
                          <a:solidFill>
                            <a:schemeClr val="accent2"/>
                          </a:solidFill>
                        </a:rPr>
                        <a:t>.</a:t>
                      </a:r>
                      <a:endParaRPr lang="fr-FR" sz="1800" b="1" dirty="0" smtClean="0">
                        <a:solidFill>
                          <a:schemeClr val="accent2"/>
                        </a:solidFill>
                      </a:endParaRPr>
                    </a:p>
                    <a:p>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01625" y="1527175"/>
          <a:ext cx="8504238" cy="4034283"/>
        </p:xfrm>
        <a:graphic>
          <a:graphicData uri="http://schemas.openxmlformats.org/drawingml/2006/table">
            <a:tbl>
              <a:tblPr firstRow="1" bandRow="1">
                <a:tableStyleId>{5C22544A-7EE6-4342-B048-85BDC9FD1C3A}</a:tableStyleId>
              </a:tblPr>
              <a:tblGrid>
                <a:gridCol w="1246039"/>
                <a:gridCol w="7258199"/>
              </a:tblGrid>
              <a:tr h="362876">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700047">
                <a:tc>
                  <a:txBody>
                    <a:bodyPr/>
                    <a:lstStyle/>
                    <a:p>
                      <a:endParaRPr lang="it-IT" dirty="0" smtClean="0"/>
                    </a:p>
                    <a:p>
                      <a:endParaRPr lang="it-IT" dirty="0" smtClean="0"/>
                    </a:p>
                    <a:p>
                      <a:r>
                        <a:rPr lang="it-IT" dirty="0" smtClean="0"/>
                        <a:t>D</a:t>
                      </a:r>
                      <a:endParaRPr lang="it-IT" dirty="0"/>
                    </a:p>
                  </a:txBody>
                  <a:tcPr/>
                </a:tc>
                <a:tc>
                  <a:txBody>
                    <a:bodyPr/>
                    <a:lstStyle/>
                    <a:p>
                      <a:pPr algn="just"/>
                      <a:endParaRPr lang="en-US" dirty="0" smtClean="0"/>
                    </a:p>
                    <a:p>
                      <a:pPr algn="just"/>
                      <a:r>
                        <a:rPr lang="en-US" dirty="0" smtClean="0"/>
                        <a:t>This level of performances demonstrates that the student lacks a coherent grasp of the material. Important information is omitted and irrelevant points </a:t>
                      </a:r>
                      <a:r>
                        <a:rPr lang="en-US" dirty="0" err="1" smtClean="0"/>
                        <a:t>included.In</a:t>
                      </a:r>
                      <a:r>
                        <a:rPr lang="en-US" dirty="0" smtClean="0"/>
                        <a:t> effect, the student has barely done enough to persuade the instructor that s/he should not fail.</a:t>
                      </a:r>
                      <a:endParaRPr lang="it-IT" dirty="0"/>
                    </a:p>
                  </a:txBody>
                  <a:tcPr/>
                </a:tc>
              </a:tr>
              <a:tr h="1968476">
                <a:tc>
                  <a:txBody>
                    <a:bodyPr/>
                    <a:lstStyle/>
                    <a:p>
                      <a:endParaRPr lang="it-IT" dirty="0" smtClean="0"/>
                    </a:p>
                    <a:p>
                      <a:endParaRPr lang="it-IT" dirty="0" smtClean="0"/>
                    </a:p>
                    <a:p>
                      <a:endParaRPr lang="it-IT" dirty="0" smtClean="0"/>
                    </a:p>
                    <a:p>
                      <a:r>
                        <a:rPr lang="it-IT" dirty="0" smtClean="0"/>
                        <a:t>F</a:t>
                      </a:r>
                      <a:endParaRPr lang="it-IT" dirty="0"/>
                    </a:p>
                  </a:txBody>
                  <a:tcPr/>
                </a:tc>
                <a:tc>
                  <a: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accent2"/>
                          </a:solidFill>
                        </a:rPr>
                        <a:t>This </a:t>
                      </a:r>
                      <a:r>
                        <a:rPr lang="fr-FR" sz="1800" dirty="0" err="1" smtClean="0">
                          <a:solidFill>
                            <a:schemeClr val="accent2"/>
                          </a:solidFill>
                        </a:rPr>
                        <a:t>work</a:t>
                      </a:r>
                      <a:r>
                        <a:rPr lang="fr-FR" sz="1800" dirty="0" smtClean="0">
                          <a:solidFill>
                            <a:schemeClr val="accent2"/>
                          </a:solidFill>
                        </a:rPr>
                        <a:t> </a:t>
                      </a:r>
                      <a:r>
                        <a:rPr lang="fr-FR" sz="1800" dirty="0" err="1" smtClean="0">
                          <a:solidFill>
                            <a:schemeClr val="accent2"/>
                          </a:solidFill>
                        </a:rPr>
                        <a:t>fails</a:t>
                      </a:r>
                      <a:r>
                        <a:rPr lang="fr-FR" sz="1800" dirty="0" smtClean="0">
                          <a:solidFill>
                            <a:schemeClr val="accent2"/>
                          </a:solidFill>
                        </a:rPr>
                        <a:t> to show </a:t>
                      </a:r>
                      <a:r>
                        <a:rPr lang="fr-FR" sz="1800" dirty="0" err="1" smtClean="0">
                          <a:solidFill>
                            <a:schemeClr val="accent2"/>
                          </a:solidFill>
                        </a:rPr>
                        <a:t>any</a:t>
                      </a:r>
                      <a:r>
                        <a:rPr lang="fr-FR" sz="1800" dirty="0" smtClean="0">
                          <a:solidFill>
                            <a:schemeClr val="accent2"/>
                          </a:solidFill>
                        </a:rPr>
                        <a:t>   </a:t>
                      </a:r>
                      <a:r>
                        <a:rPr lang="fr-FR" sz="1800" dirty="0" err="1" smtClean="0">
                          <a:solidFill>
                            <a:schemeClr val="accent2"/>
                          </a:solidFill>
                        </a:rPr>
                        <a:t>knowledge</a:t>
                      </a:r>
                      <a:r>
                        <a:rPr lang="fr-FR" sz="1800" dirty="0" smtClean="0">
                          <a:solidFill>
                            <a:schemeClr val="accent2"/>
                          </a:solidFill>
                        </a:rPr>
                        <a:t> or </a:t>
                      </a:r>
                      <a:r>
                        <a:rPr lang="fr-FR" sz="1800" dirty="0" err="1" smtClean="0">
                          <a:solidFill>
                            <a:schemeClr val="accent2"/>
                          </a:solidFill>
                        </a:rPr>
                        <a:t>understanding</a:t>
                      </a:r>
                      <a:r>
                        <a:rPr lang="fr-FR" sz="1800" dirty="0" smtClean="0">
                          <a:solidFill>
                            <a:schemeClr val="accent2"/>
                          </a:solidFill>
                        </a:rPr>
                        <a:t> of the issues </a:t>
                      </a:r>
                      <a:r>
                        <a:rPr lang="fr-FR" sz="1800" dirty="0" err="1" smtClean="0">
                          <a:solidFill>
                            <a:schemeClr val="accent2"/>
                          </a:solidFill>
                        </a:rPr>
                        <a:t>raised</a:t>
                      </a:r>
                      <a:r>
                        <a:rPr lang="fr-FR" sz="1800" dirty="0" smtClean="0">
                          <a:solidFill>
                            <a:schemeClr val="accent2"/>
                          </a:solidFill>
                        </a:rPr>
                        <a:t> in the question. Most of the </a:t>
                      </a:r>
                      <a:r>
                        <a:rPr lang="fr-FR" sz="1800" dirty="0" err="1" smtClean="0">
                          <a:solidFill>
                            <a:schemeClr val="accent2"/>
                          </a:solidFill>
                        </a:rPr>
                        <a:t>material</a:t>
                      </a:r>
                      <a:r>
                        <a:rPr lang="fr-FR" sz="1800" dirty="0" smtClean="0">
                          <a:solidFill>
                            <a:schemeClr val="accent2"/>
                          </a:solidFill>
                        </a:rPr>
                        <a:t>  in the </a:t>
                      </a:r>
                      <a:r>
                        <a:rPr lang="fr-FR" sz="1800" dirty="0" err="1" smtClean="0">
                          <a:solidFill>
                            <a:schemeClr val="accent2"/>
                          </a:solidFill>
                        </a:rPr>
                        <a:t>answer</a:t>
                      </a:r>
                      <a:r>
                        <a:rPr lang="fr-FR" sz="1800" dirty="0" smtClean="0">
                          <a:solidFill>
                            <a:schemeClr val="accent2"/>
                          </a:solidFill>
                        </a:rPr>
                        <a:t> </a:t>
                      </a:r>
                      <a:r>
                        <a:rPr lang="fr-FR" sz="1800" dirty="0" err="1" smtClean="0">
                          <a:solidFill>
                            <a:schemeClr val="accent2"/>
                          </a:solidFill>
                        </a:rPr>
                        <a:t>is</a:t>
                      </a:r>
                      <a:r>
                        <a:rPr lang="fr-FR" sz="1800" dirty="0" smtClean="0">
                          <a:solidFill>
                            <a:schemeClr val="accent2"/>
                          </a:solidFill>
                        </a:rPr>
                        <a:t> </a:t>
                      </a:r>
                      <a:r>
                        <a:rPr lang="fr-FR" sz="1800" dirty="0" err="1" smtClean="0">
                          <a:solidFill>
                            <a:schemeClr val="accent2"/>
                          </a:solidFill>
                        </a:rPr>
                        <a:t>irrelevant</a:t>
                      </a:r>
                      <a:r>
                        <a:rPr lang="fr-FR" sz="1800" dirty="0" smtClean="0">
                          <a:solidFill>
                            <a:schemeClr val="accent2"/>
                          </a:solidFill>
                        </a:rPr>
                        <a:t>.</a:t>
                      </a:r>
                      <a:endParaRPr lang="fr-FR" sz="1800" b="1" dirty="0" smtClean="0">
                        <a:solidFill>
                          <a:schemeClr val="accent2"/>
                        </a:solidFill>
                      </a:endParaRPr>
                    </a:p>
                    <a:p>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7</a:t>
            </a:fld>
            <a:endParaRPr lang="it-IT"/>
          </a:p>
        </p:txBody>
      </p:sp>
      <p:sp>
        <p:nvSpPr>
          <p:cNvPr id="7" name="Ovale 6"/>
          <p:cNvSpPr/>
          <p:nvPr/>
        </p:nvSpPr>
        <p:spPr>
          <a:xfrm rot="21133862">
            <a:off x="1223284" y="2065392"/>
            <a:ext cx="7741039" cy="31839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do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even</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want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to</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talk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about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this</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 schedules and syllabi</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8</a:t>
            </a:fld>
            <a:endParaRPr lang="it-IT"/>
          </a:p>
        </p:txBody>
      </p:sp>
      <p:sp>
        <p:nvSpPr>
          <p:cNvPr id="5" name="Segnaposto contenuto 4"/>
          <p:cNvSpPr>
            <a:spLocks noGrp="1"/>
          </p:cNvSpPr>
          <p:nvPr>
            <p:ph sz="quarter" idx="1"/>
          </p:nvPr>
        </p:nvSpPr>
        <p:spPr/>
        <p:txBody>
          <a:bodyPr/>
          <a:lstStyle/>
          <a:p>
            <a:pPr>
              <a:buNone/>
            </a:pPr>
            <a:endParaRPr lang="it-IT" dirty="0" smtClean="0"/>
          </a:p>
          <a:p>
            <a:pPr>
              <a:buNone/>
            </a:pPr>
            <a:endParaRPr lang="it-IT" dirty="0" smtClean="0"/>
          </a:p>
          <a:p>
            <a:pPr>
              <a:buNone/>
            </a:pPr>
            <a:r>
              <a:rPr lang="it-IT" dirty="0" smtClean="0"/>
              <a:t>See the </a:t>
            </a:r>
            <a:r>
              <a:rPr lang="it-IT" dirty="0" smtClean="0">
                <a:hlinkClick r:id="rId2"/>
              </a:rPr>
              <a:t>academic course schedule and syllabus</a:t>
            </a:r>
            <a:endParaRPr lang="it-IT" dirty="0" smtClean="0"/>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Course</a:t>
            </a:r>
            <a:r>
              <a:rPr lang="it-IT" dirty="0" smtClean="0"/>
              <a:t> </a:t>
            </a:r>
            <a:r>
              <a:rPr lang="it-IT" dirty="0" err="1" smtClean="0"/>
              <a:t>requirements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9</a:t>
            </a:fld>
            <a:endParaRPr lang="it-IT"/>
          </a:p>
        </p:txBody>
      </p:sp>
      <p:sp>
        <p:nvSpPr>
          <p:cNvPr id="5" name="Segnaposto contenuto 4"/>
          <p:cNvSpPr>
            <a:spLocks noGrp="1"/>
          </p:cNvSpPr>
          <p:nvPr>
            <p:ph sz="quarter" idx="1"/>
          </p:nvPr>
        </p:nvSpPr>
        <p:spPr/>
        <p:txBody>
          <a:bodyPr/>
          <a:lstStyle/>
          <a:p>
            <a:r>
              <a:rPr lang="it-IT" dirty="0" err="1" smtClean="0"/>
              <a:t>This</a:t>
            </a:r>
            <a:r>
              <a:rPr lang="it-IT" dirty="0" smtClean="0"/>
              <a:t> </a:t>
            </a:r>
            <a:r>
              <a:rPr lang="it-IT" dirty="0" err="1" smtClean="0"/>
              <a:t>is</a:t>
            </a:r>
            <a:r>
              <a:rPr lang="it-IT" dirty="0" smtClean="0"/>
              <a:t> a </a:t>
            </a:r>
            <a:r>
              <a:rPr lang="it-IT" dirty="0" smtClean="0">
                <a:solidFill>
                  <a:srgbClr val="C00000"/>
                </a:solidFill>
              </a:rPr>
              <a:t>BEGINNERS</a:t>
            </a:r>
            <a:r>
              <a:rPr lang="it-IT" dirty="0" smtClean="0"/>
              <a:t>  </a:t>
            </a:r>
            <a:r>
              <a:rPr lang="it-IT" dirty="0" err="1" smtClean="0"/>
              <a:t>class</a:t>
            </a:r>
            <a:endParaRPr lang="it-IT" dirty="0" smtClean="0"/>
          </a:p>
          <a:p>
            <a:r>
              <a:rPr lang="it-IT" dirty="0" smtClean="0">
                <a:solidFill>
                  <a:srgbClr val="C00000"/>
                </a:solidFill>
              </a:rPr>
              <a:t>No PC </a:t>
            </a:r>
            <a:r>
              <a:rPr lang="it-IT" dirty="0" err="1" smtClean="0">
                <a:solidFill>
                  <a:srgbClr val="C00000"/>
                </a:solidFill>
              </a:rPr>
              <a:t>experience</a:t>
            </a:r>
            <a:r>
              <a:rPr lang="it-IT" dirty="0" smtClean="0">
                <a:solidFill>
                  <a:srgbClr val="C00000"/>
                </a:solidFill>
              </a:rPr>
              <a:t> </a:t>
            </a:r>
            <a:r>
              <a:rPr lang="it-IT" dirty="0" err="1" smtClean="0"/>
              <a:t>is</a:t>
            </a:r>
            <a:r>
              <a:rPr lang="it-IT" dirty="0" smtClean="0"/>
              <a:t> </a:t>
            </a:r>
            <a:r>
              <a:rPr lang="it-IT" dirty="0" err="1" smtClean="0"/>
              <a:t>required</a:t>
            </a:r>
            <a:r>
              <a:rPr lang="it-IT" dirty="0" smtClean="0"/>
              <a:t>, </a:t>
            </a:r>
            <a:r>
              <a:rPr lang="it-IT" dirty="0" err="1" smtClean="0"/>
              <a:t>we</a:t>
            </a:r>
            <a:r>
              <a:rPr lang="it-IT" dirty="0" smtClean="0"/>
              <a:t> do start </a:t>
            </a:r>
            <a:r>
              <a:rPr lang="it-IT" dirty="0" err="1" smtClean="0"/>
              <a:t>from</a:t>
            </a:r>
            <a:r>
              <a:rPr lang="it-IT" dirty="0" smtClean="0"/>
              <a:t> scratch.</a:t>
            </a:r>
          </a:p>
          <a:p>
            <a:r>
              <a:rPr lang="it-IT" dirty="0" smtClean="0"/>
              <a:t>CS101 </a:t>
            </a:r>
            <a:r>
              <a:rPr lang="it-IT" dirty="0" err="1" smtClean="0"/>
              <a:t>will</a:t>
            </a:r>
            <a:r>
              <a:rPr lang="it-IT" dirty="0" smtClean="0"/>
              <a:t> </a:t>
            </a:r>
            <a:r>
              <a:rPr lang="it-IT" dirty="0" err="1" smtClean="0"/>
              <a:t>mehodically</a:t>
            </a:r>
            <a:r>
              <a:rPr lang="it-IT" dirty="0" smtClean="0"/>
              <a:t> take </a:t>
            </a:r>
            <a:r>
              <a:rPr lang="it-IT" dirty="0" err="1" smtClean="0"/>
              <a:t>you</a:t>
            </a:r>
            <a:r>
              <a:rPr lang="it-IT" dirty="0" smtClean="0"/>
              <a:t> </a:t>
            </a:r>
            <a:r>
              <a:rPr lang="it-IT" dirty="0" err="1" smtClean="0"/>
              <a:t>to</a:t>
            </a:r>
            <a:r>
              <a:rPr lang="it-IT" dirty="0" smtClean="0"/>
              <a:t> </a:t>
            </a:r>
            <a:r>
              <a:rPr lang="it-IT" dirty="0" err="1" smtClean="0">
                <a:solidFill>
                  <a:srgbClr val="C00000"/>
                </a:solidFill>
              </a:rPr>
              <a:t>acquire</a:t>
            </a:r>
            <a:r>
              <a:rPr lang="it-IT" dirty="0" smtClean="0">
                <a:solidFill>
                  <a:srgbClr val="C00000"/>
                </a:solidFill>
              </a:rPr>
              <a:t> the </a:t>
            </a:r>
            <a:r>
              <a:rPr lang="it-IT" dirty="0" err="1" smtClean="0">
                <a:solidFill>
                  <a:srgbClr val="C00000"/>
                </a:solidFill>
              </a:rPr>
              <a:t>basic</a:t>
            </a:r>
            <a:r>
              <a:rPr lang="it-IT" dirty="0" smtClean="0">
                <a:solidFill>
                  <a:srgbClr val="C00000"/>
                </a:solidFill>
              </a:rPr>
              <a:t> </a:t>
            </a:r>
            <a:r>
              <a:rPr lang="it-IT" dirty="0" err="1" smtClean="0">
                <a:solidFill>
                  <a:srgbClr val="C00000"/>
                </a:solidFill>
              </a:rPr>
              <a:t>skills</a:t>
            </a:r>
            <a:r>
              <a:rPr lang="it-IT" dirty="0" smtClean="0">
                <a:solidFill>
                  <a:srgbClr val="C00000"/>
                </a:solidFill>
              </a:rPr>
              <a:t> </a:t>
            </a:r>
            <a:r>
              <a:rPr lang="it-IT" dirty="0" err="1" smtClean="0"/>
              <a:t>necessary</a:t>
            </a:r>
            <a:r>
              <a:rPr lang="it-IT" dirty="0" smtClean="0"/>
              <a:t> </a:t>
            </a:r>
            <a:r>
              <a:rPr lang="it-IT" dirty="0" err="1" smtClean="0"/>
              <a:t>for</a:t>
            </a:r>
            <a:r>
              <a:rPr lang="it-IT" dirty="0" smtClean="0"/>
              <a:t> </a:t>
            </a:r>
            <a:r>
              <a:rPr lang="it-IT" dirty="0" err="1" smtClean="0"/>
              <a:t>efficient</a:t>
            </a:r>
            <a:r>
              <a:rPr lang="it-IT" dirty="0" smtClean="0"/>
              <a:t> and </a:t>
            </a:r>
            <a:r>
              <a:rPr lang="it-IT" dirty="0" err="1" smtClean="0"/>
              <a:t>correct</a:t>
            </a:r>
            <a:r>
              <a:rPr lang="it-IT" dirty="0" smtClean="0"/>
              <a:t> </a:t>
            </a:r>
            <a:r>
              <a:rPr lang="it-IT" dirty="0" err="1" smtClean="0"/>
              <a:t>usageof</a:t>
            </a:r>
            <a:r>
              <a:rPr lang="it-IT" dirty="0" smtClean="0"/>
              <a:t> standard IT in college and business. </a:t>
            </a:r>
          </a:p>
          <a:p>
            <a:r>
              <a:rPr lang="it-IT" dirty="0" err="1" smtClean="0"/>
              <a:t>If</a:t>
            </a:r>
            <a:r>
              <a:rPr lang="it-IT" dirty="0" smtClean="0"/>
              <a:t> </a:t>
            </a:r>
            <a:r>
              <a:rPr lang="it-IT" dirty="0" err="1" smtClean="0"/>
              <a:t>you</a:t>
            </a:r>
            <a:r>
              <a:rPr lang="it-IT" dirty="0" smtClean="0"/>
              <a:t> </a:t>
            </a:r>
            <a:r>
              <a:rPr lang="it-IT" dirty="0" err="1" smtClean="0"/>
              <a:t>feel</a:t>
            </a:r>
            <a:r>
              <a:rPr lang="it-IT" dirty="0" smtClean="0"/>
              <a:t> </a:t>
            </a:r>
            <a:r>
              <a:rPr lang="it-IT" dirty="0" err="1" smtClean="0"/>
              <a:t>confident</a:t>
            </a:r>
            <a:r>
              <a:rPr lang="it-IT" dirty="0" smtClean="0"/>
              <a:t> </a:t>
            </a:r>
            <a:r>
              <a:rPr lang="it-IT" dirty="0" err="1" smtClean="0"/>
              <a:t>you</a:t>
            </a:r>
            <a:r>
              <a:rPr lang="it-IT" dirty="0" smtClean="0"/>
              <a:t> </a:t>
            </a:r>
            <a:r>
              <a:rPr lang="it-IT" dirty="0" err="1" smtClean="0"/>
              <a:t>have</a:t>
            </a:r>
            <a:r>
              <a:rPr lang="it-IT" dirty="0" smtClean="0"/>
              <a:t> </a:t>
            </a:r>
            <a:r>
              <a:rPr lang="it-IT" dirty="0" err="1" smtClean="0"/>
              <a:t>all</a:t>
            </a:r>
            <a:r>
              <a:rPr lang="it-IT" dirty="0" smtClean="0"/>
              <a:t> the </a:t>
            </a:r>
            <a:r>
              <a:rPr lang="it-IT" dirty="0" err="1" smtClean="0"/>
              <a:t>competences</a:t>
            </a:r>
            <a:r>
              <a:rPr lang="it-IT" dirty="0" smtClean="0"/>
              <a:t> </a:t>
            </a:r>
            <a:r>
              <a:rPr lang="it-IT" dirty="0" err="1" smtClean="0"/>
              <a:t>listed</a:t>
            </a:r>
            <a:r>
              <a:rPr lang="it-IT" dirty="0" smtClean="0"/>
              <a:t> in the </a:t>
            </a:r>
            <a:r>
              <a:rPr lang="it-IT" dirty="0" err="1" smtClean="0"/>
              <a:t>syllabus</a:t>
            </a:r>
            <a:r>
              <a:rPr lang="it-IT" dirty="0" smtClean="0"/>
              <a:t> (</a:t>
            </a:r>
            <a:r>
              <a:rPr lang="it-IT" dirty="0" err="1" smtClean="0"/>
              <a:t>next</a:t>
            </a:r>
            <a:r>
              <a:rPr lang="it-IT" dirty="0" smtClean="0"/>
              <a:t> slide) </a:t>
            </a:r>
            <a:r>
              <a:rPr lang="it-IT" dirty="0" err="1" smtClean="0"/>
              <a:t>you</a:t>
            </a:r>
            <a:r>
              <a:rPr lang="it-IT" dirty="0" smtClean="0"/>
              <a:t> can </a:t>
            </a:r>
            <a:r>
              <a:rPr lang="it-IT" dirty="0" err="1" smtClean="0"/>
              <a:t>skip</a:t>
            </a:r>
            <a:r>
              <a:rPr lang="it-IT" dirty="0" smtClean="0"/>
              <a:t> the </a:t>
            </a:r>
            <a:r>
              <a:rPr lang="it-IT" dirty="0" err="1" smtClean="0"/>
              <a:t>class</a:t>
            </a:r>
            <a:r>
              <a:rPr lang="it-IT" dirty="0" smtClean="0"/>
              <a:t>, </a:t>
            </a:r>
            <a:r>
              <a:rPr lang="it-IT" dirty="0" err="1" smtClean="0"/>
              <a:t>please</a:t>
            </a:r>
            <a:r>
              <a:rPr lang="it-IT" dirty="0" smtClean="0"/>
              <a:t> </a:t>
            </a:r>
            <a:r>
              <a:rPr lang="it-IT" dirty="0" err="1" smtClean="0"/>
              <a:t>feel</a:t>
            </a:r>
            <a:r>
              <a:rPr lang="it-IT" dirty="0" smtClean="0"/>
              <a:t> free </a:t>
            </a:r>
            <a:r>
              <a:rPr lang="it-IT" dirty="0" err="1" smtClean="0"/>
              <a:t>to</a:t>
            </a:r>
            <a:r>
              <a:rPr lang="it-IT" dirty="0" smtClean="0"/>
              <a:t> </a:t>
            </a:r>
            <a:r>
              <a:rPr lang="it-IT" dirty="0" err="1" smtClean="0"/>
              <a:t>discuss</a:t>
            </a:r>
            <a:r>
              <a:rPr lang="it-IT" dirty="0" smtClean="0"/>
              <a:t> </a:t>
            </a:r>
            <a:r>
              <a:rPr lang="it-IT" dirty="0" err="1" smtClean="0"/>
              <a:t>this</a:t>
            </a:r>
            <a:r>
              <a:rPr lang="it-IT" dirty="0" smtClean="0"/>
              <a:t> </a:t>
            </a:r>
            <a:r>
              <a:rPr lang="it-IT" dirty="0" err="1" smtClean="0"/>
              <a:t>with</a:t>
            </a:r>
            <a:r>
              <a:rPr lang="it-IT" dirty="0" smtClean="0"/>
              <a:t> the prof </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1426</TotalTime>
  <Words>2406</Words>
  <Application>Microsoft Office PowerPoint</Application>
  <PresentationFormat>On-screen Show (4:3)</PresentationFormat>
  <Paragraphs>485</Paragraphs>
  <Slides>56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Comic Sans MS</vt:lpstr>
      <vt:lpstr>Wingdings</vt:lpstr>
      <vt:lpstr>Wingdings 2</vt:lpstr>
      <vt:lpstr>Città</vt:lpstr>
      <vt:lpstr>CS 101 Introduction to Computer Science</vt:lpstr>
      <vt:lpstr>Your instructor  (Stefano Gazziano)</vt:lpstr>
      <vt:lpstr>Grading Policy</vt:lpstr>
      <vt:lpstr>JCU assessment guidelines</vt:lpstr>
      <vt:lpstr>JCU assessment guidelines</vt:lpstr>
      <vt:lpstr>JCU assessment guidelines</vt:lpstr>
      <vt:lpstr>JCU assessment guidelines</vt:lpstr>
      <vt:lpstr>Class schedules and syllabi</vt:lpstr>
      <vt:lpstr>Course requirements</vt:lpstr>
      <vt:lpstr>SUMMARY OF COURSE CONTENT: </vt:lpstr>
      <vt:lpstr>SUMMARY OF COURSE CONTENT: </vt:lpstr>
      <vt:lpstr>SUMMARY OF COURSE CONTENT: </vt:lpstr>
      <vt:lpstr>General rules in class</vt:lpstr>
      <vt:lpstr>Yes we have a class Facebook page ...</vt:lpstr>
      <vt:lpstr>Window of the future: our «Roster in the Cloud»</vt:lpstr>
      <vt:lpstr>What is «Cloud Computing btw ??»</vt:lpstr>
      <vt:lpstr>Ok, back to the basics – we’ll be on the Cloud again later on </vt:lpstr>
      <vt:lpstr>All computers were created equal: or: below please find any computer basic architecture</vt:lpstr>
      <vt:lpstr>Ok, back to the basics – we’ll be on the Cloud again later on </vt:lpstr>
      <vt:lpstr>About the Hardware – any computer</vt:lpstr>
      <vt:lpstr>History of computing: Moore’s law</vt:lpstr>
      <vt:lpstr>Cost of storage decreases </vt:lpstr>
      <vt:lpstr>Innovation v/s costs</vt:lpstr>
      <vt:lpstr>Basic trouble shooting PCs – first things first</vt:lpstr>
      <vt:lpstr>Basic trouble shooting PCs – first things first</vt:lpstr>
      <vt:lpstr>Basic trouble shooting PCs – first things first</vt:lpstr>
      <vt:lpstr>Basic trouble shooting PCs – first things first</vt:lpstr>
      <vt:lpstr>Computer “ports” : hardware ports v/s software ports</vt:lpstr>
      <vt:lpstr>Hardware ports type</vt:lpstr>
      <vt:lpstr>Resources to troubleshoot PCs</vt:lpstr>
      <vt:lpstr>PC beeps, power on failure, sleep</vt:lpstr>
      <vt:lpstr>Software system (desktop examples)</vt:lpstr>
      <vt:lpstr>Most common Operating Systems</vt:lpstr>
      <vt:lpstr>Application software</vt:lpstr>
      <vt:lpstr>The FILE SYSTEM (this IS very important)</vt:lpstr>
      <vt:lpstr>Local computing, Intranet, Internet, cloud</vt:lpstr>
      <vt:lpstr>An Intranet</vt:lpstr>
      <vt:lpstr>Intranet v/s Internet</vt:lpstr>
      <vt:lpstr>The Internet</vt:lpstr>
      <vt:lpstr>Extranet</vt:lpstr>
      <vt:lpstr>Intranet v/s Internet, 2</vt:lpstr>
      <vt:lpstr>The World Wide Web </vt:lpstr>
      <vt:lpstr>Files on the Web </vt:lpstr>
      <vt:lpstr>PowerPoint Presentation</vt:lpstr>
      <vt:lpstr>Web server and web browser are different</vt:lpstr>
      <vt:lpstr>Real systems are a bit more complex, yes...</vt:lpstr>
      <vt:lpstr>Cloud computing</vt:lpstr>
      <vt:lpstr>Cloud Computing : software as a service</vt:lpstr>
      <vt:lpstr>Could computing types</vt:lpstr>
      <vt:lpstr>Local v/s Network</vt:lpstr>
      <vt:lpstr>Google Apps (ex Google docs) : a simple cloud computing</vt:lpstr>
      <vt:lpstr>Google Apps: let’s try it</vt:lpstr>
      <vt:lpstr>Google Apps: a simple cloud computing</vt:lpstr>
      <vt:lpstr>filenames.ext are meaningful</vt:lpstr>
      <vt:lpstr>Rules for filenames</vt:lpstr>
      <vt:lpstr>Files «path»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110  Microcomputer Applications</dc:title>
  <dc:creator>gazziano</dc:creator>
  <cp:lastModifiedBy>Stefano Gazziano</cp:lastModifiedBy>
  <cp:revision>140</cp:revision>
  <dcterms:created xsi:type="dcterms:W3CDTF">2010-09-07T11:05:02Z</dcterms:created>
  <dcterms:modified xsi:type="dcterms:W3CDTF">2014-09-15T13:42:02Z</dcterms:modified>
</cp:coreProperties>
</file>