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3"/>
  </p:notesMasterIdLst>
  <p:sldIdLst>
    <p:sldId id="256" r:id="rId2"/>
    <p:sldId id="396" r:id="rId3"/>
    <p:sldId id="258" r:id="rId4"/>
    <p:sldId id="259" r:id="rId5"/>
    <p:sldId id="394" r:id="rId6"/>
    <p:sldId id="260" r:id="rId7"/>
    <p:sldId id="395" r:id="rId8"/>
    <p:sldId id="261" r:id="rId9"/>
    <p:sldId id="397" r:id="rId10"/>
    <p:sldId id="399" r:id="rId11"/>
    <p:sldId id="398" r:id="rId12"/>
    <p:sldId id="257" r:id="rId13"/>
    <p:sldId id="281" r:id="rId14"/>
    <p:sldId id="289" r:id="rId15"/>
    <p:sldId id="412" r:id="rId16"/>
    <p:sldId id="413" r:id="rId17"/>
    <p:sldId id="401" r:id="rId18"/>
    <p:sldId id="263" r:id="rId19"/>
    <p:sldId id="400" r:id="rId20"/>
    <p:sldId id="264" r:id="rId21"/>
    <p:sldId id="262" r:id="rId22"/>
    <p:sldId id="402" r:id="rId23"/>
    <p:sldId id="403" r:id="rId24"/>
    <p:sldId id="404" r:id="rId25"/>
    <p:sldId id="415" r:id="rId26"/>
    <p:sldId id="416" r:id="rId27"/>
    <p:sldId id="417" r:id="rId28"/>
    <p:sldId id="405" r:id="rId29"/>
    <p:sldId id="406" r:id="rId30"/>
    <p:sldId id="407" r:id="rId31"/>
    <p:sldId id="408" r:id="rId32"/>
    <p:sldId id="267" r:id="rId33"/>
    <p:sldId id="266" r:id="rId34"/>
    <p:sldId id="268" r:id="rId35"/>
    <p:sldId id="265" r:id="rId36"/>
    <p:sldId id="283" r:id="rId37"/>
    <p:sldId id="270" r:id="rId38"/>
    <p:sldId id="279" r:id="rId39"/>
    <p:sldId id="269" r:id="rId40"/>
    <p:sldId id="271" r:id="rId41"/>
    <p:sldId id="280" r:id="rId42"/>
    <p:sldId id="273" r:id="rId43"/>
    <p:sldId id="276" r:id="rId44"/>
    <p:sldId id="285" r:id="rId45"/>
    <p:sldId id="277" r:id="rId46"/>
    <p:sldId id="286" r:id="rId47"/>
    <p:sldId id="284" r:id="rId48"/>
    <p:sldId id="278" r:id="rId49"/>
    <p:sldId id="287" r:id="rId50"/>
    <p:sldId id="288" r:id="rId51"/>
    <p:sldId id="290" r:id="rId52"/>
    <p:sldId id="291" r:id="rId53"/>
    <p:sldId id="292" r:id="rId54"/>
    <p:sldId id="309" r:id="rId55"/>
    <p:sldId id="294" r:id="rId56"/>
    <p:sldId id="295" r:id="rId57"/>
    <p:sldId id="296" r:id="rId58"/>
    <p:sldId id="297" r:id="rId59"/>
    <p:sldId id="298" r:id="rId60"/>
    <p:sldId id="386" r:id="rId61"/>
    <p:sldId id="299" r:id="rId62"/>
    <p:sldId id="300" r:id="rId63"/>
    <p:sldId id="301" r:id="rId64"/>
    <p:sldId id="303" r:id="rId65"/>
    <p:sldId id="304" r:id="rId66"/>
    <p:sldId id="305" r:id="rId67"/>
    <p:sldId id="306" r:id="rId68"/>
    <p:sldId id="328" r:id="rId69"/>
    <p:sldId id="329" r:id="rId70"/>
    <p:sldId id="420" r:id="rId71"/>
    <p:sldId id="421" r:id="rId72"/>
    <p:sldId id="423" r:id="rId73"/>
    <p:sldId id="422" r:id="rId74"/>
    <p:sldId id="424" r:id="rId75"/>
    <p:sldId id="419" r:id="rId76"/>
    <p:sldId id="307" r:id="rId77"/>
    <p:sldId id="308" r:id="rId78"/>
    <p:sldId id="310" r:id="rId79"/>
    <p:sldId id="311" r:id="rId80"/>
    <p:sldId id="312" r:id="rId81"/>
    <p:sldId id="313" r:id="rId82"/>
    <p:sldId id="314" r:id="rId83"/>
    <p:sldId id="315" r:id="rId84"/>
    <p:sldId id="316" r:id="rId85"/>
    <p:sldId id="317" r:id="rId86"/>
    <p:sldId id="318" r:id="rId87"/>
    <p:sldId id="319" r:id="rId88"/>
    <p:sldId id="320" r:id="rId89"/>
    <p:sldId id="321" r:id="rId90"/>
    <p:sldId id="322" r:id="rId91"/>
    <p:sldId id="323" r:id="rId92"/>
    <p:sldId id="387" r:id="rId93"/>
    <p:sldId id="324" r:id="rId94"/>
    <p:sldId id="325" r:id="rId95"/>
    <p:sldId id="326" r:id="rId96"/>
    <p:sldId id="388" r:id="rId97"/>
    <p:sldId id="327" r:id="rId98"/>
    <p:sldId id="330" r:id="rId99"/>
    <p:sldId id="331" r:id="rId100"/>
    <p:sldId id="332" r:id="rId101"/>
    <p:sldId id="333" r:id="rId102"/>
    <p:sldId id="389" r:id="rId103"/>
    <p:sldId id="334" r:id="rId104"/>
    <p:sldId id="335" r:id="rId105"/>
    <p:sldId id="336" r:id="rId106"/>
    <p:sldId id="337" r:id="rId107"/>
    <p:sldId id="391" r:id="rId108"/>
    <p:sldId id="390" r:id="rId109"/>
    <p:sldId id="392" r:id="rId110"/>
    <p:sldId id="393" r:id="rId111"/>
    <p:sldId id="338" r:id="rId112"/>
    <p:sldId id="339" r:id="rId113"/>
    <p:sldId id="340" r:id="rId114"/>
    <p:sldId id="341" r:id="rId115"/>
    <p:sldId id="342" r:id="rId116"/>
    <p:sldId id="343" r:id="rId117"/>
    <p:sldId id="344" r:id="rId118"/>
    <p:sldId id="345" r:id="rId119"/>
    <p:sldId id="346" r:id="rId120"/>
    <p:sldId id="347" r:id="rId121"/>
    <p:sldId id="348" r:id="rId122"/>
    <p:sldId id="349" r:id="rId123"/>
    <p:sldId id="350" r:id="rId124"/>
    <p:sldId id="351" r:id="rId125"/>
    <p:sldId id="352" r:id="rId126"/>
    <p:sldId id="353" r:id="rId127"/>
    <p:sldId id="354" r:id="rId128"/>
    <p:sldId id="355" r:id="rId129"/>
    <p:sldId id="356" r:id="rId130"/>
    <p:sldId id="357" r:id="rId131"/>
    <p:sldId id="358" r:id="rId132"/>
    <p:sldId id="359" r:id="rId133"/>
    <p:sldId id="360" r:id="rId134"/>
    <p:sldId id="361" r:id="rId135"/>
    <p:sldId id="362" r:id="rId136"/>
    <p:sldId id="385" r:id="rId137"/>
    <p:sldId id="363" r:id="rId138"/>
    <p:sldId id="364" r:id="rId139"/>
    <p:sldId id="365" r:id="rId140"/>
    <p:sldId id="366" r:id="rId141"/>
    <p:sldId id="367" r:id="rId142"/>
    <p:sldId id="368" r:id="rId143"/>
    <p:sldId id="369" r:id="rId144"/>
    <p:sldId id="370" r:id="rId145"/>
    <p:sldId id="371" r:id="rId146"/>
    <p:sldId id="384" r:id="rId147"/>
    <p:sldId id="383" r:id="rId148"/>
    <p:sldId id="372" r:id="rId149"/>
    <p:sldId id="373" r:id="rId150"/>
    <p:sldId id="374" r:id="rId151"/>
    <p:sldId id="375" r:id="rId152"/>
    <p:sldId id="376" r:id="rId153"/>
    <p:sldId id="377" r:id="rId154"/>
    <p:sldId id="378" r:id="rId155"/>
    <p:sldId id="379" r:id="rId156"/>
    <p:sldId id="380" r:id="rId157"/>
    <p:sldId id="381" r:id="rId158"/>
    <p:sldId id="382" r:id="rId159"/>
    <p:sldId id="409" r:id="rId160"/>
    <p:sldId id="410" r:id="rId161"/>
    <p:sldId id="411" r:id="rId16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gazziano\Documenti\JCU\2010%20SummerI%20CS110\chap3_ho1_sales.xlsx" TargetMode="External"/><Relationship Id="rId1" Type="http://schemas.openxmlformats.org/officeDocument/2006/relationships/image" Target="../media/image63.jpeg"/></Relationships>
</file>

<file path=ppt/charts/_rels/chart2.xml.rels><?xml version="1.0" encoding="UTF-8" standalone="yes"?>
<Relationships xmlns="http://schemas.openxmlformats.org/package/2006/relationships"><Relationship Id="rId3" Type="http://schemas.openxmlformats.org/officeDocument/2006/relationships/oleObject" Target="file:///C:\Documents%20and%20Settings\gazziano\Documenti\JCU\2010%20SummerI%20CS110\chap3_ho1_sales.xlsx" TargetMode="External"/><Relationship Id="rId2" Type="http://schemas.openxmlformats.org/officeDocument/2006/relationships/image" Target="../media/image65.jpeg"/><Relationship Id="rId1" Type="http://schemas.openxmlformats.org/officeDocument/2006/relationships/image" Target="../media/image64.wmf"/></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solidFill>
                  <a:schemeClr val="accent6">
                    <a:lumMod val="50000"/>
                  </a:schemeClr>
                </a:solidFill>
                <a:latin typeface="Algerian" pitchFamily="82" charset="0"/>
              </a:rPr>
              <a:t>Caribbean Holidays </a:t>
            </a:r>
            <a:r>
              <a:rPr lang="en-US" baseline="0">
                <a:solidFill>
                  <a:schemeClr val="accent6">
                    <a:lumMod val="50000"/>
                  </a:schemeClr>
                </a:solidFill>
                <a:latin typeface="Algerian" pitchFamily="82" charset="0"/>
              </a:rPr>
              <a:t>by City</a:t>
            </a:r>
            <a:endParaRPr lang="en-US">
              <a:solidFill>
                <a:schemeClr val="accent6">
                  <a:lumMod val="50000"/>
                </a:schemeClr>
              </a:solidFill>
              <a:latin typeface="Algerian" pitchFamily="82" charset="0"/>
            </a:endParaRPr>
          </a:p>
        </c:rich>
      </c:tx>
    </c:title>
    <c:plotArea>
      <c:layout/>
      <c:barChart>
        <c:barDir val="col"/>
        <c:grouping val="clustered"/>
        <c:ser>
          <c:idx val="0"/>
          <c:order val="0"/>
          <c:tx>
            <c:strRef>
              <c:f>Sheet1!$A$4</c:f>
              <c:strCache>
                <c:ptCount val="1"/>
                <c:pt idx="0">
                  <c:v>Cruises</c:v>
                </c:pt>
              </c:strCache>
            </c:strRef>
          </c:tx>
          <c:spPr>
            <a:solidFill>
              <a:schemeClr val="accent6">
                <a:lumMod val="50000"/>
              </a:schemeClr>
            </a:solidFill>
          </c:spPr>
          <c:dLbls>
            <c:spPr>
              <a:noFill/>
              <a:ln>
                <a:noFill/>
              </a:ln>
              <a:effectLst/>
            </c:spPr>
            <c:showVal val="1"/>
            <c:extLst>
              <c:ext xmlns:c15="http://schemas.microsoft.com/office/drawing/2012/chart" uri="{CE6537A1-D6FC-4f65-9D91-7224C49458BB}">
                <c15:showLeaderLines val="0"/>
              </c:ext>
            </c:extLst>
          </c:dLbls>
          <c:cat>
            <c:strRef>
              <c:f>Sheet1!$B$3:$F$3</c:f>
              <c:strCache>
                <c:ptCount val="5"/>
                <c:pt idx="0">
                  <c:v>Milwaukee</c:v>
                </c:pt>
                <c:pt idx="1">
                  <c:v>Buffalo</c:v>
                </c:pt>
                <c:pt idx="2">
                  <c:v>Harrisburg</c:v>
                </c:pt>
                <c:pt idx="3">
                  <c:v>Pittsburgh</c:v>
                </c:pt>
                <c:pt idx="4">
                  <c:v>Total</c:v>
                </c:pt>
              </c:strCache>
            </c:strRef>
          </c:cat>
          <c:val>
            <c:numRef>
              <c:f>Sheet1!$B$4:$F$4</c:f>
              <c:numCache>
                <c:formatCode>General</c:formatCode>
                <c:ptCount val="5"/>
                <c:pt idx="0">
                  <c:v>50000</c:v>
                </c:pt>
                <c:pt idx="1">
                  <c:v>67500</c:v>
                </c:pt>
                <c:pt idx="2">
                  <c:v>200000</c:v>
                </c:pt>
                <c:pt idx="3">
                  <c:v>141000</c:v>
                </c:pt>
                <c:pt idx="4">
                  <c:v>458500</c:v>
                </c:pt>
              </c:numCache>
            </c:numRef>
          </c:val>
        </c:ser>
        <c:ser>
          <c:idx val="1"/>
          <c:order val="1"/>
          <c:tx>
            <c:strRef>
              <c:f>Sheet1!$A$5</c:f>
              <c:strCache>
                <c:ptCount val="1"/>
                <c:pt idx="0">
                  <c:v>Art Cities</c:v>
                </c:pt>
              </c:strCache>
            </c:strRef>
          </c:tx>
          <c:dLbls>
            <c:spPr>
              <a:noFill/>
              <a:ln>
                <a:noFill/>
              </a:ln>
              <a:effectLst/>
            </c:spPr>
            <c:showVal val="1"/>
            <c:extLst>
              <c:ext xmlns:c15="http://schemas.microsoft.com/office/drawing/2012/chart" uri="{CE6537A1-D6FC-4f65-9D91-7224C49458BB}">
                <c15:showLeaderLines val="0"/>
              </c:ext>
            </c:extLst>
          </c:dLbls>
          <c:cat>
            <c:strRef>
              <c:f>Sheet1!$B$3:$F$3</c:f>
              <c:strCache>
                <c:ptCount val="5"/>
                <c:pt idx="0">
                  <c:v>Milwaukee</c:v>
                </c:pt>
                <c:pt idx="1">
                  <c:v>Buffalo</c:v>
                </c:pt>
                <c:pt idx="2">
                  <c:v>Harrisburg</c:v>
                </c:pt>
                <c:pt idx="3">
                  <c:v>Pittsburgh</c:v>
                </c:pt>
                <c:pt idx="4">
                  <c:v>Total</c:v>
                </c:pt>
              </c:strCache>
            </c:strRef>
          </c:cat>
          <c:val>
            <c:numRef>
              <c:f>Sheet1!$B$5:$F$5</c:f>
              <c:numCache>
                <c:formatCode>General</c:formatCode>
                <c:ptCount val="5"/>
                <c:pt idx="0">
                  <c:v>44000</c:v>
                </c:pt>
                <c:pt idx="1">
                  <c:v>18000</c:v>
                </c:pt>
                <c:pt idx="2">
                  <c:v>11500</c:v>
                </c:pt>
                <c:pt idx="3">
                  <c:v>105000</c:v>
                </c:pt>
                <c:pt idx="4">
                  <c:v>178500</c:v>
                </c:pt>
              </c:numCache>
            </c:numRef>
          </c:val>
        </c:ser>
        <c:ser>
          <c:idx val="2"/>
          <c:order val="2"/>
          <c:tx>
            <c:strRef>
              <c:f>Sheet1!$A$6</c:f>
              <c:strCache>
                <c:ptCount val="1"/>
                <c:pt idx="0">
                  <c:v>Beach resorts</c:v>
                </c:pt>
              </c:strCache>
            </c:strRef>
          </c:tx>
          <c:dLbls>
            <c:spPr>
              <a:noFill/>
              <a:ln>
                <a:noFill/>
              </a:ln>
              <a:effectLst/>
            </c:spPr>
            <c:showVal val="1"/>
            <c:extLst>
              <c:ext xmlns:c15="http://schemas.microsoft.com/office/drawing/2012/chart" uri="{CE6537A1-D6FC-4f65-9D91-7224C49458BB}">
                <c15:showLeaderLines val="0"/>
              </c:ext>
            </c:extLst>
          </c:dLbls>
          <c:cat>
            <c:strRef>
              <c:f>Sheet1!$B$3:$F$3</c:f>
              <c:strCache>
                <c:ptCount val="5"/>
                <c:pt idx="0">
                  <c:v>Milwaukee</c:v>
                </c:pt>
                <c:pt idx="1">
                  <c:v>Buffalo</c:v>
                </c:pt>
                <c:pt idx="2">
                  <c:v>Harrisburg</c:v>
                </c:pt>
                <c:pt idx="3">
                  <c:v>Pittsburgh</c:v>
                </c:pt>
                <c:pt idx="4">
                  <c:v>Total</c:v>
                </c:pt>
              </c:strCache>
            </c:strRef>
          </c:cat>
          <c:val>
            <c:numRef>
              <c:f>Sheet1!$B$6:$F$6</c:f>
              <c:numCache>
                <c:formatCode>General</c:formatCode>
                <c:ptCount val="5"/>
                <c:pt idx="0">
                  <c:v>12000</c:v>
                </c:pt>
                <c:pt idx="1">
                  <c:v>7500</c:v>
                </c:pt>
                <c:pt idx="2">
                  <c:v>6000</c:v>
                </c:pt>
                <c:pt idx="3">
                  <c:v>30000</c:v>
                </c:pt>
                <c:pt idx="4">
                  <c:v>55500</c:v>
                </c:pt>
              </c:numCache>
            </c:numRef>
          </c:val>
        </c:ser>
        <c:axId val="86468480"/>
        <c:axId val="86470016"/>
      </c:barChart>
      <c:catAx>
        <c:axId val="86468480"/>
        <c:scaling>
          <c:orientation val="minMax"/>
        </c:scaling>
        <c:axPos val="b"/>
        <c:numFmt formatCode="General" sourceLinked="0"/>
        <c:tickLblPos val="nextTo"/>
        <c:spPr>
          <a:noFill/>
        </c:spPr>
        <c:crossAx val="86470016"/>
        <c:crosses val="autoZero"/>
        <c:auto val="1"/>
        <c:lblAlgn val="ctr"/>
        <c:lblOffset val="100"/>
      </c:catAx>
      <c:valAx>
        <c:axId val="86470016"/>
        <c:scaling>
          <c:orientation val="minMax"/>
        </c:scaling>
        <c:axPos val="l"/>
        <c:majorGridlines/>
        <c:numFmt formatCode="General" sourceLinked="1"/>
        <c:tickLblPos val="nextTo"/>
        <c:spPr>
          <a:noFill/>
          <a:ln>
            <a:solidFill>
              <a:schemeClr val="accent2">
                <a:lumMod val="75000"/>
              </a:schemeClr>
            </a:solidFill>
          </a:ln>
        </c:spPr>
        <c:txPr>
          <a:bodyPr/>
          <a:lstStyle/>
          <a:p>
            <a:pPr>
              <a:defRPr>
                <a:solidFill>
                  <a:schemeClr val="accent6">
                    <a:lumMod val="50000"/>
                  </a:schemeClr>
                </a:solidFill>
              </a:defRPr>
            </a:pPr>
            <a:endParaRPr lang="en-US"/>
          </a:p>
        </c:txPr>
        <c:crossAx val="86468480"/>
        <c:crosses val="autoZero"/>
        <c:crossBetween val="between"/>
      </c:valAx>
      <c:spPr>
        <a:noFill/>
      </c:spPr>
    </c:plotArea>
    <c:plotVisOnly val="1"/>
    <c:dispBlanksAs val="gap"/>
  </c:chart>
  <c:spPr>
    <a:blipFill>
      <a:blip xmlns:r="http://schemas.openxmlformats.org/officeDocument/2006/relationships" r:embed="rId1"/>
      <a:stretch>
        <a:fillRect/>
      </a:stretch>
    </a:blipFill>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rgbClr val="FF0000"/>
                </a:solidFill>
              </a:defRPr>
            </a:pPr>
            <a:r>
              <a:rPr lang="en-US">
                <a:solidFill>
                  <a:srgbClr val="FF0000"/>
                </a:solidFill>
              </a:rPr>
              <a:t>Pumpkin sales by city</a:t>
            </a:r>
          </a:p>
        </c:rich>
      </c:tx>
    </c:title>
    <c:plotArea>
      <c:layout/>
      <c:barChart>
        <c:barDir val="col"/>
        <c:grouping val="clustered"/>
        <c:ser>
          <c:idx val="2"/>
          <c:order val="0"/>
          <c:tx>
            <c:strRef>
              <c:f>Sheet1!$A$6</c:f>
              <c:strCache>
                <c:ptCount val="1"/>
                <c:pt idx="0">
                  <c:v>Beach resorts</c:v>
                </c:pt>
              </c:strCache>
            </c:strRef>
          </c:tx>
          <c:spPr>
            <a:blipFill>
              <a:blip xmlns:r="http://schemas.openxmlformats.org/officeDocument/2006/relationships" r:embed="rId1"/>
              <a:stretch>
                <a:fillRect/>
              </a:stretch>
            </a:blipFill>
          </c:spPr>
          <c:pictureOptions>
            <c:pictureFormat val="stack"/>
          </c:pictureOptions>
          <c:dLbls>
            <c:spPr>
              <a:noFill/>
              <a:ln>
                <a:noFill/>
              </a:ln>
              <a:effectLst/>
            </c:spPr>
            <c:showVal val="1"/>
            <c:extLst>
              <c:ext xmlns:c15="http://schemas.microsoft.com/office/drawing/2012/chart" uri="{CE6537A1-D6FC-4f65-9D91-7224C49458BB}">
                <c15:showLeaderLines val="0"/>
              </c:ext>
            </c:extLst>
          </c:dLbls>
          <c:cat>
            <c:strRef>
              <c:f>Sheet1!$B$3:$F$3</c:f>
              <c:strCache>
                <c:ptCount val="5"/>
                <c:pt idx="0">
                  <c:v>Milwaukee</c:v>
                </c:pt>
                <c:pt idx="1">
                  <c:v>Buffalo</c:v>
                </c:pt>
                <c:pt idx="2">
                  <c:v>Harrisburg</c:v>
                </c:pt>
                <c:pt idx="3">
                  <c:v>Pittsburgh</c:v>
                </c:pt>
                <c:pt idx="4">
                  <c:v>Total</c:v>
                </c:pt>
              </c:strCache>
            </c:strRef>
          </c:cat>
          <c:val>
            <c:numRef>
              <c:f>Sheet1!$B$7:$E$7</c:f>
              <c:numCache>
                <c:formatCode>General</c:formatCode>
                <c:ptCount val="4"/>
                <c:pt idx="0">
                  <c:v>106000</c:v>
                </c:pt>
                <c:pt idx="1">
                  <c:v>93000</c:v>
                </c:pt>
                <c:pt idx="2">
                  <c:v>217500</c:v>
                </c:pt>
                <c:pt idx="3">
                  <c:v>276000</c:v>
                </c:pt>
              </c:numCache>
            </c:numRef>
          </c:val>
        </c:ser>
        <c:axId val="88636800"/>
        <c:axId val="88646784"/>
      </c:barChart>
      <c:catAx>
        <c:axId val="88636800"/>
        <c:scaling>
          <c:orientation val="minMax"/>
        </c:scaling>
        <c:axPos val="b"/>
        <c:numFmt formatCode="General" sourceLinked="0"/>
        <c:tickLblPos val="nextTo"/>
        <c:spPr>
          <a:noFill/>
        </c:spPr>
        <c:crossAx val="88646784"/>
        <c:crosses val="autoZero"/>
        <c:auto val="1"/>
        <c:lblAlgn val="ctr"/>
        <c:lblOffset val="100"/>
      </c:catAx>
      <c:valAx>
        <c:axId val="88646784"/>
        <c:scaling>
          <c:orientation val="minMax"/>
        </c:scaling>
        <c:axPos val="l"/>
        <c:majorGridlines/>
        <c:numFmt formatCode="General" sourceLinked="1"/>
        <c:tickLblPos val="nextTo"/>
        <c:spPr>
          <a:noFill/>
          <a:ln>
            <a:solidFill>
              <a:schemeClr val="accent2">
                <a:lumMod val="75000"/>
              </a:schemeClr>
            </a:solidFill>
          </a:ln>
        </c:spPr>
        <c:crossAx val="88636800"/>
        <c:crosses val="autoZero"/>
        <c:crossBetween val="between"/>
      </c:valAx>
      <c:spPr>
        <a:noFill/>
      </c:spPr>
    </c:plotArea>
    <c:plotVisOnly val="1"/>
    <c:dispBlanksAs val="gap"/>
  </c:chart>
  <c:spPr>
    <a:blipFill>
      <a:blip xmlns:r="http://schemas.openxmlformats.org/officeDocument/2006/relationships" r:embed="rId2"/>
      <a:stretch>
        <a:fillRect/>
      </a:stretch>
    </a:blipFill>
  </c:spPr>
  <c:txPr>
    <a:bodyPr/>
    <a:lstStyle/>
    <a:p>
      <a:pPr>
        <a:defRPr>
          <a:solidFill>
            <a:srgbClr val="FFFF00"/>
          </a:solidFill>
        </a:defRPr>
      </a:pPr>
      <a:endParaRPr lang="en-US"/>
    </a:p>
  </c:txPr>
  <c:externalData r:id="rId3"/>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C23868-76A2-4C20-A274-3E316176EC36}" type="datetimeFigureOut">
              <a:rPr lang="it-IT" smtClean="0"/>
              <a:pPr/>
              <a:t>15/09/2014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4D0BB3-C088-405D-99C1-08CAFA703F5A}" type="slidenum">
              <a:rPr lang="it-IT" smtClean="0"/>
              <a:pPr/>
              <a:t>‹#›</a:t>
            </a:fld>
            <a:endParaRPr lang="it-IT"/>
          </a:p>
        </p:txBody>
      </p:sp>
    </p:spTree>
    <p:extLst>
      <p:ext uri="{BB962C8B-B14F-4D97-AF65-F5344CB8AC3E}">
        <p14:creationId xmlns:p14="http://schemas.microsoft.com/office/powerpoint/2010/main" xmlns="" val="55621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a:t>
            </a:fld>
            <a:endParaRPr lang="it-IT"/>
          </a:p>
        </p:txBody>
      </p:sp>
    </p:spTree>
    <p:extLst>
      <p:ext uri="{BB962C8B-B14F-4D97-AF65-F5344CB8AC3E}">
        <p14:creationId xmlns:p14="http://schemas.microsoft.com/office/powerpoint/2010/main" xmlns="" val="2881035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egnaposto immagine diapositiva 1"/>
          <p:cNvSpPr>
            <a:spLocks noGrp="1" noRot="1" noChangeAspect="1"/>
          </p:cNvSpPr>
          <p:nvPr>
            <p:ph type="sldImg"/>
          </p:nvPr>
        </p:nvSpPr>
        <p:spPr bwMode="auto">
          <a:noFill/>
          <a:ln>
            <a:solidFill>
              <a:srgbClr val="000000"/>
            </a:solidFill>
            <a:miter lim="800000"/>
            <a:headEnd/>
            <a:tailEnd/>
          </a:ln>
        </p:spPr>
      </p:sp>
      <p:sp>
        <p:nvSpPr>
          <p:cNvPr id="3174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174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A428DE-BFBE-479A-B011-F7C82783F986}" type="slidenum">
              <a:rPr lang="fr-FR"/>
              <a:pPr fontAlgn="base">
                <a:spcBef>
                  <a:spcPct val="0"/>
                </a:spcBef>
                <a:spcAft>
                  <a:spcPct val="0"/>
                </a:spcAft>
              </a:pPr>
              <a:t>84</a:t>
            </a:fld>
            <a:endParaRPr lang="fr-FR"/>
          </a:p>
        </p:txBody>
      </p:sp>
    </p:spTree>
    <p:extLst>
      <p:ext uri="{BB962C8B-B14F-4D97-AF65-F5344CB8AC3E}">
        <p14:creationId xmlns:p14="http://schemas.microsoft.com/office/powerpoint/2010/main" xmlns="" val="22597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immagine diapositiva 1"/>
          <p:cNvSpPr>
            <a:spLocks noGrp="1" noRot="1" noChangeAspect="1"/>
          </p:cNvSpPr>
          <p:nvPr>
            <p:ph type="sldImg"/>
          </p:nvPr>
        </p:nvSpPr>
        <p:spPr bwMode="auto">
          <a:noFill/>
          <a:ln>
            <a:solidFill>
              <a:srgbClr val="000000"/>
            </a:solidFill>
            <a:miter lim="800000"/>
            <a:headEnd/>
            <a:tailEnd/>
          </a:ln>
        </p:spPr>
      </p:sp>
      <p:sp>
        <p:nvSpPr>
          <p:cNvPr id="3379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379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360186-AA3B-42B9-BE69-B95EC99AE485}" type="slidenum">
              <a:rPr lang="fr-FR"/>
              <a:pPr fontAlgn="base">
                <a:spcBef>
                  <a:spcPct val="0"/>
                </a:spcBef>
                <a:spcAft>
                  <a:spcPct val="0"/>
                </a:spcAft>
              </a:pPr>
              <a:t>85</a:t>
            </a:fld>
            <a:endParaRPr lang="fr-FR"/>
          </a:p>
        </p:txBody>
      </p:sp>
    </p:spTree>
    <p:extLst>
      <p:ext uri="{BB962C8B-B14F-4D97-AF65-F5344CB8AC3E}">
        <p14:creationId xmlns:p14="http://schemas.microsoft.com/office/powerpoint/2010/main" xmlns="" val="3353611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p:cNvSpPr>
            <a:spLocks noGrp="1" noRot="1" noChangeAspect="1"/>
          </p:cNvSpPr>
          <p:nvPr>
            <p:ph type="sldImg"/>
          </p:nvPr>
        </p:nvSpPr>
        <p:spPr bwMode="auto">
          <a:noFill/>
          <a:ln>
            <a:solidFill>
              <a:srgbClr val="000000"/>
            </a:solidFill>
            <a:miter lim="800000"/>
            <a:headEnd/>
            <a:tailEnd/>
          </a:ln>
        </p:spPr>
      </p:sp>
      <p:sp>
        <p:nvSpPr>
          <p:cNvPr id="3584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584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FCF2ED-C579-4787-9938-4C5ED3A54CE4}" type="slidenum">
              <a:rPr lang="fr-FR"/>
              <a:pPr fontAlgn="base">
                <a:spcBef>
                  <a:spcPct val="0"/>
                </a:spcBef>
                <a:spcAft>
                  <a:spcPct val="0"/>
                </a:spcAft>
              </a:pPr>
              <a:t>86</a:t>
            </a:fld>
            <a:endParaRPr lang="fr-FR"/>
          </a:p>
        </p:txBody>
      </p:sp>
    </p:spTree>
    <p:extLst>
      <p:ext uri="{BB962C8B-B14F-4D97-AF65-F5344CB8AC3E}">
        <p14:creationId xmlns:p14="http://schemas.microsoft.com/office/powerpoint/2010/main" xmlns="" val="852010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p:cNvSpPr>
            <a:spLocks noGrp="1" noRot="1" noChangeAspect="1"/>
          </p:cNvSpPr>
          <p:nvPr>
            <p:ph type="sldImg"/>
          </p:nvPr>
        </p:nvSpPr>
        <p:spPr bwMode="auto">
          <a:noFill/>
          <a:ln>
            <a:solidFill>
              <a:srgbClr val="000000"/>
            </a:solidFill>
            <a:miter lim="800000"/>
            <a:headEnd/>
            <a:tailEnd/>
          </a:ln>
        </p:spPr>
      </p:sp>
      <p:sp>
        <p:nvSpPr>
          <p:cNvPr id="3789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789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BE3F7C-B1E2-4F83-A9FF-CCA16F0CCF98}" type="slidenum">
              <a:rPr lang="fr-FR"/>
              <a:pPr fontAlgn="base">
                <a:spcBef>
                  <a:spcPct val="0"/>
                </a:spcBef>
                <a:spcAft>
                  <a:spcPct val="0"/>
                </a:spcAft>
              </a:pPr>
              <a:t>87</a:t>
            </a:fld>
            <a:endParaRPr lang="fr-FR"/>
          </a:p>
        </p:txBody>
      </p:sp>
    </p:spTree>
    <p:extLst>
      <p:ext uri="{BB962C8B-B14F-4D97-AF65-F5344CB8AC3E}">
        <p14:creationId xmlns:p14="http://schemas.microsoft.com/office/powerpoint/2010/main" xmlns="" val="1785395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immagine diapositiva 1"/>
          <p:cNvSpPr>
            <a:spLocks noGrp="1" noRot="1" noChangeAspect="1"/>
          </p:cNvSpPr>
          <p:nvPr>
            <p:ph type="sldImg"/>
          </p:nvPr>
        </p:nvSpPr>
        <p:spPr bwMode="auto">
          <a:noFill/>
          <a:ln>
            <a:solidFill>
              <a:srgbClr val="000000"/>
            </a:solidFill>
            <a:miter lim="800000"/>
            <a:headEnd/>
            <a:tailEnd/>
          </a:ln>
        </p:spPr>
      </p:sp>
      <p:sp>
        <p:nvSpPr>
          <p:cNvPr id="3993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993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50A95C-E70B-4E96-AD74-55628422DD40}" type="slidenum">
              <a:rPr lang="fr-FR"/>
              <a:pPr fontAlgn="base">
                <a:spcBef>
                  <a:spcPct val="0"/>
                </a:spcBef>
                <a:spcAft>
                  <a:spcPct val="0"/>
                </a:spcAft>
              </a:pPr>
              <a:t>88</a:t>
            </a:fld>
            <a:endParaRPr lang="fr-FR"/>
          </a:p>
        </p:txBody>
      </p:sp>
    </p:spTree>
    <p:extLst>
      <p:ext uri="{BB962C8B-B14F-4D97-AF65-F5344CB8AC3E}">
        <p14:creationId xmlns:p14="http://schemas.microsoft.com/office/powerpoint/2010/main" xmlns="" val="2638793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egnaposto immagine diapositiva 1"/>
          <p:cNvSpPr>
            <a:spLocks noGrp="1" noRot="1" noChangeAspect="1"/>
          </p:cNvSpPr>
          <p:nvPr>
            <p:ph type="sldImg"/>
          </p:nvPr>
        </p:nvSpPr>
        <p:spPr bwMode="auto">
          <a:noFill/>
          <a:ln>
            <a:solidFill>
              <a:srgbClr val="000000"/>
            </a:solidFill>
            <a:miter lim="800000"/>
            <a:headEnd/>
            <a:tailEnd/>
          </a:ln>
        </p:spPr>
      </p:sp>
      <p:sp>
        <p:nvSpPr>
          <p:cNvPr id="4198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198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90BBAC-2E7C-4C5D-AE5F-1BEC7F6D2920}" type="slidenum">
              <a:rPr lang="fr-FR"/>
              <a:pPr fontAlgn="base">
                <a:spcBef>
                  <a:spcPct val="0"/>
                </a:spcBef>
                <a:spcAft>
                  <a:spcPct val="0"/>
                </a:spcAft>
              </a:pPr>
              <a:t>89</a:t>
            </a:fld>
            <a:endParaRPr lang="fr-FR"/>
          </a:p>
        </p:txBody>
      </p:sp>
    </p:spTree>
    <p:extLst>
      <p:ext uri="{BB962C8B-B14F-4D97-AF65-F5344CB8AC3E}">
        <p14:creationId xmlns:p14="http://schemas.microsoft.com/office/powerpoint/2010/main" xmlns="" val="180941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egnaposto immagine diapositiva 1"/>
          <p:cNvSpPr>
            <a:spLocks noGrp="1" noRot="1" noChangeAspect="1"/>
          </p:cNvSpPr>
          <p:nvPr>
            <p:ph type="sldImg"/>
          </p:nvPr>
        </p:nvSpPr>
        <p:spPr bwMode="auto">
          <a:noFill/>
          <a:ln>
            <a:solidFill>
              <a:srgbClr val="000000"/>
            </a:solidFill>
            <a:miter lim="800000"/>
            <a:headEnd/>
            <a:tailEnd/>
          </a:ln>
        </p:spPr>
      </p:sp>
      <p:sp>
        <p:nvSpPr>
          <p:cNvPr id="4403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403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57D961-40DC-4C5C-8CD0-852AE9609889}" type="slidenum">
              <a:rPr lang="fr-FR"/>
              <a:pPr fontAlgn="base">
                <a:spcBef>
                  <a:spcPct val="0"/>
                </a:spcBef>
                <a:spcAft>
                  <a:spcPct val="0"/>
                </a:spcAft>
              </a:pPr>
              <a:t>90</a:t>
            </a:fld>
            <a:endParaRPr lang="fr-FR"/>
          </a:p>
        </p:txBody>
      </p:sp>
    </p:spTree>
    <p:extLst>
      <p:ext uri="{BB962C8B-B14F-4D97-AF65-F5344CB8AC3E}">
        <p14:creationId xmlns:p14="http://schemas.microsoft.com/office/powerpoint/2010/main" xmlns="" val="350544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egnaposto immagine diapositiva 1"/>
          <p:cNvSpPr>
            <a:spLocks noGrp="1" noRot="1" noChangeAspect="1"/>
          </p:cNvSpPr>
          <p:nvPr>
            <p:ph type="sldImg"/>
          </p:nvPr>
        </p:nvSpPr>
        <p:spPr bwMode="auto">
          <a:noFill/>
          <a:ln>
            <a:solidFill>
              <a:srgbClr val="000000"/>
            </a:solidFill>
            <a:miter lim="800000"/>
            <a:headEnd/>
            <a:tailEnd/>
          </a:ln>
        </p:spPr>
      </p:sp>
      <p:sp>
        <p:nvSpPr>
          <p:cNvPr id="4608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608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2D5868-A9F1-431A-8A52-1053DFA4FB77}" type="slidenum">
              <a:rPr lang="fr-FR"/>
              <a:pPr fontAlgn="base">
                <a:spcBef>
                  <a:spcPct val="0"/>
                </a:spcBef>
                <a:spcAft>
                  <a:spcPct val="0"/>
                </a:spcAft>
              </a:pPr>
              <a:t>91</a:t>
            </a:fld>
            <a:endParaRPr lang="fr-FR"/>
          </a:p>
        </p:txBody>
      </p:sp>
    </p:spTree>
    <p:extLst>
      <p:ext uri="{BB962C8B-B14F-4D97-AF65-F5344CB8AC3E}">
        <p14:creationId xmlns:p14="http://schemas.microsoft.com/office/powerpoint/2010/main" xmlns="" val="1738474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egnaposto immagine diapositiva 1"/>
          <p:cNvSpPr>
            <a:spLocks noGrp="1" noRot="1" noChangeAspect="1"/>
          </p:cNvSpPr>
          <p:nvPr>
            <p:ph type="sldImg"/>
          </p:nvPr>
        </p:nvSpPr>
        <p:spPr bwMode="auto">
          <a:noFill/>
          <a:ln>
            <a:solidFill>
              <a:srgbClr val="000000"/>
            </a:solidFill>
            <a:miter lim="800000"/>
            <a:headEnd/>
            <a:tailEnd/>
          </a:ln>
        </p:spPr>
      </p:sp>
      <p:sp>
        <p:nvSpPr>
          <p:cNvPr id="4813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813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4DBF81-3216-43BF-9500-A914D02656A3}" type="slidenum">
              <a:rPr lang="fr-FR"/>
              <a:pPr fontAlgn="base">
                <a:spcBef>
                  <a:spcPct val="0"/>
                </a:spcBef>
                <a:spcAft>
                  <a:spcPct val="0"/>
                </a:spcAft>
              </a:pPr>
              <a:t>93</a:t>
            </a:fld>
            <a:endParaRPr lang="fr-FR"/>
          </a:p>
        </p:txBody>
      </p:sp>
    </p:spTree>
    <p:extLst>
      <p:ext uri="{BB962C8B-B14F-4D97-AF65-F5344CB8AC3E}">
        <p14:creationId xmlns:p14="http://schemas.microsoft.com/office/powerpoint/2010/main" xmlns="" val="238438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egnaposto immagine diapositiva 1"/>
          <p:cNvSpPr>
            <a:spLocks noGrp="1" noRot="1" noChangeAspect="1"/>
          </p:cNvSpPr>
          <p:nvPr>
            <p:ph type="sldImg"/>
          </p:nvPr>
        </p:nvSpPr>
        <p:spPr bwMode="auto">
          <a:noFill/>
          <a:ln>
            <a:solidFill>
              <a:srgbClr val="000000"/>
            </a:solidFill>
            <a:miter lim="800000"/>
            <a:headEnd/>
            <a:tailEnd/>
          </a:ln>
        </p:spPr>
      </p:sp>
      <p:sp>
        <p:nvSpPr>
          <p:cNvPr id="5017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017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C7EC71-D562-492F-9783-B58001327574}" type="slidenum">
              <a:rPr lang="fr-FR"/>
              <a:pPr fontAlgn="base">
                <a:spcBef>
                  <a:spcPct val="0"/>
                </a:spcBef>
                <a:spcAft>
                  <a:spcPct val="0"/>
                </a:spcAft>
              </a:pPr>
              <a:t>94</a:t>
            </a:fld>
            <a:endParaRPr lang="fr-FR"/>
          </a:p>
        </p:txBody>
      </p:sp>
    </p:spTree>
    <p:extLst>
      <p:ext uri="{BB962C8B-B14F-4D97-AF65-F5344CB8AC3E}">
        <p14:creationId xmlns:p14="http://schemas.microsoft.com/office/powerpoint/2010/main" xmlns="" val="4127063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4D0BB3-C088-405D-99C1-08CAFA703F5A}" type="slidenum">
              <a:rPr lang="it-IT" smtClean="0"/>
              <a:pPr/>
              <a:t>18</a:t>
            </a:fld>
            <a:endParaRPr lang="it-IT"/>
          </a:p>
        </p:txBody>
      </p:sp>
    </p:spTree>
    <p:extLst>
      <p:ext uri="{BB962C8B-B14F-4D97-AF65-F5344CB8AC3E}">
        <p14:creationId xmlns:p14="http://schemas.microsoft.com/office/powerpoint/2010/main" xmlns="" val="1685247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egnaposto immagine diapositiva 1"/>
          <p:cNvSpPr>
            <a:spLocks noGrp="1" noRot="1" noChangeAspect="1"/>
          </p:cNvSpPr>
          <p:nvPr>
            <p:ph type="sldImg"/>
          </p:nvPr>
        </p:nvSpPr>
        <p:spPr bwMode="auto">
          <a:noFill/>
          <a:ln>
            <a:solidFill>
              <a:srgbClr val="000000"/>
            </a:solidFill>
            <a:miter lim="800000"/>
            <a:headEnd/>
            <a:tailEnd/>
          </a:ln>
        </p:spPr>
      </p:sp>
      <p:sp>
        <p:nvSpPr>
          <p:cNvPr id="5222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222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4DC9F2-9190-4E47-84F3-BE3A182C24C2}" type="slidenum">
              <a:rPr lang="fr-FR"/>
              <a:pPr fontAlgn="base">
                <a:spcBef>
                  <a:spcPct val="0"/>
                </a:spcBef>
                <a:spcAft>
                  <a:spcPct val="0"/>
                </a:spcAft>
              </a:pPr>
              <a:t>95</a:t>
            </a:fld>
            <a:endParaRPr lang="fr-FR"/>
          </a:p>
        </p:txBody>
      </p:sp>
    </p:spTree>
    <p:extLst>
      <p:ext uri="{BB962C8B-B14F-4D97-AF65-F5344CB8AC3E}">
        <p14:creationId xmlns:p14="http://schemas.microsoft.com/office/powerpoint/2010/main" xmlns="" val="1597938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egnaposto immagine diapositiva 1"/>
          <p:cNvSpPr>
            <a:spLocks noGrp="1" noRot="1" noChangeAspect="1"/>
          </p:cNvSpPr>
          <p:nvPr>
            <p:ph type="sldImg"/>
          </p:nvPr>
        </p:nvSpPr>
        <p:spPr bwMode="auto">
          <a:noFill/>
          <a:ln>
            <a:solidFill>
              <a:srgbClr val="000000"/>
            </a:solidFill>
            <a:miter lim="800000"/>
            <a:headEnd/>
            <a:tailEnd/>
          </a:ln>
        </p:spPr>
      </p:sp>
      <p:sp>
        <p:nvSpPr>
          <p:cNvPr id="5427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427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8FABA9-F8E4-4E19-B6D2-EAE0F30F00C3}" type="slidenum">
              <a:rPr lang="fr-FR"/>
              <a:pPr fontAlgn="base">
                <a:spcBef>
                  <a:spcPct val="0"/>
                </a:spcBef>
                <a:spcAft>
                  <a:spcPct val="0"/>
                </a:spcAft>
              </a:pPr>
              <a:t>97</a:t>
            </a:fld>
            <a:endParaRPr lang="fr-FR"/>
          </a:p>
        </p:txBody>
      </p:sp>
    </p:spTree>
    <p:extLst>
      <p:ext uri="{BB962C8B-B14F-4D97-AF65-F5344CB8AC3E}">
        <p14:creationId xmlns:p14="http://schemas.microsoft.com/office/powerpoint/2010/main" xmlns="" val="684485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94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0A6E58-9468-4272-AA25-CA81ED4EC163}" type="slidenum">
              <a:rPr lang="fr-FR"/>
              <a:pPr/>
              <a:t>111</a:t>
            </a:fld>
            <a:endParaRPr lang="fr-FR"/>
          </a:p>
        </p:txBody>
      </p:sp>
    </p:spTree>
    <p:extLst>
      <p:ext uri="{BB962C8B-B14F-4D97-AF65-F5344CB8AC3E}">
        <p14:creationId xmlns:p14="http://schemas.microsoft.com/office/powerpoint/2010/main" xmlns="" val="747513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131</a:t>
            </a:fld>
            <a:endParaRPr lang="it-IT"/>
          </a:p>
        </p:txBody>
      </p:sp>
    </p:spTree>
    <p:extLst>
      <p:ext uri="{BB962C8B-B14F-4D97-AF65-F5344CB8AC3E}">
        <p14:creationId xmlns:p14="http://schemas.microsoft.com/office/powerpoint/2010/main" xmlns="" val="3250376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132</a:t>
            </a:fld>
            <a:endParaRPr lang="fr-FR"/>
          </a:p>
        </p:txBody>
      </p:sp>
    </p:spTree>
    <p:extLst>
      <p:ext uri="{BB962C8B-B14F-4D97-AF65-F5344CB8AC3E}">
        <p14:creationId xmlns:p14="http://schemas.microsoft.com/office/powerpoint/2010/main" xmlns="" val="2504990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133</a:t>
            </a:fld>
            <a:endParaRPr lang="fr-FR"/>
          </a:p>
        </p:txBody>
      </p:sp>
    </p:spTree>
    <p:extLst>
      <p:ext uri="{BB962C8B-B14F-4D97-AF65-F5344CB8AC3E}">
        <p14:creationId xmlns:p14="http://schemas.microsoft.com/office/powerpoint/2010/main" xmlns="" val="3657078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134</a:t>
            </a:fld>
            <a:endParaRPr lang="fr-FR"/>
          </a:p>
        </p:txBody>
      </p:sp>
    </p:spTree>
    <p:extLst>
      <p:ext uri="{BB962C8B-B14F-4D97-AF65-F5344CB8AC3E}">
        <p14:creationId xmlns:p14="http://schemas.microsoft.com/office/powerpoint/2010/main" xmlns="" val="4123338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135</a:t>
            </a:fld>
            <a:endParaRPr lang="fr-FR"/>
          </a:p>
        </p:txBody>
      </p:sp>
    </p:spTree>
    <p:extLst>
      <p:ext uri="{BB962C8B-B14F-4D97-AF65-F5344CB8AC3E}">
        <p14:creationId xmlns:p14="http://schemas.microsoft.com/office/powerpoint/2010/main" xmlns="" val="3896741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137</a:t>
            </a:fld>
            <a:endParaRPr lang="fr-FR"/>
          </a:p>
        </p:txBody>
      </p:sp>
    </p:spTree>
    <p:extLst>
      <p:ext uri="{BB962C8B-B14F-4D97-AF65-F5344CB8AC3E}">
        <p14:creationId xmlns:p14="http://schemas.microsoft.com/office/powerpoint/2010/main" xmlns="" val="1834643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138</a:t>
            </a:fld>
            <a:endParaRPr lang="fr-FR"/>
          </a:p>
        </p:txBody>
      </p:sp>
    </p:spTree>
    <p:extLst>
      <p:ext uri="{BB962C8B-B14F-4D97-AF65-F5344CB8AC3E}">
        <p14:creationId xmlns:p14="http://schemas.microsoft.com/office/powerpoint/2010/main" xmlns="" val="222733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You</a:t>
            </a:r>
            <a:r>
              <a:rPr lang="it-IT" dirty="0" smtClean="0"/>
              <a:t> </a:t>
            </a:r>
            <a:r>
              <a:rPr lang="it-IT" dirty="0" err="1" smtClean="0"/>
              <a:t>know</a:t>
            </a:r>
            <a:r>
              <a:rPr lang="it-IT" dirty="0" smtClean="0"/>
              <a:t> </a:t>
            </a:r>
            <a:r>
              <a:rPr lang="it-IT" dirty="0" err="1" smtClean="0"/>
              <a:t>that</a:t>
            </a:r>
            <a:r>
              <a:rPr lang="it-IT" dirty="0" smtClean="0"/>
              <a:t> </a:t>
            </a:r>
            <a:r>
              <a:rPr lang="it-IT" dirty="0" err="1" smtClean="0"/>
              <a:t>pcs</a:t>
            </a:r>
            <a:r>
              <a:rPr lang="it-IT" dirty="0" smtClean="0"/>
              <a:t> are </a:t>
            </a:r>
            <a:r>
              <a:rPr lang="it-IT" dirty="0" err="1" smtClean="0"/>
              <a:t>getting</a:t>
            </a:r>
            <a:r>
              <a:rPr lang="it-IT" dirty="0" smtClean="0"/>
              <a:t> </a:t>
            </a:r>
            <a:r>
              <a:rPr lang="it-IT" dirty="0" err="1" smtClean="0"/>
              <a:t>cheaper</a:t>
            </a:r>
            <a:r>
              <a:rPr lang="it-IT" dirty="0" smtClean="0"/>
              <a:t> </a:t>
            </a:r>
            <a:r>
              <a:rPr lang="it-IT" dirty="0" err="1" smtClean="0"/>
              <a:t>an</a:t>
            </a:r>
            <a:r>
              <a:rPr lang="it-IT" dirty="0" smtClean="0"/>
              <a:t> </a:t>
            </a:r>
            <a:r>
              <a:rPr lang="it-IT" dirty="0" err="1" smtClean="0"/>
              <a:t>cheaper</a:t>
            </a:r>
            <a:r>
              <a:rPr lang="it-IT" dirty="0" smtClean="0"/>
              <a:t>, or at </a:t>
            </a:r>
            <a:r>
              <a:rPr lang="it-IT" dirty="0" err="1" smtClean="0"/>
              <a:t>least</a:t>
            </a:r>
            <a:r>
              <a:rPr lang="it-IT" dirty="0" smtClean="0"/>
              <a:t> </a:t>
            </a:r>
            <a:r>
              <a:rPr lang="it-IT" dirty="0" err="1" smtClean="0"/>
              <a:t>that</a:t>
            </a:r>
            <a:r>
              <a:rPr lang="it-IT" dirty="0" smtClean="0"/>
              <a:t> </a:t>
            </a:r>
            <a:r>
              <a:rPr lang="it-IT" dirty="0" err="1" smtClean="0"/>
              <a:t>you</a:t>
            </a:r>
            <a:r>
              <a:rPr lang="it-IT" dirty="0" smtClean="0"/>
              <a:t> </a:t>
            </a:r>
            <a:r>
              <a:rPr lang="it-IT" dirty="0" err="1" smtClean="0"/>
              <a:t>get</a:t>
            </a:r>
            <a:r>
              <a:rPr lang="it-IT" dirty="0" smtClean="0"/>
              <a:t> more performance</a:t>
            </a:r>
            <a:r>
              <a:rPr lang="it-IT" baseline="0" dirty="0" smtClean="0"/>
              <a:t> </a:t>
            </a:r>
            <a:r>
              <a:rPr lang="it-IT" baseline="0" dirty="0" err="1" smtClean="0"/>
              <a:t>for</a:t>
            </a:r>
            <a:r>
              <a:rPr lang="it-IT" baseline="0" dirty="0" smtClean="0"/>
              <a:t> the </a:t>
            </a:r>
            <a:r>
              <a:rPr lang="it-IT" baseline="0" dirty="0" err="1" smtClean="0"/>
              <a:t>same</a:t>
            </a:r>
            <a:r>
              <a:rPr lang="it-IT" baseline="0" dirty="0" smtClean="0"/>
              <a:t> </a:t>
            </a:r>
            <a:r>
              <a:rPr lang="it-IT" baseline="0" dirty="0" err="1" smtClean="0"/>
              <a:t>cost</a:t>
            </a:r>
            <a:r>
              <a:rPr lang="it-IT" baseline="0" dirty="0" smtClean="0"/>
              <a:t> in due </a:t>
            </a:r>
            <a:r>
              <a:rPr lang="it-IT" baseline="0" dirty="0" err="1" smtClean="0"/>
              <a:t>time</a:t>
            </a:r>
            <a:r>
              <a:rPr lang="it-IT" baseline="0" dirty="0" smtClean="0"/>
              <a:t>. </a:t>
            </a:r>
            <a:r>
              <a:rPr lang="it-IT" baseline="0" dirty="0" err="1" smtClean="0"/>
              <a:t>Let</a:t>
            </a:r>
            <a:r>
              <a:rPr lang="it-IT" baseline="0" dirty="0" smtClean="0"/>
              <a:t>’s </a:t>
            </a:r>
            <a:r>
              <a:rPr lang="it-IT" baseline="0" dirty="0" err="1" smtClean="0"/>
              <a:t>see</a:t>
            </a:r>
            <a:r>
              <a:rPr lang="it-IT" baseline="0" dirty="0" smtClean="0"/>
              <a:t> </a:t>
            </a:r>
            <a:r>
              <a:rPr lang="it-IT" baseline="0" dirty="0" err="1" smtClean="0"/>
              <a:t>exactly</a:t>
            </a:r>
            <a:r>
              <a:rPr lang="it-IT" baseline="0" dirty="0" smtClean="0"/>
              <a:t> </a:t>
            </a:r>
            <a:r>
              <a:rPr lang="it-IT" baseline="0" dirty="0" err="1" smtClean="0"/>
              <a:t>how</a:t>
            </a:r>
            <a:r>
              <a:rPr lang="it-IT" baseline="0" dirty="0" smtClean="0"/>
              <a:t> </a:t>
            </a:r>
            <a:r>
              <a:rPr lang="it-IT" baseline="0" dirty="0" err="1" smtClean="0"/>
              <a:t>much</a:t>
            </a:r>
            <a:r>
              <a:rPr lang="it-IT" baseline="0" dirty="0" smtClean="0"/>
              <a:t> </a:t>
            </a:r>
            <a:r>
              <a:rPr lang="it-IT" baseline="0" dirty="0" err="1" smtClean="0"/>
              <a:t>it</a:t>
            </a:r>
            <a:r>
              <a:rPr lang="it-IT" baseline="0" dirty="0" smtClean="0"/>
              <a:t> </a:t>
            </a:r>
            <a:r>
              <a:rPr lang="it-IT" baseline="0" dirty="0" err="1" smtClean="0"/>
              <a:t>does…</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E44D0BB3-C088-405D-99C1-08CAFA703F5A}" type="slidenum">
              <a:rPr lang="it-IT" smtClean="0"/>
              <a:pPr/>
              <a:t>22</a:t>
            </a:fld>
            <a:endParaRPr lang="it-IT"/>
          </a:p>
        </p:txBody>
      </p:sp>
    </p:spTree>
    <p:extLst>
      <p:ext uri="{BB962C8B-B14F-4D97-AF65-F5344CB8AC3E}">
        <p14:creationId xmlns:p14="http://schemas.microsoft.com/office/powerpoint/2010/main" xmlns="" val="4107472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139</a:t>
            </a:fld>
            <a:endParaRPr lang="fr-FR"/>
          </a:p>
        </p:txBody>
      </p:sp>
    </p:spTree>
    <p:extLst>
      <p:ext uri="{BB962C8B-B14F-4D97-AF65-F5344CB8AC3E}">
        <p14:creationId xmlns:p14="http://schemas.microsoft.com/office/powerpoint/2010/main" xmlns="" val="3665969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140</a:t>
            </a:fld>
            <a:endParaRPr lang="fr-FR"/>
          </a:p>
        </p:txBody>
      </p:sp>
    </p:spTree>
    <p:extLst>
      <p:ext uri="{BB962C8B-B14F-4D97-AF65-F5344CB8AC3E}">
        <p14:creationId xmlns:p14="http://schemas.microsoft.com/office/powerpoint/2010/main" xmlns="" val="4206811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141</a:t>
            </a:fld>
            <a:endParaRPr lang="fr-FR"/>
          </a:p>
        </p:txBody>
      </p:sp>
    </p:spTree>
    <p:extLst>
      <p:ext uri="{BB962C8B-B14F-4D97-AF65-F5344CB8AC3E}">
        <p14:creationId xmlns:p14="http://schemas.microsoft.com/office/powerpoint/2010/main" xmlns="" val="1722307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142</a:t>
            </a:fld>
            <a:endParaRPr lang="fr-FR"/>
          </a:p>
        </p:txBody>
      </p:sp>
    </p:spTree>
    <p:extLst>
      <p:ext uri="{BB962C8B-B14F-4D97-AF65-F5344CB8AC3E}">
        <p14:creationId xmlns:p14="http://schemas.microsoft.com/office/powerpoint/2010/main" xmlns="" val="2848532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143</a:t>
            </a:fld>
            <a:endParaRPr lang="fr-FR"/>
          </a:p>
        </p:txBody>
      </p:sp>
    </p:spTree>
    <p:extLst>
      <p:ext uri="{BB962C8B-B14F-4D97-AF65-F5344CB8AC3E}">
        <p14:creationId xmlns:p14="http://schemas.microsoft.com/office/powerpoint/2010/main" xmlns="" val="319543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144</a:t>
            </a:fld>
            <a:endParaRPr lang="fr-FR"/>
          </a:p>
        </p:txBody>
      </p:sp>
    </p:spTree>
    <p:extLst>
      <p:ext uri="{BB962C8B-B14F-4D97-AF65-F5344CB8AC3E}">
        <p14:creationId xmlns:p14="http://schemas.microsoft.com/office/powerpoint/2010/main" xmlns="" val="3690583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2C93F739-1DF3-4F7C-B977-99D7CEFA80D5}" type="slidenum">
              <a:rPr lang="fr-FR" smtClean="0"/>
              <a:pPr/>
              <a:t>145</a:t>
            </a:fld>
            <a:endParaRPr lang="fr-FR"/>
          </a:p>
        </p:txBody>
      </p:sp>
    </p:spTree>
    <p:extLst>
      <p:ext uri="{BB962C8B-B14F-4D97-AF65-F5344CB8AC3E}">
        <p14:creationId xmlns:p14="http://schemas.microsoft.com/office/powerpoint/2010/main" xmlns="" val="1853672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148</a:t>
            </a:fld>
            <a:endParaRPr lang="it-IT"/>
          </a:p>
        </p:txBody>
      </p:sp>
    </p:spTree>
    <p:extLst>
      <p:ext uri="{BB962C8B-B14F-4D97-AF65-F5344CB8AC3E}">
        <p14:creationId xmlns:p14="http://schemas.microsoft.com/office/powerpoint/2010/main" xmlns="" val="961827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149</a:t>
            </a:fld>
            <a:endParaRPr lang="it-IT"/>
          </a:p>
        </p:txBody>
      </p:sp>
    </p:spTree>
    <p:extLst>
      <p:ext uri="{BB962C8B-B14F-4D97-AF65-F5344CB8AC3E}">
        <p14:creationId xmlns:p14="http://schemas.microsoft.com/office/powerpoint/2010/main" xmlns="" val="3007495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150</a:t>
            </a:fld>
            <a:endParaRPr lang="it-IT"/>
          </a:p>
        </p:txBody>
      </p:sp>
    </p:spTree>
    <p:extLst>
      <p:ext uri="{BB962C8B-B14F-4D97-AF65-F5344CB8AC3E}">
        <p14:creationId xmlns:p14="http://schemas.microsoft.com/office/powerpoint/2010/main" xmlns="" val="275874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immagine diapositiva 1"/>
          <p:cNvSpPr>
            <a:spLocks noGrp="1" noRot="1" noChangeAspect="1"/>
          </p:cNvSpPr>
          <p:nvPr>
            <p:ph type="sldImg"/>
          </p:nvPr>
        </p:nvSpPr>
        <p:spPr bwMode="auto">
          <a:noFill/>
          <a:ln>
            <a:solidFill>
              <a:srgbClr val="000000"/>
            </a:solidFill>
            <a:miter lim="800000"/>
            <a:headEnd/>
            <a:tailEnd/>
          </a:ln>
        </p:spPr>
      </p:sp>
      <p:sp>
        <p:nvSpPr>
          <p:cNvPr id="1741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741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15CBFE-9F1C-4AB4-A61B-6561FBCDBBEF}" type="slidenum">
              <a:rPr lang="it-IT"/>
              <a:pPr fontAlgn="base">
                <a:spcBef>
                  <a:spcPct val="0"/>
                </a:spcBef>
                <a:spcAft>
                  <a:spcPct val="0"/>
                </a:spcAft>
              </a:pPr>
              <a:t>78</a:t>
            </a:fld>
            <a:endParaRPr lang="it-IT"/>
          </a:p>
        </p:txBody>
      </p:sp>
    </p:spTree>
    <p:extLst>
      <p:ext uri="{BB962C8B-B14F-4D97-AF65-F5344CB8AC3E}">
        <p14:creationId xmlns:p14="http://schemas.microsoft.com/office/powerpoint/2010/main" xmlns="" val="3039703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151</a:t>
            </a:fld>
            <a:endParaRPr lang="it-IT"/>
          </a:p>
        </p:txBody>
      </p:sp>
    </p:spTree>
    <p:extLst>
      <p:ext uri="{BB962C8B-B14F-4D97-AF65-F5344CB8AC3E}">
        <p14:creationId xmlns:p14="http://schemas.microsoft.com/office/powerpoint/2010/main" xmlns="" val="354374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C93F739-1DF3-4F7C-B977-99D7CEFA80D5}" type="slidenum">
              <a:rPr lang="fr-FR" smtClean="0"/>
              <a:pPr/>
              <a:t>152</a:t>
            </a:fld>
            <a:endParaRPr lang="fr-FR"/>
          </a:p>
        </p:txBody>
      </p:sp>
    </p:spTree>
    <p:extLst>
      <p:ext uri="{BB962C8B-B14F-4D97-AF65-F5344CB8AC3E}">
        <p14:creationId xmlns:p14="http://schemas.microsoft.com/office/powerpoint/2010/main" xmlns="" val="3788432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153</a:t>
            </a:fld>
            <a:endParaRPr lang="it-IT"/>
          </a:p>
        </p:txBody>
      </p:sp>
    </p:spTree>
    <p:extLst>
      <p:ext uri="{BB962C8B-B14F-4D97-AF65-F5344CB8AC3E}">
        <p14:creationId xmlns:p14="http://schemas.microsoft.com/office/powerpoint/2010/main" xmlns="" val="42532249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C93F739-1DF3-4F7C-B977-99D7CEFA80D5}" type="slidenum">
              <a:rPr lang="fr-FR" smtClean="0"/>
              <a:pPr/>
              <a:t>154</a:t>
            </a:fld>
            <a:endParaRPr lang="fr-FR"/>
          </a:p>
        </p:txBody>
      </p:sp>
    </p:spTree>
    <p:extLst>
      <p:ext uri="{BB962C8B-B14F-4D97-AF65-F5344CB8AC3E}">
        <p14:creationId xmlns:p14="http://schemas.microsoft.com/office/powerpoint/2010/main" xmlns="" val="2913359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C93F739-1DF3-4F7C-B977-99D7CEFA80D5}" type="slidenum">
              <a:rPr lang="fr-FR" smtClean="0"/>
              <a:pPr/>
              <a:t>155</a:t>
            </a:fld>
            <a:endParaRPr lang="fr-FR"/>
          </a:p>
        </p:txBody>
      </p:sp>
    </p:spTree>
    <p:extLst>
      <p:ext uri="{BB962C8B-B14F-4D97-AF65-F5344CB8AC3E}">
        <p14:creationId xmlns:p14="http://schemas.microsoft.com/office/powerpoint/2010/main" xmlns="" val="3695242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156</a:t>
            </a:fld>
            <a:endParaRPr lang="it-IT"/>
          </a:p>
        </p:txBody>
      </p:sp>
    </p:spTree>
    <p:extLst>
      <p:ext uri="{BB962C8B-B14F-4D97-AF65-F5344CB8AC3E}">
        <p14:creationId xmlns:p14="http://schemas.microsoft.com/office/powerpoint/2010/main" xmlns="" val="1486370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157</a:t>
            </a:fld>
            <a:endParaRPr lang="it-IT"/>
          </a:p>
        </p:txBody>
      </p:sp>
    </p:spTree>
    <p:extLst>
      <p:ext uri="{BB962C8B-B14F-4D97-AF65-F5344CB8AC3E}">
        <p14:creationId xmlns:p14="http://schemas.microsoft.com/office/powerpoint/2010/main" xmlns="" val="1510616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fr-FR"/>
          </a:p>
        </p:txBody>
      </p:sp>
      <p:sp>
        <p:nvSpPr>
          <p:cNvPr id="4" name="Segnaposto numero diapositiva 3"/>
          <p:cNvSpPr>
            <a:spLocks noGrp="1"/>
          </p:cNvSpPr>
          <p:nvPr>
            <p:ph type="sldNum" sz="quarter" idx="10"/>
          </p:nvPr>
        </p:nvSpPr>
        <p:spPr/>
        <p:txBody>
          <a:bodyPr/>
          <a:lstStyle/>
          <a:p>
            <a:fld id="{E44D0BB3-C088-405D-99C1-08CAFA703F5A}" type="slidenum">
              <a:rPr lang="it-IT" smtClean="0"/>
              <a:pPr/>
              <a:t>158</a:t>
            </a:fld>
            <a:endParaRPr lang="it-IT"/>
          </a:p>
        </p:txBody>
      </p:sp>
    </p:spTree>
    <p:extLst>
      <p:ext uri="{BB962C8B-B14F-4D97-AF65-F5344CB8AC3E}">
        <p14:creationId xmlns:p14="http://schemas.microsoft.com/office/powerpoint/2010/main" xmlns="" val="219725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immagine diapositiva 1"/>
          <p:cNvSpPr>
            <a:spLocks noGrp="1" noRot="1" noChangeAspect="1"/>
          </p:cNvSpPr>
          <p:nvPr>
            <p:ph type="sldImg"/>
          </p:nvPr>
        </p:nvSpPr>
        <p:spPr bwMode="auto">
          <a:noFill/>
          <a:ln>
            <a:solidFill>
              <a:srgbClr val="000000"/>
            </a:solidFill>
            <a:miter lim="800000"/>
            <a:headEnd/>
            <a:tailEnd/>
          </a:ln>
        </p:spPr>
      </p:sp>
      <p:sp>
        <p:nvSpPr>
          <p:cNvPr id="2150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150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8814AA-35D1-46B3-A1B2-EA688E2AA441}" type="slidenum">
              <a:rPr lang="fr-FR"/>
              <a:pPr fontAlgn="base">
                <a:spcBef>
                  <a:spcPct val="0"/>
                </a:spcBef>
                <a:spcAft>
                  <a:spcPct val="0"/>
                </a:spcAft>
              </a:pPr>
              <a:t>79</a:t>
            </a:fld>
            <a:endParaRPr lang="fr-FR"/>
          </a:p>
        </p:txBody>
      </p:sp>
    </p:spTree>
    <p:extLst>
      <p:ext uri="{BB962C8B-B14F-4D97-AF65-F5344CB8AC3E}">
        <p14:creationId xmlns:p14="http://schemas.microsoft.com/office/powerpoint/2010/main" xmlns="" val="251510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p:cNvSpPr>
            <a:spLocks noGrp="1" noRot="1" noChangeAspect="1"/>
          </p:cNvSpPr>
          <p:nvPr>
            <p:ph type="sldImg"/>
          </p:nvPr>
        </p:nvSpPr>
        <p:spPr bwMode="auto">
          <a:noFill/>
          <a:ln>
            <a:solidFill>
              <a:srgbClr val="000000"/>
            </a:solidFill>
            <a:miter lim="800000"/>
            <a:headEnd/>
            <a:tailEnd/>
          </a:ln>
        </p:spPr>
      </p:sp>
      <p:sp>
        <p:nvSpPr>
          <p:cNvPr id="2355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355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506F4D-36C1-4475-B577-F0CD283226DC}" type="slidenum">
              <a:rPr lang="fr-FR"/>
              <a:pPr fontAlgn="base">
                <a:spcBef>
                  <a:spcPct val="0"/>
                </a:spcBef>
                <a:spcAft>
                  <a:spcPct val="0"/>
                </a:spcAft>
              </a:pPr>
              <a:t>80</a:t>
            </a:fld>
            <a:endParaRPr lang="fr-FR"/>
          </a:p>
        </p:txBody>
      </p:sp>
    </p:spTree>
    <p:extLst>
      <p:ext uri="{BB962C8B-B14F-4D97-AF65-F5344CB8AC3E}">
        <p14:creationId xmlns:p14="http://schemas.microsoft.com/office/powerpoint/2010/main" xmlns="" val="3551312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egnaposto immagine diapositiva 1"/>
          <p:cNvSpPr>
            <a:spLocks noGrp="1" noRot="1" noChangeAspect="1"/>
          </p:cNvSpPr>
          <p:nvPr>
            <p:ph type="sldImg"/>
          </p:nvPr>
        </p:nvSpPr>
        <p:spPr bwMode="auto">
          <a:noFill/>
          <a:ln>
            <a:solidFill>
              <a:srgbClr val="000000"/>
            </a:solidFill>
            <a:miter lim="800000"/>
            <a:headEnd/>
            <a:tailEnd/>
          </a:ln>
        </p:spPr>
      </p:sp>
      <p:sp>
        <p:nvSpPr>
          <p:cNvPr id="2560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560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7C5273-0E33-4F79-A262-C34BCC19ED76}" type="slidenum">
              <a:rPr lang="fr-FR"/>
              <a:pPr fontAlgn="base">
                <a:spcBef>
                  <a:spcPct val="0"/>
                </a:spcBef>
                <a:spcAft>
                  <a:spcPct val="0"/>
                </a:spcAft>
              </a:pPr>
              <a:t>81</a:t>
            </a:fld>
            <a:endParaRPr lang="fr-FR"/>
          </a:p>
        </p:txBody>
      </p:sp>
    </p:spTree>
    <p:extLst>
      <p:ext uri="{BB962C8B-B14F-4D97-AF65-F5344CB8AC3E}">
        <p14:creationId xmlns:p14="http://schemas.microsoft.com/office/powerpoint/2010/main" xmlns="" val="4145121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p:cNvSpPr>
          <p:nvPr>
            <p:ph type="sldImg"/>
          </p:nvPr>
        </p:nvSpPr>
        <p:spPr bwMode="auto">
          <a:noFill/>
          <a:ln>
            <a:solidFill>
              <a:srgbClr val="000000"/>
            </a:solidFill>
            <a:miter lim="800000"/>
            <a:headEnd/>
            <a:tailEnd/>
          </a:ln>
        </p:spPr>
      </p:sp>
      <p:sp>
        <p:nvSpPr>
          <p:cNvPr id="2765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765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8802F6-43C1-4042-9659-70916CA25051}" type="slidenum">
              <a:rPr lang="fr-FR"/>
              <a:pPr fontAlgn="base">
                <a:spcBef>
                  <a:spcPct val="0"/>
                </a:spcBef>
                <a:spcAft>
                  <a:spcPct val="0"/>
                </a:spcAft>
              </a:pPr>
              <a:t>82</a:t>
            </a:fld>
            <a:endParaRPr lang="fr-FR"/>
          </a:p>
        </p:txBody>
      </p:sp>
    </p:spTree>
    <p:extLst>
      <p:ext uri="{BB962C8B-B14F-4D97-AF65-F5344CB8AC3E}">
        <p14:creationId xmlns:p14="http://schemas.microsoft.com/office/powerpoint/2010/main" xmlns="" val="313968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p:cNvSpPr>
          <p:nvPr>
            <p:ph type="sldImg"/>
          </p:nvPr>
        </p:nvSpPr>
        <p:spPr bwMode="auto">
          <a:noFill/>
          <a:ln>
            <a:solidFill>
              <a:srgbClr val="000000"/>
            </a:solidFill>
            <a:miter lim="800000"/>
            <a:headEnd/>
            <a:tailEnd/>
          </a:ln>
        </p:spPr>
      </p:sp>
      <p:sp>
        <p:nvSpPr>
          <p:cNvPr id="2969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969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7A169A-7E20-4DCA-A1FF-62615C6075E7}" type="slidenum">
              <a:rPr lang="fr-FR"/>
              <a:pPr fontAlgn="base">
                <a:spcBef>
                  <a:spcPct val="0"/>
                </a:spcBef>
                <a:spcAft>
                  <a:spcPct val="0"/>
                </a:spcAft>
              </a:pPr>
              <a:t>83</a:t>
            </a:fld>
            <a:endParaRPr lang="fr-FR"/>
          </a:p>
        </p:txBody>
      </p:sp>
    </p:spTree>
    <p:extLst>
      <p:ext uri="{BB962C8B-B14F-4D97-AF65-F5344CB8AC3E}">
        <p14:creationId xmlns:p14="http://schemas.microsoft.com/office/powerpoint/2010/main" xmlns="" val="435072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76B24BF3-718D-4E49-B406-8338716AA7B5}" type="datetime1">
              <a:rPr lang="it-IT" smtClean="0"/>
              <a:pPr/>
              <a:t>15/09/2014</a:t>
            </a:fld>
            <a:endParaRPr lang="it-IT"/>
          </a:p>
        </p:txBody>
      </p:sp>
      <p:sp>
        <p:nvSpPr>
          <p:cNvPr id="17" name="Segnaposto piè di pagina 16"/>
          <p:cNvSpPr>
            <a:spLocks noGrp="1"/>
          </p:cNvSpPr>
          <p:nvPr>
            <p:ph type="ftr" sz="quarter" idx="11"/>
          </p:nvPr>
        </p:nvSpPr>
        <p:spPr/>
        <p:txBody>
          <a:bodyPr/>
          <a:lstStyle/>
          <a:p>
            <a:r>
              <a:rPr lang="en-US" smtClean="0"/>
              <a:t>sgazziano@johncabot.edu  </a:t>
            </a:r>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8C83D7B-D17B-4CD6-BBDA-701EC4DDA733}" type="slidenum">
              <a:rPr lang="it-IT" smtClean="0"/>
              <a:pPr/>
              <a:t>‹#›</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2A207BF-3AE7-4532-96D1-C43A44D8DEF1}" type="datetime1">
              <a:rPr lang="it-IT" smtClean="0"/>
              <a:pPr/>
              <a:t>15/09/2014</a:t>
            </a:fld>
            <a:endParaRPr lang="it-IT"/>
          </a:p>
        </p:txBody>
      </p:sp>
      <p:sp>
        <p:nvSpPr>
          <p:cNvPr id="5" name="Segnaposto piè di pagina 4"/>
          <p:cNvSpPr>
            <a:spLocks noGrp="1"/>
          </p:cNvSpPr>
          <p:nvPr>
            <p:ph type="ftr" sz="quarter" idx="11"/>
          </p:nvPr>
        </p:nvSpPr>
        <p:spPr/>
        <p:txBody>
          <a:bodyPr/>
          <a:lstStyle/>
          <a:p>
            <a:r>
              <a:rPr lang="en-US" smtClean="0"/>
              <a:t>sgazziano@johncabot.edu  </a:t>
            </a:r>
            <a:endParaRPr lang="it-IT"/>
          </a:p>
        </p:txBody>
      </p:sp>
      <p:sp>
        <p:nvSpPr>
          <p:cNvPr id="6" name="Segnaposto numero diapositiva 5"/>
          <p:cNvSpPr>
            <a:spLocks noGrp="1"/>
          </p:cNvSpPr>
          <p:nvPr>
            <p:ph type="sldNum" sz="quarter" idx="12"/>
          </p:nvPr>
        </p:nvSpPr>
        <p:spPr/>
        <p:txBody>
          <a:bodyPr/>
          <a:lstStyle/>
          <a:p>
            <a:fld id="{38C83D7B-D17B-4CD6-BBDA-701EC4DDA733}" type="slidenum">
              <a:rPr lang="it-IT" smtClean="0"/>
              <a:pPr/>
              <a:t>‹#›</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38C83D7B-D17B-4CD6-BBDA-701EC4DDA733}" type="slidenum">
              <a:rPr lang="it-IT" smtClean="0"/>
              <a:pPr/>
              <a:t>‹#›</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7E18258-CB53-4F8D-9C75-EA006C7BD00D}" type="datetime1">
              <a:rPr lang="it-IT" smtClean="0"/>
              <a:pPr/>
              <a:t>15/09/2014</a:t>
            </a:fld>
            <a:endParaRPr lang="it-IT"/>
          </a:p>
        </p:txBody>
      </p:sp>
      <p:sp>
        <p:nvSpPr>
          <p:cNvPr id="5" name="Segnaposto piè di pagina 4"/>
          <p:cNvSpPr>
            <a:spLocks noGrp="1"/>
          </p:cNvSpPr>
          <p:nvPr>
            <p:ph type="ftr" sz="quarter" idx="11"/>
          </p:nvPr>
        </p:nvSpPr>
        <p:spPr/>
        <p:txBody>
          <a:bodyPr/>
          <a:lstStyle/>
          <a:p>
            <a:r>
              <a:rPr lang="en-US" smtClean="0"/>
              <a:t>sgazziano@johncabot.edu  </a:t>
            </a:r>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CD142259-5A15-43A1-A47F-8133C80A6159}" type="datetime1">
              <a:rPr lang="it-IT" smtClean="0"/>
              <a:pPr/>
              <a:t>15/09/2014</a:t>
            </a:fld>
            <a:endParaRPr lang="it-IT"/>
          </a:p>
        </p:txBody>
      </p:sp>
      <p:sp>
        <p:nvSpPr>
          <p:cNvPr id="5" name="Segnaposto piè di pagina 4"/>
          <p:cNvSpPr>
            <a:spLocks noGrp="1"/>
          </p:cNvSpPr>
          <p:nvPr>
            <p:ph type="ftr" sz="quarter" idx="11"/>
          </p:nvPr>
        </p:nvSpPr>
        <p:spPr/>
        <p:txBody>
          <a:bodyPr/>
          <a:lstStyle/>
          <a:p>
            <a:r>
              <a:rPr lang="en-US" smtClean="0"/>
              <a:t>sgazziano@johncabot.edu  </a:t>
            </a:r>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38C83D7B-D17B-4CD6-BBDA-701EC4DDA733}" type="slidenum">
              <a:rPr lang="it-IT" smtClean="0"/>
              <a:pPr/>
              <a:t>‹#›</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r>
              <a:rPr lang="en-US" smtClean="0"/>
              <a:t>sgazziano@johncabot.edu  </a:t>
            </a:r>
            <a:endParaRPr lang="it-IT"/>
          </a:p>
        </p:txBody>
      </p:sp>
      <p:sp>
        <p:nvSpPr>
          <p:cNvPr id="4" name="Segnaposto data 3"/>
          <p:cNvSpPr>
            <a:spLocks noGrp="1"/>
          </p:cNvSpPr>
          <p:nvPr>
            <p:ph type="dt" sz="half" idx="10"/>
          </p:nvPr>
        </p:nvSpPr>
        <p:spPr/>
        <p:txBody>
          <a:bodyPr/>
          <a:lstStyle/>
          <a:p>
            <a:fld id="{E73C19A3-82A4-4A8D-BA6C-F03BC9A27286}" type="datetime1">
              <a:rPr lang="it-IT" smtClean="0"/>
              <a:pPr/>
              <a:t>15/09/2014</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8C83D7B-D17B-4CD6-BBDA-701EC4DDA733}" type="slidenum">
              <a:rPr lang="it-IT" smtClean="0"/>
              <a:pPr/>
              <a:t>‹#›</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ECEDACC3-441F-46D6-90B5-04BF3665EE43}" type="datetime1">
              <a:rPr lang="it-IT" smtClean="0"/>
              <a:pPr/>
              <a:t>15/09/2014</a:t>
            </a:fld>
            <a:endParaRPr lang="it-IT"/>
          </a:p>
        </p:txBody>
      </p:sp>
      <p:sp>
        <p:nvSpPr>
          <p:cNvPr id="6" name="Segnaposto piè di pagina 5"/>
          <p:cNvSpPr>
            <a:spLocks noGrp="1"/>
          </p:cNvSpPr>
          <p:nvPr>
            <p:ph type="ftr" sz="quarter" idx="11"/>
          </p:nvPr>
        </p:nvSpPr>
        <p:spPr/>
        <p:txBody>
          <a:bodyPr/>
          <a:lstStyle/>
          <a:p>
            <a:r>
              <a:rPr lang="en-US" smtClean="0"/>
              <a:t>sgazziano@johncabot.edu  </a:t>
            </a:r>
            <a:endParaRPr lang="it-IT"/>
          </a:p>
        </p:txBody>
      </p:sp>
      <p:sp>
        <p:nvSpPr>
          <p:cNvPr id="7" name="Segnaposto numero diapositiva 6"/>
          <p:cNvSpPr>
            <a:spLocks noGrp="1"/>
          </p:cNvSpPr>
          <p:nvPr>
            <p:ph type="sldNum" sz="quarter" idx="12"/>
          </p:nvPr>
        </p:nvSpPr>
        <p:spPr/>
        <p:txBody>
          <a:bodyPr/>
          <a:lstStyle/>
          <a:p>
            <a:fld id="{38C83D7B-D17B-4CD6-BBDA-701EC4DDA733}" type="slidenum">
              <a:rPr lang="it-IT" smtClean="0"/>
              <a:pPr/>
              <a:t>‹#›</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BC6E38C3-AC26-4ABD-A0B2-2636805B0F52}" type="datetime1">
              <a:rPr lang="it-IT" smtClean="0"/>
              <a:pPr/>
              <a:t>15/09/2014</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r>
              <a:rPr lang="en-US" smtClean="0"/>
              <a:t>sgazziano@johncabot.edu  </a:t>
            </a:r>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38C83D7B-D17B-4CD6-BBDA-701EC4DDA733}" type="slidenum">
              <a:rPr lang="it-IT" smtClean="0"/>
              <a:pPr/>
              <a:t>‹#›</a:t>
            </a:fld>
            <a:endParaRPr lang="it-IT"/>
          </a:p>
        </p:txBody>
      </p:sp>
      <p:sp>
        <p:nvSpPr>
          <p:cNvPr id="23" name="Titolo 22"/>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AD35C64E-E3D2-43A9-89FF-30DC09CB4D29}" type="datetime1">
              <a:rPr lang="it-IT" smtClean="0"/>
              <a:pPr/>
              <a:t>15/09/2014</a:t>
            </a:fld>
            <a:endParaRPr lang="it-IT"/>
          </a:p>
        </p:txBody>
      </p:sp>
      <p:sp>
        <p:nvSpPr>
          <p:cNvPr id="4" name="Segnaposto piè di pagina 3"/>
          <p:cNvSpPr>
            <a:spLocks noGrp="1"/>
          </p:cNvSpPr>
          <p:nvPr>
            <p:ph type="ftr" sz="quarter" idx="11"/>
          </p:nvPr>
        </p:nvSpPr>
        <p:spPr/>
        <p:txBody>
          <a:bodyPr/>
          <a:lstStyle/>
          <a:p>
            <a:r>
              <a:rPr lang="en-US" smtClean="0"/>
              <a:t>sgazziano@johncabot.edu  </a:t>
            </a:r>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38C83D7B-D17B-4CD6-BBDA-701EC4DDA733}"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98E4AB83-7A4C-489F-BE9D-A0595D45363A}" type="datetime1">
              <a:rPr lang="it-IT" smtClean="0"/>
              <a:pPr/>
              <a:t>15/09/2014</a:t>
            </a:fld>
            <a:endParaRPr lang="it-IT"/>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8C83D7B-D17B-4CD6-BBDA-701EC4DDA733}"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8C83D7B-D17B-4CD6-BBDA-701EC4DDA733}" type="slidenum">
              <a:rPr lang="it-IT" smtClean="0"/>
              <a:pPr/>
              <a:t>‹#›</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296F0364-ACF1-4619-BF07-C855B8E56B74}" type="datetime1">
              <a:rPr lang="it-IT" smtClean="0"/>
              <a:pPr/>
              <a:t>15/09/2014</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r>
              <a:rPr lang="en-US" smtClean="0"/>
              <a:t>sgazziano@johncabot.edu  </a:t>
            </a:r>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38C83D7B-D17B-4CD6-BBDA-701EC4DDA733}" type="slidenum">
              <a:rPr lang="it-IT" smtClean="0"/>
              <a:pPr/>
              <a:t>‹#›</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BB7A0708-BAA6-45F3-8C12-CB0D3D45F288}" type="datetime1">
              <a:rPr lang="it-IT" smtClean="0"/>
              <a:pPr/>
              <a:t>15/09/2014</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r>
              <a:rPr lang="en-US" smtClean="0"/>
              <a:t>sgazziano@johncabot.edu  </a:t>
            </a: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5BEA07C-0292-4377-81E1-6026E10DCF82}" type="datetime1">
              <a:rPr lang="it-IT" smtClean="0"/>
              <a:pPr/>
              <a:t>15/09/2014</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sgazziano@johncabot.edu  </a:t>
            </a:r>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8C83D7B-D17B-4CD6-BBDA-701EC4DDA733}" type="slidenum">
              <a:rPr lang="it-IT" smtClean="0"/>
              <a:pPr/>
              <a:t>‹#›</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Img/layers2.gif" TargetMode="External"/><Relationship Id="rId2" Type="http://schemas.openxmlformats.org/officeDocument/2006/relationships/hyperlink" Target="Img/how-computers-works.jpg" TargetMode="External"/><Relationship Id="rId1" Type="http://schemas.openxmlformats.org/officeDocument/2006/relationships/slideLayout" Target="../slideLayouts/slideLayout2.xml"/><Relationship Id="rId4" Type="http://schemas.openxmlformats.org/officeDocument/2006/relationships/hyperlink" Target="Img/pissed.jpg" TargetMode="External"/></Relationships>
</file>

<file path=ppt/slides/_rels/slide10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hyperlink" Target="http://office.microsoft.com/en-us/excel/HP052022151033.asp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hyperlink" Target="http://office.microsoft.com/en-us/excel/HP052022151033.asp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hyperlink" Target="http://office.microsoft.com/en-us/excel/HP052022151033.asp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hyperlink" Target="http://office.microsoft.com/en-us/excel/HP052022151033.asp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www.youtube.com/watch?v=wH03Xnr3Pug"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www.vertex42.com/Calculators/"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office.microsoft.com/training/training.aspx?AssetID=RC101757361033"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hyperlink" Target="http://office.microsoft.com/en-us/word/CH102247601033.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office.microsoft.com/en-us/word/CH101027971033.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facebook.com/pages/CS101-Introduction-to-Computer-Science-at-JCU/484088545020165"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office.microsoft.com/en-us/word/HA102308821033.asp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141.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office.microsoft.com/training/training.aspx?AssetID=RC102616991033"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3.gif"/></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docs.google.com/spreadsheet/ccc?key=0Apjqa4xwbkNIdEQybDhzZFZxeVhQRlJQQmRaOXJYYmc&amp;usp=drive_web" TargetMode="External"/><Relationship Id="rId1" Type="http://schemas.openxmlformats.org/officeDocument/2006/relationships/slideLayout" Target="../slideLayouts/slideLayout2.xml"/><Relationship Id="rId4" Type="http://schemas.openxmlformats.org/officeDocument/2006/relationships/hyperlink" Target="mailto:sgazziano@johncabot.edu" TargetMode="Externa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hyperlink" Target="http://office.microsoft.com/en-us/word-help/create-a-master-document-and-subdocuments-HP005187002.aspx"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hyperlink" Target="http://office.microsoft.com/en-us/word-help/CH010062623.asp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youtu.be/J9LK6EtxzgM" TargetMode="Externa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n.wikipedia.org/wiki/Moore's_law"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Byte" TargetMode="External"/><Relationship Id="rId3" Type="http://schemas.openxmlformats.org/officeDocument/2006/relationships/hyperlink" Target="http://ns1758.ca/winch/winchest.html" TargetMode="External"/><Relationship Id="rId7"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mkomo.com/cost-per-gigabyte" TargetMode="External"/><Relationship Id="rId4" Type="http://schemas.openxmlformats.org/officeDocument/2006/relationships/image" Target="../media/image18.gif"/><Relationship Id="rId9" Type="http://schemas.openxmlformats.org/officeDocument/2006/relationships/hyperlink" Target="http://en.wikipedia.org/wiki/Metric_prefi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ore.apple.com/us/buy-mac/imac" TargetMode="External"/><Relationship Id="rId2" Type="http://schemas.openxmlformats.org/officeDocument/2006/relationships/hyperlink" Target="http://www-03.ibm.com/ibm/history/exhibits/mainframe/mainframe_PR370.html" TargetMode="Externa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indows.microsoft.com/en-us/windows/support" TargetMode="External"/><Relationship Id="rId2" Type="http://schemas.openxmlformats.org/officeDocument/2006/relationships/hyperlink" Target="http://windows.microsoft.com/en-us/windows-vista/picking-up-the-pieces-after-a-computer-crash" TargetMode="External"/><Relationship Id="rId1" Type="http://schemas.openxmlformats.org/officeDocument/2006/relationships/slideLayout" Target="../slideLayouts/slideLayout2.xml"/><Relationship Id="rId4" Type="http://schemas.openxmlformats.org/officeDocument/2006/relationships/hyperlink" Target="http://www.macworld.com/article/2027920/mac-troubleshooting-how-to-handle-freezes-and-crashes.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Electrical_connector" TargetMode="External"/><Relationship Id="rId7" Type="http://schemas.openxmlformats.org/officeDocument/2006/relationships/image" Target="../media/image23.jpeg"/><Relationship Id="rId2" Type="http://schemas.openxmlformats.org/officeDocument/2006/relationships/hyperlink" Target="http://en.wikipedia.org/wiki/Computer_hardware"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en.wikipedia.org/wiki/Gender_of_connectors_and_fasteners" TargetMode="External"/><Relationship Id="rId4" Type="http://schemas.openxmlformats.org/officeDocument/2006/relationships/hyperlink" Target="http://en.wikipedia.org/wiki/Cabl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Img/computer-ports-identification-chart.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omputerhope.com/basic.htm" TargetMode="External"/><Relationship Id="rId2" Type="http://schemas.openxmlformats.org/officeDocument/2006/relationships/hyperlink" Target="http://computer.howstuffworks.com/23-computer-tour-video.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en.wikipedia.org/wiki/CP/M" TargetMode="External"/><Relationship Id="rId3" Type="http://schemas.openxmlformats.org/officeDocument/2006/relationships/hyperlink" Target="http://en.wikipedia.org/wiki/Help:IPA_for_English" TargetMode="External"/><Relationship Id="rId7" Type="http://schemas.openxmlformats.org/officeDocument/2006/relationships/hyperlink" Target="http://en.wikipedia.org/wiki/BIOS" TargetMode="External"/><Relationship Id="rId2" Type="http://schemas.openxmlformats.org/officeDocument/2006/relationships/hyperlink" Target="http://en.wikipedia.org/wiki/Read-only_memory" TargetMode="External"/><Relationship Id="rId1" Type="http://schemas.openxmlformats.org/officeDocument/2006/relationships/slideLayout" Target="../slideLayouts/slideLayout2.xml"/><Relationship Id="rId6" Type="http://schemas.openxmlformats.org/officeDocument/2006/relationships/hyperlink" Target="http://en.wikipedia.org/wiki/Interface_(computing)" TargetMode="External"/><Relationship Id="rId11" Type="http://schemas.openxmlformats.org/officeDocument/2006/relationships/hyperlink" Target="http://en.wikipedia.org/wiki/Operating_system" TargetMode="External"/><Relationship Id="rId5" Type="http://schemas.openxmlformats.org/officeDocument/2006/relationships/hyperlink" Target="http://en.wikipedia.org/wiki/Firmware" TargetMode="External"/><Relationship Id="rId10" Type="http://schemas.openxmlformats.org/officeDocument/2006/relationships/hyperlink" Target="http://en.wikipedia.org/wiki/Bootloader" TargetMode="External"/><Relationship Id="rId4" Type="http://schemas.openxmlformats.org/officeDocument/2006/relationships/hyperlink" Target="http://en.wikipedia.org/wiki/De_facto_standard" TargetMode="External"/><Relationship Id="rId9" Type="http://schemas.openxmlformats.org/officeDocument/2006/relationships/hyperlink" Target="http://en.wikipedia.org/wiki/Personal_compute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n.wikipedia.org/wiki/Computer_softwar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Enterprise_software" TargetMode="External"/><Relationship Id="rId2" Type="http://schemas.openxmlformats.org/officeDocument/2006/relationships/hyperlink" Target="http://en.wikipedia.org/wiki/Computer_software" TargetMode="External"/><Relationship Id="rId1" Type="http://schemas.openxmlformats.org/officeDocument/2006/relationships/slideLayout" Target="../slideLayouts/slideLayout2.xml"/><Relationship Id="rId5" Type="http://schemas.openxmlformats.org/officeDocument/2006/relationships/hyperlink" Target="http://en.wikipedia.org/wiki/Graphics_software" TargetMode="External"/><Relationship Id="rId4" Type="http://schemas.openxmlformats.org/officeDocument/2006/relationships/hyperlink" Target="http://en.wikipedia.org/wiki/Office_suite"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en.wikipedia.org/wiki/Cloud_computin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en.wikipedia.org/wiki/Spreadsheet" TargetMode="External"/><Relationship Id="rId7" Type="http://schemas.openxmlformats.org/officeDocument/2006/relationships/image" Target="../media/image35.gif"/><Relationship Id="rId2" Type="http://schemas.openxmlformats.org/officeDocument/2006/relationships/hyperlink" Target="http://en.wikipedia.org/wiki/Word_processor" TargetMode="External"/><Relationship Id="rId1" Type="http://schemas.openxmlformats.org/officeDocument/2006/relationships/slideLayout" Target="../slideLayouts/slideLayout2.xml"/><Relationship Id="rId6" Type="http://schemas.openxmlformats.org/officeDocument/2006/relationships/hyperlink" Target="http://en.wikipedia.org/wiki/Google" TargetMode="External"/><Relationship Id="rId5" Type="http://schemas.openxmlformats.org/officeDocument/2006/relationships/hyperlink" Target="http://en.wikipedia.org/wiki/Form_(document)" TargetMode="External"/><Relationship Id="rId4" Type="http://schemas.openxmlformats.org/officeDocument/2006/relationships/hyperlink" Target="http://en.wikipedia.org/wiki/Presenta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sgazziano@johncabot.edu"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en.wikipedia.org/wiki/Word_processor" TargetMode="External"/><Relationship Id="rId13" Type="http://schemas.openxmlformats.org/officeDocument/2006/relationships/hyperlink" Target="http://en.wikipedia.org/wiki/Relational_database_management_system" TargetMode="External"/><Relationship Id="rId18" Type="http://schemas.openxmlformats.org/officeDocument/2006/relationships/hyperlink" Target="http://en.wikipedia.org/wiki/OpenDocument_standardization" TargetMode="External"/><Relationship Id="rId3" Type="http://schemas.openxmlformats.org/officeDocument/2006/relationships/hyperlink" Target="http://en.wikipedia.org/wiki/Open-source_software" TargetMode="External"/><Relationship Id="rId21" Type="http://schemas.openxmlformats.org/officeDocument/2006/relationships/hyperlink" Target="http://en.wikipedia.org/wiki/OS_X" TargetMode="External"/><Relationship Id="rId7" Type="http://schemas.openxmlformats.org/officeDocument/2006/relationships/hyperlink" Target="http://en.wikipedia.org/wiki/LibreOffice" TargetMode="External"/><Relationship Id="rId12" Type="http://schemas.openxmlformats.org/officeDocument/2006/relationships/hyperlink" Target="http://en.wikipedia.org/wiki/Formula" TargetMode="External"/><Relationship Id="rId17" Type="http://schemas.openxmlformats.org/officeDocument/2006/relationships/hyperlink" Target="http://en.wikipedia.org/wiki/International_Electrotechnical_Commission" TargetMode="External"/><Relationship Id="rId25" Type="http://schemas.openxmlformats.org/officeDocument/2006/relationships/image" Target="../media/image37.png"/><Relationship Id="rId2" Type="http://schemas.openxmlformats.org/officeDocument/2006/relationships/hyperlink" Target="http://en.wikipedia.org/wiki/Apache_OpenOffice" TargetMode="External"/><Relationship Id="rId16" Type="http://schemas.openxmlformats.org/officeDocument/2006/relationships/hyperlink" Target="http://en.wikipedia.org/wiki/International_Organization_for_Standardization" TargetMode="External"/><Relationship Id="rId20" Type="http://schemas.openxmlformats.org/officeDocument/2006/relationships/hyperlink" Target="http://en.wikipedia.org/wiki/Linux" TargetMode="External"/><Relationship Id="rId1" Type="http://schemas.openxmlformats.org/officeDocument/2006/relationships/slideLayout" Target="../slideLayouts/slideLayout2.xml"/><Relationship Id="rId6" Type="http://schemas.openxmlformats.org/officeDocument/2006/relationships/hyperlink" Target="http://en.wikipedia.org/wiki/IBM_Lotus_Symphony" TargetMode="External"/><Relationship Id="rId11" Type="http://schemas.openxmlformats.org/officeDocument/2006/relationships/hyperlink" Target="http://en.wikipedia.org/wiki/Graphics_software" TargetMode="External"/><Relationship Id="rId24" Type="http://schemas.openxmlformats.org/officeDocument/2006/relationships/hyperlink" Target="http://en.wikipedia.org/wiki/Apache_License" TargetMode="External"/><Relationship Id="rId5" Type="http://schemas.openxmlformats.org/officeDocument/2006/relationships/hyperlink" Target="http://en.wikipedia.org/wiki/OpenOffice.org" TargetMode="External"/><Relationship Id="rId15" Type="http://schemas.openxmlformats.org/officeDocument/2006/relationships/hyperlink" Target="http://en.wikipedia.org/wiki/OpenDocument" TargetMode="External"/><Relationship Id="rId23" Type="http://schemas.openxmlformats.org/officeDocument/2006/relationships/hyperlink" Target="http://en.wikipedia.org/wiki/Operating_system" TargetMode="External"/><Relationship Id="rId10" Type="http://schemas.openxmlformats.org/officeDocument/2006/relationships/hyperlink" Target="http://en.wikipedia.org/wiki/Presentation_program" TargetMode="External"/><Relationship Id="rId19" Type="http://schemas.openxmlformats.org/officeDocument/2006/relationships/hyperlink" Target="http://en.wikipedia.org/wiki/Microsoft_Office" TargetMode="External"/><Relationship Id="rId4" Type="http://schemas.openxmlformats.org/officeDocument/2006/relationships/hyperlink" Target="http://en.wikipedia.org/wiki/Office_suite" TargetMode="External"/><Relationship Id="rId9" Type="http://schemas.openxmlformats.org/officeDocument/2006/relationships/hyperlink" Target="http://en.wikipedia.org/wiki/Spreadsheet" TargetMode="External"/><Relationship Id="rId14" Type="http://schemas.openxmlformats.org/officeDocument/2006/relationships/hyperlink" Target="http://en.wikipedia.org/wiki/File_format" TargetMode="External"/><Relationship Id="rId22" Type="http://schemas.openxmlformats.org/officeDocument/2006/relationships/hyperlink" Target="http://en.wikipedia.org/wiki/Microsoft_Window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hyperlink" Target="http://en.wikipedia.org/wiki/Apache_OpenOffice"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en.wikipedia.org/wiki/Graphics_file_formats" TargetMode="External"/><Relationship Id="rId3" Type="http://schemas.openxmlformats.org/officeDocument/2006/relationships/hyperlink" Target="http://en.wikipedia.org/wiki/Computer" TargetMode="External"/><Relationship Id="rId7" Type="http://schemas.openxmlformats.org/officeDocument/2006/relationships/hyperlink" Target="http://en.wikipedia.org/wiki/Video_editing_software" TargetMode="External"/><Relationship Id="rId2" Type="http://schemas.openxmlformats.org/officeDocument/2006/relationships/hyperlink" Target="http://en.wikipedia.org/wiki/Computer_program" TargetMode="External"/><Relationship Id="rId1" Type="http://schemas.openxmlformats.org/officeDocument/2006/relationships/slideLayout" Target="../slideLayouts/slideLayout2.xml"/><Relationship Id="rId6" Type="http://schemas.openxmlformats.org/officeDocument/2006/relationships/hyperlink" Target="http://en.wikipedia.org/wiki/Animation_software" TargetMode="External"/><Relationship Id="rId5" Type="http://schemas.openxmlformats.org/officeDocument/2006/relationships/hyperlink" Target="http://en.wikipedia.org/wiki/Vector_graphics" TargetMode="External"/><Relationship Id="rId4" Type="http://schemas.openxmlformats.org/officeDocument/2006/relationships/hyperlink" Target="http://en.wikipedia.org/wiki/Raster_graphics"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en.wikipedia.org/wiki/Paint_shop" TargetMode="External"/><Relationship Id="rId2" Type="http://schemas.openxmlformats.org/officeDocument/2006/relationships/hyperlink" Target="http://en.wikipedia.org/wiki/Photoshop" TargetMode="External"/><Relationship Id="rId1" Type="http://schemas.openxmlformats.org/officeDocument/2006/relationships/slideLayout" Target="../slideLayouts/slideLayout2.xml"/><Relationship Id="rId5" Type="http://schemas.openxmlformats.org/officeDocument/2006/relationships/hyperlink" Target="http://fr.wikipedia.org/wiki/Photo_Filtre" TargetMode="External"/><Relationship Id="rId4" Type="http://schemas.openxmlformats.org/officeDocument/2006/relationships/hyperlink" Target="http://en.wikipedia.org/wiki/GIM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en.wikipedia.org/wiki/Image_file_formats"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en.wikipedia.org/wiki/Animation" TargetMode="External"/><Relationship Id="rId3" Type="http://schemas.openxmlformats.org/officeDocument/2006/relationships/hyperlink" Target="http://en.wikipedia.org/wiki/Raster_graphics" TargetMode="External"/><Relationship Id="rId7" Type="http://schemas.openxmlformats.org/officeDocument/2006/relationships/hyperlink" Target="http://en.wikipedia.org/wiki/8-bit_color" TargetMode="External"/><Relationship Id="rId2" Type="http://schemas.openxmlformats.org/officeDocument/2006/relationships/hyperlink" Target="http://en.wikipedia.org/wiki/Gif" TargetMode="External"/><Relationship Id="rId1" Type="http://schemas.openxmlformats.org/officeDocument/2006/relationships/slideLayout" Target="../slideLayouts/slideLayout2.xml"/><Relationship Id="rId6" Type="http://schemas.openxmlformats.org/officeDocument/2006/relationships/hyperlink" Target="http://en.wikipedia.org/wiki/World_Wide_Web" TargetMode="External"/><Relationship Id="rId5" Type="http://schemas.openxmlformats.org/officeDocument/2006/relationships/hyperlink" Target="http://en.wikipedia.org/wiki/CompuServe" TargetMode="External"/><Relationship Id="rId4" Type="http://schemas.openxmlformats.org/officeDocument/2006/relationships/hyperlink" Target="http://en.wikipedia.org/wiki/Image_file_formats" TargetMode="External"/><Relationship Id="rId9" Type="http://schemas.openxmlformats.org/officeDocument/2006/relationships/image" Target="../media/image48.gif"/></Relationships>
</file>

<file path=ppt/slides/_rels/slide72.xml.rels><?xml version="1.0" encoding="UTF-8" standalone="yes"?>
<Relationships xmlns="http://schemas.openxmlformats.org/package/2006/relationships"><Relationship Id="rId3" Type="http://schemas.openxmlformats.org/officeDocument/2006/relationships/hyperlink" Target="http://en.wikipedia.org/wiki/Joint_Photographic_Experts_Group" TargetMode="External"/><Relationship Id="rId2" Type="http://schemas.openxmlformats.org/officeDocument/2006/relationships/hyperlink" Target="http://en.wikipedia.org/wiki/JPEG" TargetMode="Externa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hyperlink" Target="http://en.wikipedia.org/wiki/Image_file_formats" TargetMode="External"/><Relationship Id="rId4" Type="http://schemas.openxmlformats.org/officeDocument/2006/relationships/hyperlink" Target="http://en.wikipedia.org/wiki/Exif"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en.wikipedia.org/wiki/Alpha_channel" TargetMode="Externa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hyperlink" Target="http://en.wikipedia.org/wiki/Image_file_formats" TargetMode="External"/><Relationship Id="rId5" Type="http://schemas.openxmlformats.org/officeDocument/2006/relationships/hyperlink" Target="http://en.wikipedia.org/wiki/Portable_Network_Graphics" TargetMode="External"/><Relationship Id="rId4" Type="http://schemas.openxmlformats.org/officeDocument/2006/relationships/hyperlink" Target="http://en.wikipedia.org/wiki/True_Color"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hopelessthunder.org/tutorials/photofiltre/"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en.wikipedia.org/wiki/Offshore_software_R&amp;D"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mailto:GAZZIANO@GMAIL.COM" TargetMode="External"/><Relationship Id="rId2" Type="http://schemas.openxmlformats.org/officeDocument/2006/relationships/hyperlink" Target="mailto:SGAZZIANO@JOHNCABOT.EDU"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office.microsoft.com/en-us/help/HA101828951033.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office.microsoft.com/en-us/support/office-ribbon-find-commands-FX101851541.aspx"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myjcu.johncabot.edu/syllabus/syllabus_print.aspx?IDS=7192"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office.microsoft.com/en-us/training/get-to-know-excel-2007-create-your-first-workbook-RZ010076674.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office.microsoft.com/en-us/training/get-to-know-excel-2007-create-your-first-workbook-RZ010076674.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office.microsoft.com/en-us/training/get-to-know-excel-2007-create-your-first-workbook-RZ010076674.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office.microsoft.com/training/Training.aspx?AssetID=RC100766511033&amp;CTT=6&amp;Origin=RC10076651103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office.microsoft.com/training/Training.aspx?AssetID=RC100766511033&amp;CTT=6&amp;Origin=RC10076651103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office.microsoft.com/en-us/training/get-to-know-excel-2007-create-your-first-workbook-RZ010076674.aspx"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office.microsoft.com/en-us/training/get-to-know-excel-2007-create-your-first-workbook-RZ010076674.aspx"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office.microsoft.com/en-us/training/get-to-know-excel-2007-create-your-first-workbook-RZ010076674.aspx"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office.microsoft.com/en-us/training/get-to-know-excel-2007-create-your-first-workbook-RZ010076674.asp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office.microsoft.com/en-us/training/get-to-know-excel-2007-create-your-first-workbook-RZ010076674.aspx"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office.microsoft.com/en-us/training/get-to-know-excel-2007-create-your-first-workbook-RZ010076674.aspx"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office.microsoft.com/training/training.aspx?AssetID=RP100745791033&amp;CTT=6&amp;Origin=RP100745781033"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office.microsoft.com/training/training.aspx?AssetID=RP100745791033&amp;CTT=6&amp;Origin=RP100745781033"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office.microsoft.com/training/training.aspx?AssetID=RP100745791033&amp;CTT=6&amp;Origin=RP100745781033"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office.microsoft.com/training/training.aspx?AssetID=RP100745791033&amp;CTT=6&amp;Origin=RP100745781033"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ms-help://MS.EXCEL.12.1033/EXCEL/content/HP10078886.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323528" y="2564904"/>
            <a:ext cx="8820472" cy="3744416"/>
          </a:xfrm>
        </p:spPr>
        <p:txBody>
          <a:bodyPr>
            <a:normAutofit/>
          </a:bodyPr>
          <a:lstStyle/>
          <a:p>
            <a:endParaRPr lang="it-IT" dirty="0" smtClean="0"/>
          </a:p>
          <a:p>
            <a:pPr marL="355600" indent="-355600" algn="l">
              <a:buFont typeface="Arial" pitchFamily="34" charset="0"/>
              <a:buChar char="•"/>
            </a:pPr>
            <a:r>
              <a:rPr lang="en-US" sz="2200" dirty="0" smtClean="0"/>
              <a:t>Introduce students to the modern, state-of-the-art Information Technology</a:t>
            </a:r>
          </a:p>
          <a:p>
            <a:pPr marL="355600" indent="-355600" algn="l">
              <a:buFont typeface="Arial" pitchFamily="34" charset="0"/>
              <a:buChar char="•"/>
            </a:pPr>
            <a:r>
              <a:rPr lang="en-US" sz="2200" dirty="0" smtClean="0"/>
              <a:t>provide them the adequate skills in basic computer science to professionally use I.T. </a:t>
            </a:r>
          </a:p>
          <a:p>
            <a:pPr marL="355600" indent="-355600" algn="l">
              <a:buFont typeface="Arial" pitchFamily="34" charset="0"/>
              <a:buChar char="•"/>
            </a:pPr>
            <a:r>
              <a:rPr lang="en-US" sz="2200" dirty="0" smtClean="0"/>
              <a:t>in the context of a traditional liberal arts education of critical thinking and problem-solving, </a:t>
            </a:r>
          </a:p>
          <a:p>
            <a:pPr marL="355600" indent="-355600" algn="l">
              <a:buFont typeface="Arial" pitchFamily="34" charset="0"/>
              <a:buChar char="•"/>
            </a:pPr>
            <a:r>
              <a:rPr lang="en-US" sz="2200" dirty="0" smtClean="0"/>
              <a:t>and in a standard business environment.</a:t>
            </a:r>
            <a:endParaRPr lang="it-IT" sz="2200" dirty="0"/>
          </a:p>
        </p:txBody>
      </p:sp>
      <p:sp>
        <p:nvSpPr>
          <p:cNvPr id="2" name="Titolo 1"/>
          <p:cNvSpPr>
            <a:spLocks noGrp="1"/>
          </p:cNvSpPr>
          <p:nvPr>
            <p:ph type="ctrTitle"/>
          </p:nvPr>
        </p:nvSpPr>
        <p:spPr/>
        <p:txBody>
          <a:bodyPr>
            <a:normAutofit/>
          </a:bodyPr>
          <a:lstStyle/>
          <a:p>
            <a:r>
              <a:rPr lang="it-IT" dirty="0" smtClean="0"/>
              <a:t>CS 101</a:t>
            </a:r>
            <a:br>
              <a:rPr lang="it-IT" dirty="0" smtClean="0"/>
            </a:br>
            <a:r>
              <a:rPr lang="it-IT" dirty="0" err="1" smtClean="0"/>
              <a:t>Introduction</a:t>
            </a:r>
            <a:r>
              <a:rPr lang="it-IT" dirty="0" smtClean="0"/>
              <a:t> </a:t>
            </a:r>
            <a:r>
              <a:rPr lang="it-IT" dirty="0" err="1" smtClean="0"/>
              <a:t>to</a:t>
            </a:r>
            <a:r>
              <a:rPr lang="it-IT" dirty="0" smtClean="0"/>
              <a:t> Computer Science</a:t>
            </a:r>
            <a:endParaRPr lang="it-IT" dirty="0"/>
          </a:p>
        </p:txBody>
      </p:sp>
      <p:sp>
        <p:nvSpPr>
          <p:cNvPr id="4" name="Segnaposto piè di pagina 3"/>
          <p:cNvSpPr>
            <a:spLocks noGrp="1"/>
          </p:cNvSpPr>
          <p:nvPr>
            <p:ph type="ftr" sz="quarter" idx="11"/>
          </p:nvPr>
        </p:nvSpPr>
        <p:spPr/>
        <p:txBody>
          <a:bodyPr/>
          <a:lstStyle/>
          <a:p>
            <a:r>
              <a:rPr lang="en-US" dirty="0" smtClean="0"/>
              <a:t>sgazziano@johncabot.edu  </a:t>
            </a:r>
            <a:endParaRPr lang="it-IT" dirty="0"/>
          </a:p>
        </p:txBody>
      </p:sp>
      <p:sp>
        <p:nvSpPr>
          <p:cNvPr id="5" name="Segnaposto numero diapositiva 4"/>
          <p:cNvSpPr>
            <a:spLocks noGrp="1"/>
          </p:cNvSpPr>
          <p:nvPr>
            <p:ph type="sldNum" sz="quarter" idx="12"/>
          </p:nvPr>
        </p:nvSpPr>
        <p:spPr/>
        <p:txBody>
          <a:bodyPr/>
          <a:lstStyle/>
          <a:p>
            <a:fld id="{38C83D7B-D17B-4CD6-BBDA-701EC4DDA733}" type="slidenum">
              <a:rPr lang="it-IT" smtClean="0"/>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SUMMARY OF COURSE CONTENT: </a:t>
            </a:r>
            <a:endParaRPr lang="it-IT" dirty="0"/>
          </a:p>
        </p:txBody>
      </p:sp>
      <p:sp>
        <p:nvSpPr>
          <p:cNvPr id="3" name="Segnaposto contenuto 2"/>
          <p:cNvSpPr>
            <a:spLocks noGrp="1"/>
          </p:cNvSpPr>
          <p:nvPr>
            <p:ph sz="quarter" idx="1"/>
          </p:nvPr>
        </p:nvSpPr>
        <p:spPr>
          <a:xfrm>
            <a:off x="179512" y="1412776"/>
            <a:ext cx="8784976" cy="5040560"/>
          </a:xfrm>
        </p:spPr>
        <p:txBody>
          <a:bodyPr>
            <a:noAutofit/>
          </a:bodyPr>
          <a:lstStyle/>
          <a:p>
            <a:pPr marL="355600" indent="-355600">
              <a:buFont typeface="+mj-lt"/>
              <a:buAutoNum type="arabicPeriod"/>
            </a:pPr>
            <a:r>
              <a:rPr lang="en-US" sz="2400" dirty="0" smtClean="0">
                <a:solidFill>
                  <a:srgbClr val="C00000"/>
                </a:solidFill>
                <a:latin typeface="Calibri" pitchFamily="34" charset="0"/>
                <a:hlinkClick r:id="rId2" action="ppaction://hlinkfile"/>
              </a:rPr>
              <a:t>Computers architecture and technology</a:t>
            </a:r>
            <a:endParaRPr lang="it-IT" sz="2400" dirty="0" smtClean="0">
              <a:solidFill>
                <a:srgbClr val="C00000"/>
              </a:solidFill>
              <a:latin typeface="Calibri" pitchFamily="34" charset="0"/>
            </a:endParaRPr>
          </a:p>
          <a:p>
            <a:pPr marL="355600" indent="-355600">
              <a:buFont typeface="+mj-lt"/>
              <a:buAutoNum type="arabicPeriod"/>
            </a:pPr>
            <a:r>
              <a:rPr lang="en-US" sz="2400" dirty="0" smtClean="0">
                <a:solidFill>
                  <a:srgbClr val="C00000"/>
                </a:solidFill>
                <a:latin typeface="Calibri" pitchFamily="34" charset="0"/>
                <a:hlinkClick r:id="rId3" action="ppaction://hlinkfile"/>
              </a:rPr>
              <a:t>Software layers</a:t>
            </a:r>
            <a:r>
              <a:rPr lang="en-US" sz="2400" dirty="0" smtClean="0">
                <a:latin typeface="Calibri" pitchFamily="34" charset="0"/>
              </a:rPr>
              <a:t>: operating systems and application software</a:t>
            </a:r>
            <a:endParaRPr lang="it-IT" sz="2400" dirty="0" smtClean="0">
              <a:latin typeface="Calibri" pitchFamily="34" charset="0"/>
            </a:endParaRPr>
          </a:p>
          <a:p>
            <a:pPr marL="355600" indent="-355600">
              <a:buFont typeface="+mj-lt"/>
              <a:buAutoNum type="arabicPeriod"/>
            </a:pPr>
            <a:r>
              <a:rPr lang="en-US" sz="2400" dirty="0" smtClean="0">
                <a:latin typeface="Calibri" pitchFamily="34" charset="0"/>
              </a:rPr>
              <a:t>How to </a:t>
            </a:r>
            <a:r>
              <a:rPr lang="en-US" sz="2400" dirty="0" smtClean="0">
                <a:solidFill>
                  <a:srgbClr val="C00000"/>
                </a:solidFill>
                <a:latin typeface="Calibri" pitchFamily="34" charset="0"/>
              </a:rPr>
              <a:t>troubleshoot basic issues </a:t>
            </a:r>
            <a:r>
              <a:rPr lang="en-US" sz="2400" dirty="0" smtClean="0">
                <a:latin typeface="Calibri" pitchFamily="34" charset="0"/>
              </a:rPr>
              <a:t>(plugging in laptops to overheads etc.)  How to use a computer and do basic troubleshooting; how to move to another computer.</a:t>
            </a:r>
            <a:endParaRPr lang="it-IT" sz="2400" dirty="0" smtClean="0">
              <a:latin typeface="Calibri" pitchFamily="34" charset="0"/>
            </a:endParaRPr>
          </a:p>
          <a:p>
            <a:pPr marL="355600" indent="-355600">
              <a:buFont typeface="+mj-lt"/>
              <a:buAutoNum type="arabicPeriod"/>
            </a:pPr>
            <a:r>
              <a:rPr lang="en-US" sz="2400" dirty="0" smtClean="0">
                <a:latin typeface="Calibri" pitchFamily="34" charset="0"/>
              </a:rPr>
              <a:t>Organizing and </a:t>
            </a:r>
            <a:r>
              <a:rPr lang="en-US" sz="2400" dirty="0" smtClean="0">
                <a:solidFill>
                  <a:srgbClr val="C00000"/>
                </a:solidFill>
                <a:latin typeface="Calibri" pitchFamily="34" charset="0"/>
                <a:hlinkClick r:id="rId4" action="ppaction://hlinkfile"/>
              </a:rPr>
              <a:t>managing your own data</a:t>
            </a:r>
            <a:r>
              <a:rPr lang="en-US" sz="2400" dirty="0" smtClean="0">
                <a:latin typeface="Calibri" pitchFamily="34" charset="0"/>
              </a:rPr>
              <a:t>: file systems and file/folder management.</a:t>
            </a:r>
            <a:endParaRPr lang="it-IT" sz="2400" dirty="0" smtClean="0">
              <a:latin typeface="Calibri" pitchFamily="34" charset="0"/>
            </a:endParaRPr>
          </a:p>
          <a:p>
            <a:pPr marL="355600" indent="-355600">
              <a:buFont typeface="+mj-lt"/>
              <a:buAutoNum type="arabicPeriod"/>
            </a:pPr>
            <a:r>
              <a:rPr lang="en-US" sz="2400" dirty="0" smtClean="0">
                <a:solidFill>
                  <a:srgbClr val="C00000"/>
                </a:solidFill>
                <a:latin typeface="Calibri" pitchFamily="34" charset="0"/>
              </a:rPr>
              <a:t>Networks</a:t>
            </a:r>
            <a:r>
              <a:rPr lang="en-US" sz="2400" dirty="0" smtClean="0">
                <a:latin typeface="Calibri" pitchFamily="34" charset="0"/>
              </a:rPr>
              <a:t> architecture and protocols. Data storage and backup. Local Network, Intranet, Internet. </a:t>
            </a:r>
            <a:r>
              <a:rPr lang="en-US" sz="2400" dirty="0" smtClean="0">
                <a:solidFill>
                  <a:srgbClr val="C00000"/>
                </a:solidFill>
                <a:latin typeface="Calibri" pitchFamily="34" charset="0"/>
              </a:rPr>
              <a:t>Access to data </a:t>
            </a:r>
            <a:r>
              <a:rPr lang="en-US" sz="2400" dirty="0" smtClean="0">
                <a:latin typeface="Calibri" pitchFamily="34" charset="0"/>
              </a:rPr>
              <a:t>at different locations</a:t>
            </a:r>
            <a:endParaRPr lang="it-IT" sz="2400" dirty="0" smtClean="0">
              <a:latin typeface="Calibri" pitchFamily="34" charset="0"/>
            </a:endParaRPr>
          </a:p>
        </p:txBody>
      </p:sp>
      <p:sp>
        <p:nvSpPr>
          <p:cNvPr id="5" name="Segnaposto numero diapositiva 4"/>
          <p:cNvSpPr>
            <a:spLocks noGrp="1"/>
          </p:cNvSpPr>
          <p:nvPr>
            <p:ph type="sldNum" sz="quarter" idx="12"/>
          </p:nvPr>
        </p:nvSpPr>
        <p:spPr/>
        <p:txBody>
          <a:bodyPr/>
          <a:lstStyle/>
          <a:p>
            <a:fld id="{38C83D7B-D17B-4CD6-BBDA-701EC4DDA733}" type="slidenum">
              <a:rPr lang="it-IT" smtClean="0"/>
              <a:pPr/>
              <a:t>10</a:t>
            </a:fld>
            <a:endParaRPr lang="it-IT"/>
          </a:p>
        </p:txBody>
      </p:sp>
      <p:sp>
        <p:nvSpPr>
          <p:cNvPr id="6" name="Segnaposto piè di pagina 5"/>
          <p:cNvSpPr>
            <a:spLocks noGrp="1"/>
          </p:cNvSpPr>
          <p:nvPr>
            <p:ph type="ftr" sz="quarter" idx="11"/>
          </p:nvPr>
        </p:nvSpPr>
        <p:spPr/>
        <p:txBody>
          <a:bodyPr/>
          <a:lstStyle/>
          <a:p>
            <a:r>
              <a:rPr lang="en-US" smtClean="0"/>
              <a:t>sgazziano@johncabot.edu  </a:t>
            </a:r>
            <a:endParaRPr lang="it-IT"/>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IF function – single IF</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100</a:t>
            </a:fld>
            <a:endParaRPr lang="it-IT"/>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79174" y="1930643"/>
            <a:ext cx="8785314" cy="38746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IF function – nested IFs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101</a:t>
            </a:fld>
            <a:endParaRPr lang="it-IT"/>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251520" y="1988840"/>
            <a:ext cx="8656580" cy="37444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Excercise</a:t>
            </a:r>
            <a:r>
              <a:rPr lang="it-IT" dirty="0" smtClean="0"/>
              <a:t>: </a:t>
            </a:r>
            <a:r>
              <a:rPr lang="it-IT" dirty="0" err="1" smtClean="0"/>
              <a:t>gradebook</a:t>
            </a:r>
            <a:r>
              <a:rPr lang="it-IT" dirty="0" smtClean="0"/>
              <a:t> - 3  </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102</a:t>
            </a:fld>
            <a:endParaRPr lang="it-IT"/>
          </a:p>
        </p:txBody>
      </p:sp>
      <p:sp>
        <p:nvSpPr>
          <p:cNvPr id="5" name="Content Placeholder 4"/>
          <p:cNvSpPr>
            <a:spLocks noGrp="1"/>
          </p:cNvSpPr>
          <p:nvPr>
            <p:ph sz="quarter" idx="1"/>
          </p:nvPr>
        </p:nvSpPr>
        <p:spPr/>
        <p:txBody>
          <a:bodyPr>
            <a:normAutofit/>
          </a:bodyPr>
          <a:lstStyle/>
          <a:p>
            <a:r>
              <a:rPr lang="it-IT" sz="4000" dirty="0" err="1" smtClean="0"/>
              <a:t>Find</a:t>
            </a:r>
            <a:r>
              <a:rPr lang="it-IT" sz="4000" dirty="0" smtClean="0"/>
              <a:t> </a:t>
            </a:r>
            <a:r>
              <a:rPr lang="it-IT" sz="4000" dirty="0" err="1" smtClean="0"/>
              <a:t>gradebook.xls</a:t>
            </a:r>
            <a:r>
              <a:rPr lang="it-IT" sz="4000" dirty="0" smtClean="0"/>
              <a:t> on </a:t>
            </a:r>
            <a:r>
              <a:rPr lang="it-IT" sz="4000" dirty="0" err="1" smtClean="0"/>
              <a:t>myjcu</a:t>
            </a:r>
            <a:endParaRPr lang="it-IT" sz="4000" dirty="0" smtClean="0"/>
          </a:p>
          <a:p>
            <a:r>
              <a:rPr lang="it-IT" sz="4000" dirty="0" smtClean="0"/>
              <a:t>Complete </a:t>
            </a:r>
            <a:r>
              <a:rPr lang="it-IT" sz="4000" dirty="0" err="1" smtClean="0"/>
              <a:t>sheet</a:t>
            </a:r>
            <a:r>
              <a:rPr lang="it-IT" sz="4000" dirty="0" smtClean="0"/>
              <a:t> 1 and </a:t>
            </a:r>
            <a:r>
              <a:rPr lang="it-IT" sz="4000" dirty="0" err="1" smtClean="0"/>
              <a:t>sheet</a:t>
            </a:r>
            <a:r>
              <a:rPr lang="it-IT" sz="4000" dirty="0" smtClean="0"/>
              <a:t> 2 </a:t>
            </a:r>
            <a:r>
              <a:rPr lang="it-IT" sz="4000" dirty="0" err="1" smtClean="0">
                <a:solidFill>
                  <a:srgbClr val="FF0000"/>
                </a:solidFill>
              </a:rPr>
              <a:t>using</a:t>
            </a:r>
            <a:r>
              <a:rPr lang="it-IT" sz="4000" dirty="0" smtClean="0">
                <a:solidFill>
                  <a:srgbClr val="FF0000"/>
                </a:solidFill>
              </a:rPr>
              <a:t> </a:t>
            </a:r>
            <a:r>
              <a:rPr lang="it-IT" sz="4000" dirty="0" err="1" smtClean="0">
                <a:solidFill>
                  <a:srgbClr val="FF0000"/>
                </a:solidFill>
              </a:rPr>
              <a:t>functions</a:t>
            </a:r>
            <a:r>
              <a:rPr lang="it-IT" sz="4000" dirty="0" smtClean="0">
                <a:solidFill>
                  <a:srgbClr val="FF0000"/>
                </a:solidFill>
              </a:rPr>
              <a:t>, </a:t>
            </a:r>
            <a:r>
              <a:rPr lang="it-IT" sz="4000" dirty="0" err="1" smtClean="0">
                <a:solidFill>
                  <a:srgbClr val="FF0000"/>
                </a:solidFill>
              </a:rPr>
              <a:t>absolute</a:t>
            </a:r>
            <a:r>
              <a:rPr lang="it-IT" sz="4000" dirty="0" smtClean="0">
                <a:solidFill>
                  <a:srgbClr val="FF0000"/>
                </a:solidFill>
              </a:rPr>
              <a:t> </a:t>
            </a:r>
            <a:r>
              <a:rPr lang="it-IT" sz="4000" dirty="0" err="1" smtClean="0">
                <a:solidFill>
                  <a:srgbClr val="FF0000"/>
                </a:solidFill>
              </a:rPr>
              <a:t>references</a:t>
            </a:r>
            <a:r>
              <a:rPr lang="it-IT" sz="4000" dirty="0" smtClean="0">
                <a:solidFill>
                  <a:srgbClr val="FF0000"/>
                </a:solidFill>
              </a:rPr>
              <a:t>, and </a:t>
            </a:r>
            <a:r>
              <a:rPr lang="it-IT" sz="4000" dirty="0" err="1" smtClean="0">
                <a:solidFill>
                  <a:srgbClr val="FF0000"/>
                </a:solidFill>
              </a:rPr>
              <a:t>make</a:t>
            </a:r>
            <a:r>
              <a:rPr lang="it-IT" sz="4000" dirty="0" smtClean="0">
                <a:solidFill>
                  <a:srgbClr val="FF0000"/>
                </a:solidFill>
              </a:rPr>
              <a:t> the </a:t>
            </a:r>
            <a:r>
              <a:rPr lang="it-IT" sz="4000" dirty="0" err="1" smtClean="0">
                <a:solidFill>
                  <a:srgbClr val="FF0000"/>
                </a:solidFill>
              </a:rPr>
              <a:t>grade</a:t>
            </a:r>
            <a:r>
              <a:rPr lang="it-IT" sz="4000" dirty="0" smtClean="0">
                <a:solidFill>
                  <a:srgbClr val="FF0000"/>
                </a:solidFill>
              </a:rPr>
              <a:t> scale a </a:t>
            </a:r>
            <a:r>
              <a:rPr lang="it-IT" sz="4000" dirty="0" err="1" smtClean="0">
                <a:solidFill>
                  <a:srgbClr val="FF0000"/>
                </a:solidFill>
              </a:rPr>
              <a:t>control</a:t>
            </a:r>
            <a:r>
              <a:rPr lang="it-IT" sz="4000" dirty="0" smtClean="0">
                <a:solidFill>
                  <a:srgbClr val="FF0000"/>
                </a:solidFill>
              </a:rPr>
              <a:t> </a:t>
            </a:r>
            <a:r>
              <a:rPr lang="it-IT" sz="4000" dirty="0" err="1" smtClean="0">
                <a:solidFill>
                  <a:srgbClr val="FF0000"/>
                </a:solidFill>
              </a:rPr>
              <a:t>panel</a:t>
            </a:r>
            <a:endParaRPr lang="it-IT" sz="4000" dirty="0" smtClean="0">
              <a:solidFill>
                <a:srgbClr val="FF0000"/>
              </a:solidFill>
            </a:endParaRPr>
          </a:p>
          <a:p>
            <a:r>
              <a:rPr lang="it-IT" sz="4000" dirty="0" err="1" smtClean="0"/>
              <a:t>Save</a:t>
            </a:r>
            <a:r>
              <a:rPr lang="it-IT" sz="4000" dirty="0" smtClean="0"/>
              <a:t> </a:t>
            </a:r>
            <a:r>
              <a:rPr lang="it-IT" sz="4000" dirty="0" err="1" smtClean="0"/>
              <a:t>using</a:t>
            </a:r>
            <a:r>
              <a:rPr lang="it-IT" sz="4000" dirty="0" smtClean="0"/>
              <a:t> yourname_gradebook1.xls</a:t>
            </a:r>
          </a:p>
          <a:p>
            <a:r>
              <a:rPr lang="it-IT" sz="4000" dirty="0" smtClean="0"/>
              <a:t>Mail </a:t>
            </a:r>
            <a:r>
              <a:rPr lang="it-IT" sz="4000" dirty="0" err="1" smtClean="0"/>
              <a:t>to</a:t>
            </a:r>
            <a:r>
              <a:rPr lang="it-IT" sz="4000" dirty="0" smtClean="0"/>
              <a:t> sgazziano@joncabot.edu</a:t>
            </a:r>
            <a:endParaRPr lang="it-IT" sz="400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hlinkClick r:id="rId2"/>
              </a:rPr>
              <a:t>Drop</a:t>
            </a:r>
            <a:r>
              <a:rPr lang="it-IT" sz="4000" dirty="0" smtClean="0">
                <a:solidFill>
                  <a:srgbClr val="990000"/>
                </a:solidFill>
                <a:hlinkClick r:id="rId2"/>
              </a:rPr>
              <a:t> down </a:t>
            </a:r>
            <a:r>
              <a:rPr lang="it-IT" sz="4000" dirty="0" err="1" smtClean="0">
                <a:solidFill>
                  <a:srgbClr val="990000"/>
                </a:solidFill>
                <a:hlinkClick r:id="rId2"/>
              </a:rPr>
              <a:t>lists</a:t>
            </a:r>
            <a:endParaRPr lang="en-US" sz="4000" dirty="0">
              <a:solidFill>
                <a:srgbClr val="99000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
        <p:nvSpPr>
          <p:cNvPr id="5" name="Content Placeholder 4"/>
          <p:cNvSpPr>
            <a:spLocks noGrp="1"/>
          </p:cNvSpPr>
          <p:nvPr>
            <p:ph idx="1"/>
          </p:nvPr>
        </p:nvSpPr>
        <p:spPr/>
        <p:txBody>
          <a:bodyPr/>
          <a:lstStyle/>
          <a:p>
            <a:r>
              <a:rPr lang="en-US" sz="2800" dirty="0" smtClean="0"/>
              <a:t>To make data entry easier, or to limit entries to certain items that you define, you can create a drop-down list of valid entries that is compiled from cells elsewhere on the worksheet. When you create a drop-down list for a cell, it displays an arrow next to that cell. To enter information in that cell, click the arrow, and then click the entry that you want. </a:t>
            </a:r>
          </a:p>
        </p:txBody>
      </p:sp>
      <p:pic>
        <p:nvPicPr>
          <p:cNvPr id="1026" name="Picture 2" descr="Example of a data validation dropdown list"/>
          <p:cNvPicPr>
            <a:picLocks noChangeAspect="1" noChangeArrowheads="1"/>
          </p:cNvPicPr>
          <p:nvPr/>
        </p:nvPicPr>
        <p:blipFill>
          <a:blip r:embed="rId3" cstate="print"/>
          <a:srcRect/>
          <a:stretch>
            <a:fillRect/>
          </a:stretch>
        </p:blipFill>
        <p:spPr bwMode="auto">
          <a:xfrm>
            <a:off x="214282" y="142852"/>
            <a:ext cx="2054458" cy="1285884"/>
          </a:xfrm>
          <a:prstGeom prst="rect">
            <a:avLst/>
          </a:prstGeom>
          <a:noFill/>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hlinkClick r:id="rId2"/>
              </a:rPr>
              <a:t>Drop</a:t>
            </a:r>
            <a:r>
              <a:rPr lang="it-IT" sz="4000" dirty="0" smtClean="0">
                <a:solidFill>
                  <a:srgbClr val="990000"/>
                </a:solidFill>
                <a:hlinkClick r:id="rId2"/>
              </a:rPr>
              <a:t> down </a:t>
            </a:r>
            <a:r>
              <a:rPr lang="it-IT" sz="4000" dirty="0" err="1" smtClean="0">
                <a:solidFill>
                  <a:srgbClr val="990000"/>
                </a:solidFill>
                <a:hlinkClick r:id="rId2"/>
              </a:rPr>
              <a:t>lists</a:t>
            </a:r>
            <a:endParaRPr lang="en-US" sz="4000" dirty="0">
              <a:solidFill>
                <a:srgbClr val="99000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
        <p:nvSpPr>
          <p:cNvPr id="5" name="Content Placeholder 4"/>
          <p:cNvSpPr>
            <a:spLocks noGrp="1"/>
          </p:cNvSpPr>
          <p:nvPr>
            <p:ph idx="1"/>
          </p:nvPr>
        </p:nvSpPr>
        <p:spPr/>
        <p:txBody>
          <a:bodyPr/>
          <a:lstStyle/>
          <a:p>
            <a:r>
              <a:rPr lang="en-US" dirty="0" smtClean="0"/>
              <a:t>To create a drop-down list from a range of cells, use the </a:t>
            </a:r>
            <a:r>
              <a:rPr lang="en-US" b="1" dirty="0" smtClean="0"/>
              <a:t>Validation</a:t>
            </a:r>
            <a:r>
              <a:rPr lang="en-US" dirty="0" smtClean="0"/>
              <a:t> command under the </a:t>
            </a:r>
            <a:r>
              <a:rPr lang="en-US" b="1" dirty="0" smtClean="0"/>
              <a:t>Data</a:t>
            </a:r>
            <a:r>
              <a:rPr lang="en-US" dirty="0" smtClean="0"/>
              <a:t> menu.</a:t>
            </a:r>
          </a:p>
          <a:p>
            <a:r>
              <a:rPr lang="en-US" dirty="0" smtClean="0"/>
              <a:t>To create a list of valid entries for the drop-down list, type the entries in a single column or row without blank cells. For example:   A 1 Sales 2 Finance 3 R&amp;D 4 MIS</a:t>
            </a:r>
          </a:p>
          <a:p>
            <a:pPr>
              <a:buNone/>
            </a:pPr>
            <a:endParaRPr lang="en-GB" dirty="0">
              <a:solidFill>
                <a:srgbClr val="002060"/>
              </a:solidFill>
            </a:endParaRPr>
          </a:p>
        </p:txBody>
      </p:sp>
      <p:pic>
        <p:nvPicPr>
          <p:cNvPr id="1026" name="Picture 2" descr="Example of a data validation dropdown list"/>
          <p:cNvPicPr>
            <a:picLocks noChangeAspect="1" noChangeArrowheads="1"/>
          </p:cNvPicPr>
          <p:nvPr/>
        </p:nvPicPr>
        <p:blipFill>
          <a:blip r:embed="rId3" cstate="print"/>
          <a:srcRect/>
          <a:stretch>
            <a:fillRect/>
          </a:stretch>
        </p:blipFill>
        <p:spPr bwMode="auto">
          <a:xfrm>
            <a:off x="214282" y="142852"/>
            <a:ext cx="2054458" cy="1285884"/>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hlinkClick r:id="rId2"/>
              </a:rPr>
              <a:t>Drop</a:t>
            </a:r>
            <a:r>
              <a:rPr lang="it-IT" sz="4000" dirty="0" smtClean="0">
                <a:solidFill>
                  <a:srgbClr val="990000"/>
                </a:solidFill>
                <a:hlinkClick r:id="rId2"/>
              </a:rPr>
              <a:t> down </a:t>
            </a:r>
            <a:r>
              <a:rPr lang="it-IT" sz="4000" dirty="0" err="1" smtClean="0">
                <a:solidFill>
                  <a:srgbClr val="990000"/>
                </a:solidFill>
                <a:hlinkClick r:id="rId2"/>
              </a:rPr>
              <a:t>lists</a:t>
            </a:r>
            <a:endParaRPr lang="en-US" sz="4000" dirty="0">
              <a:solidFill>
                <a:srgbClr val="99000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
        <p:nvSpPr>
          <p:cNvPr id="5" name="Content Placeholder 4"/>
          <p:cNvSpPr>
            <a:spLocks noGrp="1"/>
          </p:cNvSpPr>
          <p:nvPr>
            <p:ph idx="1"/>
          </p:nvPr>
        </p:nvSpPr>
        <p:spPr/>
        <p:txBody>
          <a:bodyPr/>
          <a:lstStyle/>
          <a:p>
            <a:r>
              <a:rPr lang="en-US" sz="2400" dirty="0" smtClean="0"/>
              <a:t>Select the cell where you want the drop-down list. </a:t>
            </a:r>
          </a:p>
          <a:p>
            <a:r>
              <a:rPr lang="en-US" sz="2400" dirty="0" smtClean="0"/>
              <a:t>On the </a:t>
            </a:r>
            <a:r>
              <a:rPr lang="en-US" sz="2400" b="1" dirty="0" smtClean="0"/>
              <a:t>Data</a:t>
            </a:r>
            <a:r>
              <a:rPr lang="en-US" sz="2400" dirty="0" smtClean="0"/>
              <a:t> menu, click </a:t>
            </a:r>
            <a:r>
              <a:rPr lang="en-US" sz="2400" b="1" dirty="0" smtClean="0"/>
              <a:t>Validation</a:t>
            </a:r>
            <a:r>
              <a:rPr lang="en-US" sz="2400" dirty="0" smtClean="0"/>
              <a:t>, and then click the </a:t>
            </a:r>
            <a:r>
              <a:rPr lang="en-US" sz="2400" b="1" dirty="0" smtClean="0"/>
              <a:t>Settings</a:t>
            </a:r>
            <a:r>
              <a:rPr lang="en-US" sz="2400" dirty="0" smtClean="0"/>
              <a:t> tab. </a:t>
            </a:r>
          </a:p>
          <a:p>
            <a:r>
              <a:rPr lang="en-US" sz="2400" dirty="0" smtClean="0"/>
              <a:t>In the </a:t>
            </a:r>
            <a:r>
              <a:rPr lang="en-US" sz="2400" b="1" dirty="0" smtClean="0"/>
              <a:t>Allow</a:t>
            </a:r>
            <a:r>
              <a:rPr lang="en-US" sz="2400" dirty="0" smtClean="0"/>
              <a:t> box, click </a:t>
            </a:r>
            <a:r>
              <a:rPr lang="en-US" sz="2400" b="1" dirty="0" smtClean="0"/>
              <a:t>List</a:t>
            </a:r>
            <a:r>
              <a:rPr lang="en-US" sz="2400" dirty="0" smtClean="0"/>
              <a:t>. </a:t>
            </a:r>
          </a:p>
          <a:p>
            <a:r>
              <a:rPr lang="en-US" sz="2400" dirty="0" smtClean="0"/>
              <a:t>To specify the location of the list of valid entries, do one of the following: </a:t>
            </a:r>
          </a:p>
          <a:p>
            <a:pPr lvl="1"/>
            <a:r>
              <a:rPr lang="en-US" sz="2000" dirty="0" smtClean="0"/>
              <a:t>If the list is in the current worksheet, enter a reference to your list in the </a:t>
            </a:r>
            <a:r>
              <a:rPr lang="en-US" sz="2000" b="1" dirty="0" smtClean="0"/>
              <a:t>Source</a:t>
            </a:r>
            <a:r>
              <a:rPr lang="en-US" sz="2000" dirty="0" smtClean="0"/>
              <a:t> box. </a:t>
            </a:r>
          </a:p>
          <a:p>
            <a:pPr lvl="1"/>
            <a:r>
              <a:rPr lang="en-US" sz="2000" dirty="0" smtClean="0"/>
              <a:t>If the list is on a different worksheet in the same workbook or a different workbook, enter the name that you defined for your list in the </a:t>
            </a:r>
            <a:r>
              <a:rPr lang="en-US" sz="2000" b="1" dirty="0" smtClean="0"/>
              <a:t>Source</a:t>
            </a:r>
            <a:r>
              <a:rPr lang="en-US" sz="2000" dirty="0" smtClean="0"/>
              <a:t> box.</a:t>
            </a:r>
          </a:p>
          <a:p>
            <a:pPr>
              <a:buNone/>
            </a:pPr>
            <a:endParaRPr lang="en-GB" dirty="0">
              <a:solidFill>
                <a:srgbClr val="002060"/>
              </a:solidFill>
            </a:endParaRPr>
          </a:p>
        </p:txBody>
      </p:sp>
      <p:pic>
        <p:nvPicPr>
          <p:cNvPr id="1026" name="Picture 2" descr="Example of a data validation dropdown list"/>
          <p:cNvPicPr>
            <a:picLocks noChangeAspect="1" noChangeArrowheads="1"/>
          </p:cNvPicPr>
          <p:nvPr/>
        </p:nvPicPr>
        <p:blipFill>
          <a:blip r:embed="rId3" cstate="print"/>
          <a:srcRect/>
          <a:stretch>
            <a:fillRect/>
          </a:stretch>
        </p:blipFill>
        <p:spPr bwMode="auto">
          <a:xfrm>
            <a:off x="214282" y="142852"/>
            <a:ext cx="2054458" cy="1285884"/>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hlinkClick r:id="rId2"/>
              </a:rPr>
              <a:t>Drop</a:t>
            </a:r>
            <a:r>
              <a:rPr lang="it-IT" sz="4000" dirty="0" smtClean="0">
                <a:solidFill>
                  <a:srgbClr val="990000"/>
                </a:solidFill>
                <a:hlinkClick r:id="rId2"/>
              </a:rPr>
              <a:t> down </a:t>
            </a:r>
            <a:r>
              <a:rPr lang="it-IT" sz="4000" dirty="0" err="1" smtClean="0">
                <a:solidFill>
                  <a:srgbClr val="990000"/>
                </a:solidFill>
                <a:hlinkClick r:id="rId2"/>
              </a:rPr>
              <a:t>lists</a:t>
            </a:r>
            <a:endParaRPr lang="en-US" sz="4000" dirty="0">
              <a:solidFill>
                <a:srgbClr val="99000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
        <p:nvSpPr>
          <p:cNvPr id="5" name="Content Placeholder 4"/>
          <p:cNvSpPr>
            <a:spLocks noGrp="1"/>
          </p:cNvSpPr>
          <p:nvPr>
            <p:ph idx="1"/>
          </p:nvPr>
        </p:nvSpPr>
        <p:spPr/>
        <p:txBody>
          <a:bodyPr/>
          <a:lstStyle/>
          <a:p>
            <a:r>
              <a:rPr lang="en-US" sz="2000" dirty="0" smtClean="0"/>
              <a:t>Make sure that the </a:t>
            </a:r>
            <a:r>
              <a:rPr lang="en-US" sz="2000" b="1" dirty="0" smtClean="0"/>
              <a:t>In-cell drop-down</a:t>
            </a:r>
            <a:r>
              <a:rPr lang="en-US" sz="2000" dirty="0" smtClean="0"/>
              <a:t> check box is selected. </a:t>
            </a:r>
          </a:p>
          <a:p>
            <a:r>
              <a:rPr lang="en-US" sz="2000" dirty="0" smtClean="0"/>
              <a:t>To specify whether the cell can be left blank, select or clear the </a:t>
            </a:r>
            <a:r>
              <a:rPr lang="en-US" sz="2000" b="1" dirty="0" smtClean="0"/>
              <a:t>Ignore blank</a:t>
            </a:r>
            <a:r>
              <a:rPr lang="en-US" sz="2000" dirty="0" smtClean="0"/>
              <a:t> check box. </a:t>
            </a:r>
          </a:p>
          <a:p>
            <a:r>
              <a:rPr lang="en-US" sz="2000" dirty="0" smtClean="0"/>
              <a:t>Optionally, display an input message when the cell is clicked.</a:t>
            </a:r>
          </a:p>
          <a:p>
            <a:r>
              <a:rPr lang="en-US" sz="2000" dirty="0" smtClean="0"/>
              <a:t>Click the </a:t>
            </a:r>
            <a:r>
              <a:rPr lang="en-US" sz="2000" b="1" dirty="0" smtClean="0"/>
              <a:t>Input Message</a:t>
            </a:r>
            <a:r>
              <a:rPr lang="en-US" sz="2000" dirty="0" smtClean="0"/>
              <a:t> tab. </a:t>
            </a:r>
          </a:p>
          <a:p>
            <a:r>
              <a:rPr lang="en-US" sz="2000" dirty="0" smtClean="0"/>
              <a:t>Make sure that the </a:t>
            </a:r>
            <a:r>
              <a:rPr lang="en-US" sz="2000" b="1" dirty="0" smtClean="0"/>
              <a:t>Show input message when cell is selected</a:t>
            </a:r>
            <a:r>
              <a:rPr lang="en-US" sz="2000" dirty="0" smtClean="0"/>
              <a:t> check box is selected. </a:t>
            </a:r>
          </a:p>
          <a:p>
            <a:r>
              <a:rPr lang="en-US" sz="2000" dirty="0" smtClean="0"/>
              <a:t>Type the title and text for the message (up to 225 characters).</a:t>
            </a:r>
          </a:p>
          <a:p>
            <a:r>
              <a:rPr lang="en-US" sz="2000" dirty="0" smtClean="0"/>
              <a:t>Specify how you want Microsoft Office Excel to respond when invalid data is entered.</a:t>
            </a:r>
          </a:p>
          <a:p>
            <a:pPr algn="ctr">
              <a:buNone/>
            </a:pPr>
            <a:r>
              <a:rPr lang="en-GB" dirty="0" smtClean="0">
                <a:solidFill>
                  <a:srgbClr val="002060"/>
                </a:solidFill>
              </a:rPr>
              <a:t>  </a:t>
            </a:r>
            <a:r>
              <a:rPr lang="en-GB" dirty="0" smtClean="0">
                <a:solidFill>
                  <a:srgbClr val="002060"/>
                </a:solidFill>
                <a:hlinkClick r:id="rId2"/>
              </a:rPr>
              <a:t>SEE  THE OFFICE TUTORIAL LINK</a:t>
            </a:r>
            <a:endParaRPr lang="en-GB" dirty="0">
              <a:solidFill>
                <a:srgbClr val="002060"/>
              </a:solidFill>
            </a:endParaRPr>
          </a:p>
        </p:txBody>
      </p:sp>
      <p:pic>
        <p:nvPicPr>
          <p:cNvPr id="1026" name="Picture 2" descr="Example of a data validation dropdown list"/>
          <p:cNvPicPr>
            <a:picLocks noChangeAspect="1" noChangeArrowheads="1"/>
          </p:cNvPicPr>
          <p:nvPr/>
        </p:nvPicPr>
        <p:blipFill>
          <a:blip r:embed="rId3" cstate="print"/>
          <a:srcRect/>
          <a:stretch>
            <a:fillRect/>
          </a:stretch>
        </p:blipFill>
        <p:spPr bwMode="auto">
          <a:xfrm>
            <a:off x="214282" y="142852"/>
            <a:ext cx="2054458" cy="1285884"/>
          </a:xfrm>
          <a:prstGeom prst="rect">
            <a:avLst/>
          </a:prstGeo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Vlookup Hlookup functions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107</a:t>
            </a:fld>
            <a:endParaRPr lang="it-IT"/>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2771800" y="2708920"/>
            <a:ext cx="5629275" cy="3171825"/>
          </a:xfrm>
          <a:prstGeom prst="rect">
            <a:avLst/>
          </a:prstGeom>
          <a:noFill/>
          <a:ln w="9525">
            <a:noFill/>
            <a:miter lim="800000"/>
            <a:headEnd/>
            <a:tailEnd/>
          </a:ln>
        </p:spPr>
      </p:pic>
      <p:sp>
        <p:nvSpPr>
          <p:cNvPr id="7" name="Rectangle 6"/>
          <p:cNvSpPr/>
          <p:nvPr/>
        </p:nvSpPr>
        <p:spPr>
          <a:xfrm>
            <a:off x="467544" y="1628800"/>
            <a:ext cx="8496944" cy="923330"/>
          </a:xfrm>
          <a:prstGeom prst="rect">
            <a:avLst/>
          </a:prstGeom>
        </p:spPr>
        <p:txBody>
          <a:bodyPr wrap="square">
            <a:spAutoFit/>
          </a:bodyPr>
          <a:lstStyle/>
          <a:p>
            <a:r>
              <a:rPr lang="en-US" dirty="0" smtClean="0"/>
              <a:t>In Excel, the </a:t>
            </a:r>
            <a:r>
              <a:rPr lang="en-US" b="1" dirty="0" smtClean="0"/>
              <a:t>VLOOKUP</a:t>
            </a:r>
            <a:r>
              <a:rPr lang="en-US" dirty="0" smtClean="0"/>
              <a:t> function searches for value in the left-most column of </a:t>
            </a:r>
            <a:r>
              <a:rPr lang="en-US" i="1" dirty="0" err="1" smtClean="0"/>
              <a:t>table_array</a:t>
            </a:r>
            <a:r>
              <a:rPr lang="en-US" dirty="0" smtClean="0"/>
              <a:t> and returns the value in the same row based on the </a:t>
            </a:r>
            <a:r>
              <a:rPr lang="en-US" i="1" dirty="0" err="1" smtClean="0"/>
              <a:t>index_number</a:t>
            </a:r>
            <a:r>
              <a:rPr lang="en-US" dirty="0" smtClean="0"/>
              <a:t>.</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Vlookup Hlookup functions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108</a:t>
            </a:fld>
            <a:endParaRPr lang="it-IT"/>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3347864" y="3212976"/>
            <a:ext cx="5629275" cy="3171825"/>
          </a:xfrm>
          <a:prstGeom prst="rect">
            <a:avLst/>
          </a:prstGeom>
          <a:noFill/>
          <a:ln w="9525">
            <a:noFill/>
            <a:miter lim="800000"/>
            <a:headEnd/>
            <a:tailEnd/>
          </a:ln>
        </p:spPr>
      </p:pic>
      <p:sp>
        <p:nvSpPr>
          <p:cNvPr id="7" name="Rectangle 6"/>
          <p:cNvSpPr/>
          <p:nvPr/>
        </p:nvSpPr>
        <p:spPr>
          <a:xfrm>
            <a:off x="323528" y="1484784"/>
            <a:ext cx="8496944" cy="1754326"/>
          </a:xfrm>
          <a:prstGeom prst="rect">
            <a:avLst/>
          </a:prstGeom>
        </p:spPr>
        <p:txBody>
          <a:bodyPr wrap="square">
            <a:spAutoFit/>
          </a:bodyPr>
          <a:lstStyle/>
          <a:p>
            <a:r>
              <a:rPr lang="en-US" dirty="0" smtClean="0"/>
              <a:t>The syntax for the </a:t>
            </a:r>
            <a:r>
              <a:rPr lang="en-US" b="1" dirty="0" smtClean="0"/>
              <a:t>VLOOKUP</a:t>
            </a:r>
            <a:r>
              <a:rPr lang="en-US" dirty="0" smtClean="0"/>
              <a:t> function is:</a:t>
            </a:r>
          </a:p>
          <a:p>
            <a:r>
              <a:rPr lang="en-US" b="1" dirty="0" smtClean="0"/>
              <a:t>VLOOKUP( value, </a:t>
            </a:r>
            <a:r>
              <a:rPr lang="en-US" b="1" dirty="0" err="1" smtClean="0"/>
              <a:t>table_array</a:t>
            </a:r>
            <a:r>
              <a:rPr lang="en-US" b="1" dirty="0" smtClean="0"/>
              <a:t>, </a:t>
            </a:r>
            <a:r>
              <a:rPr lang="en-US" b="1" dirty="0" err="1" smtClean="0"/>
              <a:t>index_number</a:t>
            </a:r>
            <a:r>
              <a:rPr lang="en-US" b="1" dirty="0" smtClean="0"/>
              <a:t>, [</a:t>
            </a:r>
            <a:r>
              <a:rPr lang="en-US" b="1" dirty="0" err="1" smtClean="0"/>
              <a:t>not_exact_match</a:t>
            </a:r>
            <a:r>
              <a:rPr lang="en-US" b="1" dirty="0" smtClean="0"/>
              <a:t>] )</a:t>
            </a:r>
          </a:p>
          <a:p>
            <a:pPr>
              <a:buFont typeface="Arial" pitchFamily="34" charset="0"/>
              <a:buChar char="•"/>
            </a:pPr>
            <a:r>
              <a:rPr lang="en-US" i="1" dirty="0" smtClean="0"/>
              <a:t>value</a:t>
            </a:r>
            <a:r>
              <a:rPr lang="en-US" dirty="0" smtClean="0"/>
              <a:t> is the value to search for in the first column of the </a:t>
            </a:r>
            <a:r>
              <a:rPr lang="en-US" i="1" dirty="0" err="1" smtClean="0"/>
              <a:t>table_array</a:t>
            </a:r>
            <a:r>
              <a:rPr lang="en-US" dirty="0" smtClean="0"/>
              <a:t>.</a:t>
            </a:r>
          </a:p>
          <a:p>
            <a:pPr>
              <a:buFont typeface="Arial" pitchFamily="34" charset="0"/>
              <a:buChar char="•"/>
            </a:pPr>
            <a:r>
              <a:rPr lang="en-US" i="1" dirty="0" err="1" smtClean="0"/>
              <a:t>table_array</a:t>
            </a:r>
            <a:r>
              <a:rPr lang="en-US" dirty="0" smtClean="0"/>
              <a:t> is two or more columns of data that is sorted in ascending order.</a:t>
            </a:r>
          </a:p>
          <a:p>
            <a:pPr>
              <a:buFont typeface="Arial" pitchFamily="34" charset="0"/>
              <a:buChar char="•"/>
            </a:pPr>
            <a:r>
              <a:rPr lang="en-US" i="1" dirty="0" err="1" smtClean="0"/>
              <a:t>index_number</a:t>
            </a:r>
            <a:r>
              <a:rPr lang="en-US" dirty="0" smtClean="0"/>
              <a:t> is the column number in </a:t>
            </a:r>
            <a:r>
              <a:rPr lang="en-US" i="1" dirty="0" err="1" smtClean="0"/>
              <a:t>table_array</a:t>
            </a:r>
            <a:r>
              <a:rPr lang="en-US" dirty="0" smtClean="0"/>
              <a:t> from which the matching value must be returned. The first column is 1.</a:t>
            </a:r>
          </a:p>
        </p:txBody>
      </p:sp>
      <p:sp>
        <p:nvSpPr>
          <p:cNvPr id="8" name="Rectangle 7"/>
          <p:cNvSpPr/>
          <p:nvPr/>
        </p:nvSpPr>
        <p:spPr>
          <a:xfrm>
            <a:off x="467544" y="3356992"/>
            <a:ext cx="2808312" cy="2893100"/>
          </a:xfrm>
          <a:prstGeom prst="rect">
            <a:avLst/>
          </a:prstGeom>
        </p:spPr>
        <p:txBody>
          <a:bodyPr wrap="square">
            <a:spAutoFit/>
          </a:bodyPr>
          <a:lstStyle/>
          <a:p>
            <a:r>
              <a:rPr lang="en-US" sz="1400" i="1" dirty="0" err="1" smtClean="0"/>
              <a:t>not_exact_match</a:t>
            </a:r>
            <a:r>
              <a:rPr lang="en-US" sz="1400" dirty="0" smtClean="0"/>
              <a:t> is optional. It determines if you are looking for an exact match based on </a:t>
            </a:r>
            <a:r>
              <a:rPr lang="en-US" sz="1400" i="1" dirty="0" smtClean="0"/>
              <a:t>value</a:t>
            </a:r>
            <a:r>
              <a:rPr lang="en-US" sz="1400" dirty="0" smtClean="0"/>
              <a:t>. Enter FALSE to find an exact match. Enter TRUE to find an approximate match, which means that if an exact match if not found, then the VLOOKUP function will look for the next largest value that is less than </a:t>
            </a:r>
            <a:r>
              <a:rPr lang="en-US" sz="1400" i="1" dirty="0" smtClean="0"/>
              <a:t>value</a:t>
            </a:r>
            <a:r>
              <a:rPr lang="en-US" sz="1400" dirty="0" smtClean="0"/>
              <a:t>. If this parameter is omitted, the VLOOKUP function returns an approximate match.</a:t>
            </a:r>
            <a:endParaRPr lang="en-US"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Vlookup Hlookup functions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109</a:t>
            </a:fld>
            <a:endParaRPr lang="it-IT"/>
          </a:p>
        </p:txBody>
      </p:sp>
      <p:pic>
        <p:nvPicPr>
          <p:cNvPr id="2050" name="Picture 2" descr="copyright www.TechOnTheNet.com"/>
          <p:cNvPicPr>
            <a:picLocks noChangeAspect="1" noChangeArrowheads="1"/>
          </p:cNvPicPr>
          <p:nvPr/>
        </p:nvPicPr>
        <p:blipFill>
          <a:blip r:embed="rId2" cstate="print"/>
          <a:srcRect/>
          <a:stretch>
            <a:fillRect/>
          </a:stretch>
        </p:blipFill>
        <p:spPr bwMode="auto">
          <a:xfrm>
            <a:off x="1194226" y="1484784"/>
            <a:ext cx="6762150" cy="482453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SUMMARY OF COURSE CONTENT: </a:t>
            </a:r>
            <a:endParaRPr lang="it-IT" dirty="0"/>
          </a:p>
        </p:txBody>
      </p:sp>
      <p:sp>
        <p:nvSpPr>
          <p:cNvPr id="3" name="Segnaposto contenuto 2"/>
          <p:cNvSpPr>
            <a:spLocks noGrp="1"/>
          </p:cNvSpPr>
          <p:nvPr>
            <p:ph sz="quarter" idx="1"/>
          </p:nvPr>
        </p:nvSpPr>
        <p:spPr>
          <a:xfrm>
            <a:off x="179512" y="1412776"/>
            <a:ext cx="8784976" cy="5040560"/>
          </a:xfrm>
        </p:spPr>
        <p:txBody>
          <a:bodyPr>
            <a:normAutofit fontScale="62500" lnSpcReduction="20000"/>
          </a:bodyPr>
          <a:lstStyle/>
          <a:p>
            <a:pPr marL="742950" indent="-742950">
              <a:lnSpc>
                <a:spcPct val="120000"/>
              </a:lnSpc>
              <a:buFont typeface="+mj-lt"/>
              <a:buAutoNum type="arabicPeriod" startAt="6"/>
            </a:pPr>
            <a:r>
              <a:rPr lang="en-US" sz="4300" dirty="0" smtClean="0">
                <a:solidFill>
                  <a:srgbClr val="C00000"/>
                </a:solidFill>
                <a:latin typeface="Calibri" pitchFamily="34" charset="0"/>
              </a:rPr>
              <a:t>Introduction to Microsoft Office </a:t>
            </a:r>
            <a:r>
              <a:rPr lang="en-US" sz="4300" dirty="0" smtClean="0">
                <a:latin typeface="Calibri" pitchFamily="34" charset="0"/>
              </a:rPr>
              <a:t>Package and how to use it. Ms Word. MS Excel. MS </a:t>
            </a:r>
            <a:r>
              <a:rPr lang="en-US" sz="4300" dirty="0" err="1" smtClean="0">
                <a:latin typeface="Calibri" pitchFamily="34" charset="0"/>
              </a:rPr>
              <a:t>Powerpoint</a:t>
            </a:r>
            <a:r>
              <a:rPr lang="en-US" sz="4300" dirty="0" smtClean="0">
                <a:latin typeface="Calibri" pitchFamily="34" charset="0"/>
              </a:rPr>
              <a:t>. </a:t>
            </a:r>
            <a:r>
              <a:rPr lang="en-US" sz="4300" dirty="0" err="1" smtClean="0">
                <a:solidFill>
                  <a:srgbClr val="C00000"/>
                </a:solidFill>
                <a:latin typeface="Calibri" pitchFamily="34" charset="0"/>
              </a:rPr>
              <a:t>Prezi</a:t>
            </a:r>
            <a:r>
              <a:rPr lang="en-US" sz="4300" dirty="0" smtClean="0">
                <a:latin typeface="Calibri" pitchFamily="34" charset="0"/>
              </a:rPr>
              <a:t>. </a:t>
            </a:r>
            <a:endParaRPr lang="it-IT" sz="4300" dirty="0" smtClean="0">
              <a:latin typeface="Calibri" pitchFamily="34" charset="0"/>
            </a:endParaRPr>
          </a:p>
          <a:p>
            <a:pPr marL="742950" indent="-742950">
              <a:lnSpc>
                <a:spcPct val="120000"/>
              </a:lnSpc>
              <a:buFont typeface="+mj-lt"/>
              <a:buAutoNum type="arabicPeriod" startAt="6"/>
            </a:pPr>
            <a:r>
              <a:rPr lang="en-US" sz="4300" dirty="0" smtClean="0">
                <a:solidFill>
                  <a:srgbClr val="C00000"/>
                </a:solidFill>
                <a:latin typeface="Calibri" pitchFamily="34" charset="0"/>
              </a:rPr>
              <a:t>Publishing</a:t>
            </a:r>
            <a:r>
              <a:rPr lang="en-US" sz="4300" dirty="0" smtClean="0">
                <a:latin typeface="Calibri" pitchFamily="34" charset="0"/>
              </a:rPr>
              <a:t> and editing</a:t>
            </a:r>
            <a:endParaRPr lang="it-IT" sz="4300" dirty="0" smtClean="0">
              <a:latin typeface="Calibri" pitchFamily="34" charset="0"/>
            </a:endParaRPr>
          </a:p>
          <a:p>
            <a:pPr marL="742950" indent="-742950">
              <a:lnSpc>
                <a:spcPct val="120000"/>
              </a:lnSpc>
              <a:buFont typeface="+mj-lt"/>
              <a:buAutoNum type="arabicPeriod" startAt="6"/>
            </a:pPr>
            <a:r>
              <a:rPr lang="en-US" sz="4300" dirty="0" smtClean="0">
                <a:solidFill>
                  <a:srgbClr val="C00000"/>
                </a:solidFill>
                <a:latin typeface="Calibri" pitchFamily="34" charset="0"/>
              </a:rPr>
              <a:t>Cloud computing</a:t>
            </a:r>
            <a:r>
              <a:rPr lang="en-US" sz="4300" dirty="0" smtClean="0">
                <a:latin typeface="Calibri" pitchFamily="34" charset="0"/>
              </a:rPr>
              <a:t>: the new paradigm.  Local application v/s cloud suites. Google drive / </a:t>
            </a:r>
            <a:r>
              <a:rPr lang="en-US" sz="4300" dirty="0" err="1" smtClean="0">
                <a:latin typeface="Calibri" pitchFamily="34" charset="0"/>
              </a:rPr>
              <a:t>Icloud</a:t>
            </a:r>
            <a:r>
              <a:rPr lang="en-US" sz="4300" dirty="0" smtClean="0">
                <a:latin typeface="Calibri" pitchFamily="34" charset="0"/>
              </a:rPr>
              <a:t> / </a:t>
            </a:r>
            <a:r>
              <a:rPr lang="en-US" sz="4300" dirty="0" err="1" smtClean="0">
                <a:latin typeface="Calibri" pitchFamily="34" charset="0"/>
              </a:rPr>
              <a:t>Dropbox</a:t>
            </a:r>
            <a:endParaRPr lang="it-IT" sz="4300" dirty="0" smtClean="0">
              <a:latin typeface="Calibri" pitchFamily="34" charset="0"/>
            </a:endParaRPr>
          </a:p>
          <a:p>
            <a:pPr marL="742950" indent="-742950">
              <a:lnSpc>
                <a:spcPct val="120000"/>
              </a:lnSpc>
              <a:buFont typeface="+mj-lt"/>
              <a:buAutoNum type="arabicPeriod" startAt="6"/>
            </a:pPr>
            <a:r>
              <a:rPr lang="en-US" sz="4300" dirty="0" smtClean="0">
                <a:solidFill>
                  <a:srgbClr val="C00000"/>
                </a:solidFill>
                <a:latin typeface="Calibri" pitchFamily="34" charset="0"/>
              </a:rPr>
              <a:t>Professional  presentation </a:t>
            </a:r>
            <a:r>
              <a:rPr lang="en-US" sz="4300" dirty="0" smtClean="0">
                <a:latin typeface="Calibri" pitchFamily="34" charset="0"/>
              </a:rPr>
              <a:t>of information and computer etiquette.</a:t>
            </a:r>
            <a:endParaRPr lang="it-IT" sz="4300" dirty="0" smtClean="0">
              <a:latin typeface="Calibri" pitchFamily="34" charset="0"/>
            </a:endParaRPr>
          </a:p>
          <a:p>
            <a:pPr marL="742950" indent="-742950">
              <a:lnSpc>
                <a:spcPct val="120000"/>
              </a:lnSpc>
              <a:buFont typeface="+mj-lt"/>
              <a:buAutoNum type="arabicPeriod" startAt="6"/>
            </a:pPr>
            <a:r>
              <a:rPr lang="en-US" sz="4300" dirty="0" smtClean="0">
                <a:latin typeface="Calibri" pitchFamily="34" charset="0"/>
              </a:rPr>
              <a:t>How the Web works: servers and browsers. Introduction to Web design: how to </a:t>
            </a:r>
            <a:r>
              <a:rPr lang="en-US" sz="4300" dirty="0" smtClean="0">
                <a:solidFill>
                  <a:srgbClr val="C00000"/>
                </a:solidFill>
                <a:latin typeface="Calibri" pitchFamily="34" charset="0"/>
              </a:rPr>
              <a:t>create a web site </a:t>
            </a:r>
            <a:r>
              <a:rPr lang="en-US" sz="4300" dirty="0" smtClean="0">
                <a:latin typeface="Calibri" pitchFamily="34" charset="0"/>
              </a:rPr>
              <a:t>to express ideas graphically. Writing for the web.</a:t>
            </a:r>
            <a:endParaRPr lang="it-IT" sz="4300" dirty="0" smtClean="0">
              <a:latin typeface="Calibri" pitchFamily="34" charset="0"/>
            </a:endParaRPr>
          </a:p>
          <a:p>
            <a:pPr marL="742950" indent="-742950">
              <a:lnSpc>
                <a:spcPct val="120000"/>
              </a:lnSpc>
              <a:buFont typeface="+mj-lt"/>
              <a:buAutoNum type="arabicPeriod" startAt="6"/>
            </a:pPr>
            <a:r>
              <a:rPr lang="en-US" sz="4300" dirty="0" smtClean="0">
                <a:latin typeface="Calibri" pitchFamily="34" charset="0"/>
              </a:rPr>
              <a:t>Databases and </a:t>
            </a:r>
            <a:r>
              <a:rPr lang="en-US" sz="4300" dirty="0" smtClean="0">
                <a:solidFill>
                  <a:srgbClr val="C00000"/>
                </a:solidFill>
                <a:latin typeface="Calibri" pitchFamily="34" charset="0"/>
              </a:rPr>
              <a:t>Multimedia</a:t>
            </a:r>
            <a:r>
              <a:rPr lang="en-US" sz="4300" dirty="0" smtClean="0">
                <a:latin typeface="Calibri" pitchFamily="34" charset="0"/>
              </a:rPr>
              <a:t>.</a:t>
            </a:r>
            <a:endParaRPr lang="it-IT" sz="4300" dirty="0" smtClean="0">
              <a:latin typeface="Calibri" pitchFamily="34" charset="0"/>
            </a:endParaRPr>
          </a:p>
        </p:txBody>
      </p:sp>
      <p:sp>
        <p:nvSpPr>
          <p:cNvPr id="5" name="Segnaposto numero diapositiva 4"/>
          <p:cNvSpPr>
            <a:spLocks noGrp="1"/>
          </p:cNvSpPr>
          <p:nvPr>
            <p:ph type="sldNum" sz="quarter" idx="12"/>
          </p:nvPr>
        </p:nvSpPr>
        <p:spPr/>
        <p:txBody>
          <a:bodyPr/>
          <a:lstStyle/>
          <a:p>
            <a:fld id="{38C83D7B-D17B-4CD6-BBDA-701EC4DDA733}" type="slidenum">
              <a:rPr lang="it-IT" smtClean="0"/>
              <a:pPr/>
              <a:t>11</a:t>
            </a:fld>
            <a:endParaRPr lang="it-IT"/>
          </a:p>
        </p:txBody>
      </p:sp>
      <p:sp>
        <p:nvSpPr>
          <p:cNvPr id="6" name="Segnaposto piè di pagina 5"/>
          <p:cNvSpPr>
            <a:spLocks noGrp="1"/>
          </p:cNvSpPr>
          <p:nvPr>
            <p:ph type="ftr" sz="quarter" idx="11"/>
          </p:nvPr>
        </p:nvSpPr>
        <p:spPr/>
        <p:txBody>
          <a:bodyPr/>
          <a:lstStyle/>
          <a:p>
            <a:r>
              <a:rPr lang="en-US" smtClean="0"/>
              <a:t>sgazziano@johncabot.edu  </a:t>
            </a:r>
            <a:endParaRPr lang="it-IT"/>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Excel Macros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110</a:t>
            </a:fld>
            <a:endParaRPr lang="it-IT"/>
          </a:p>
        </p:txBody>
      </p:sp>
      <p:sp>
        <p:nvSpPr>
          <p:cNvPr id="5" name="Content Placeholder 4"/>
          <p:cNvSpPr>
            <a:spLocks noGrp="1"/>
          </p:cNvSpPr>
          <p:nvPr>
            <p:ph sz="quarter" idx="1"/>
          </p:nvPr>
        </p:nvSpPr>
        <p:spPr/>
        <p:txBody>
          <a:bodyPr/>
          <a:lstStyle/>
          <a:p>
            <a:r>
              <a:rPr lang="en-US" smtClean="0">
                <a:hlinkClick r:id="rId2"/>
              </a:rPr>
              <a:t>http://www.youtube.com/watch?v=wH03Xnr3Pug</a:t>
            </a:r>
            <a:endParaRPr lang="en-US" smtClean="0"/>
          </a:p>
          <a:p>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piè di pagina 4"/>
          <p:cNvSpPr>
            <a:spLocks noGrp="1"/>
          </p:cNvSpPr>
          <p:nvPr>
            <p:ph type="ftr" sz="quarter" idx="11"/>
          </p:nvPr>
        </p:nvSpPr>
        <p:spPr>
          <a:noFill/>
        </p:spPr>
        <p:txBody>
          <a:bodyPr/>
          <a:lstStyle/>
          <a:p>
            <a:r>
              <a:rPr lang="fr-FR" smtClean="0"/>
              <a:t>sgazziano@johncabot.edu</a:t>
            </a:r>
          </a:p>
        </p:txBody>
      </p:sp>
      <p:sp>
        <p:nvSpPr>
          <p:cNvPr id="18434" name="Rectangle 2"/>
          <p:cNvSpPr>
            <a:spLocks noGrp="1" noChangeArrowheads="1"/>
          </p:cNvSpPr>
          <p:nvPr>
            <p:ph type="subTitle" idx="1"/>
          </p:nvPr>
        </p:nvSpPr>
        <p:spPr>
          <a:xfrm>
            <a:off x="468313" y="260648"/>
            <a:ext cx="8675687" cy="6597352"/>
          </a:xfrm>
        </p:spPr>
        <p:txBody>
          <a:bodyPr/>
          <a:lstStyle/>
          <a:p>
            <a:pPr marL="266700" indent="-266700" algn="l" eaLnBrk="1" hangingPunct="1">
              <a:lnSpc>
                <a:spcPct val="80000"/>
              </a:lnSpc>
              <a:buFontTx/>
              <a:buAutoNum type="arabicPeriod" startAt="24"/>
            </a:pPr>
            <a:endParaRPr lang="en-US" sz="1400" dirty="0" smtClean="0"/>
          </a:p>
          <a:p>
            <a:pPr marL="266700" indent="-266700" algn="l" eaLnBrk="1" hangingPunct="1">
              <a:lnSpc>
                <a:spcPct val="80000"/>
              </a:lnSpc>
            </a:pPr>
            <a:endParaRPr lang="en-US" sz="2400" dirty="0" smtClean="0">
              <a:solidFill>
                <a:schemeClr val="accent2"/>
              </a:solidFill>
            </a:endParaRPr>
          </a:p>
          <a:p>
            <a:pPr marL="457200" indent="-457200" algn="l" eaLnBrk="1" hangingPunct="1">
              <a:lnSpc>
                <a:spcPct val="80000"/>
              </a:lnSpc>
            </a:pPr>
            <a:r>
              <a:rPr lang="en-US" sz="3600" dirty="0" smtClean="0">
                <a:solidFill>
                  <a:schemeClr val="bg2">
                    <a:lumMod val="75000"/>
                  </a:schemeClr>
                </a:solidFill>
              </a:rPr>
              <a:t>MS Office: Excel. </a:t>
            </a:r>
          </a:p>
          <a:p>
            <a:pPr marL="914400" lvl="1" indent="-457200" algn="l" eaLnBrk="1" hangingPunct="1">
              <a:lnSpc>
                <a:spcPct val="80000"/>
              </a:lnSpc>
              <a:buFont typeface="Arial" pitchFamily="34" charset="0"/>
              <a:buChar char="•"/>
            </a:pPr>
            <a:endParaRPr lang="it-IT" sz="3600" dirty="0" smtClean="0">
              <a:solidFill>
                <a:schemeClr val="accent2"/>
              </a:solidFill>
            </a:endParaRPr>
          </a:p>
          <a:p>
            <a:pPr marL="914400" lvl="1" indent="-457200" algn="l" eaLnBrk="1" hangingPunct="1">
              <a:lnSpc>
                <a:spcPct val="80000"/>
              </a:lnSpc>
              <a:buFont typeface="Arial" pitchFamily="34" charset="0"/>
              <a:buChar char="•"/>
            </a:pPr>
            <a:endParaRPr lang="en-US" sz="3600" dirty="0" smtClean="0">
              <a:solidFill>
                <a:schemeClr val="accent2"/>
              </a:solidFill>
            </a:endParaRPr>
          </a:p>
          <a:p>
            <a:pPr marL="914400" lvl="1" indent="-457200" algn="l" eaLnBrk="1" hangingPunct="1">
              <a:lnSpc>
                <a:spcPct val="80000"/>
              </a:lnSpc>
              <a:buFont typeface="Arial" pitchFamily="34" charset="0"/>
              <a:buChar char="•"/>
            </a:pPr>
            <a:endParaRPr lang="en-US" sz="3600" dirty="0" smtClean="0">
              <a:solidFill>
                <a:srgbClr val="002060"/>
              </a:solidFill>
            </a:endParaRPr>
          </a:p>
          <a:p>
            <a:pPr marL="914400" lvl="1" indent="-457200" algn="l" eaLnBrk="1" hangingPunct="1">
              <a:lnSpc>
                <a:spcPct val="80000"/>
              </a:lnSpc>
              <a:buFont typeface="Arial" pitchFamily="34" charset="0"/>
              <a:buChar char="•"/>
            </a:pPr>
            <a:r>
              <a:rPr lang="en-US" sz="3600" dirty="0" smtClean="0">
                <a:solidFill>
                  <a:schemeClr val="tx1"/>
                </a:solidFill>
              </a:rPr>
              <a:t>Principles of modeling. </a:t>
            </a:r>
          </a:p>
          <a:p>
            <a:pPr marL="914400" lvl="1" indent="-457200" algn="l" eaLnBrk="1" hangingPunct="1">
              <a:lnSpc>
                <a:spcPct val="80000"/>
              </a:lnSpc>
              <a:buFont typeface="Arial" pitchFamily="34" charset="0"/>
              <a:buChar char="•"/>
            </a:pPr>
            <a:endParaRPr lang="en-US" sz="3600" dirty="0" smtClean="0">
              <a:solidFill>
                <a:schemeClr val="tx1"/>
              </a:solidFill>
            </a:endParaRPr>
          </a:p>
          <a:p>
            <a:pPr marL="914400" lvl="1" indent="-457200" algn="l" eaLnBrk="1" hangingPunct="1">
              <a:lnSpc>
                <a:spcPct val="80000"/>
              </a:lnSpc>
              <a:buFont typeface="Arial" pitchFamily="34" charset="0"/>
              <a:buChar char="•"/>
            </a:pPr>
            <a:r>
              <a:rPr lang="en-US" sz="3600" dirty="0" smtClean="0">
                <a:solidFill>
                  <a:schemeClr val="tx1"/>
                </a:solidFill>
              </a:rPr>
              <a:t>Charts</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964488" cy="792088"/>
          </a:xfrm>
        </p:spPr>
        <p:txBody>
          <a:bodyPr>
            <a:normAutofit/>
          </a:bodyPr>
          <a:lstStyle/>
          <a:p>
            <a:r>
              <a:rPr lang="en-US" sz="2800" b="1" dirty="0" smtClean="0">
                <a:solidFill>
                  <a:schemeClr val="bg2">
                    <a:lumMod val="75000"/>
                  </a:schemeClr>
                </a:solidFill>
              </a:rPr>
              <a:t>Financial Modeling with Excel Spreadsheets </a:t>
            </a:r>
            <a:endParaRPr lang="en-US" sz="3200" dirty="0">
              <a:solidFill>
                <a:schemeClr val="bg2">
                  <a:lumMod val="75000"/>
                </a:schemeClr>
              </a:solidFill>
            </a:endParaRPr>
          </a:p>
        </p:txBody>
      </p:sp>
      <p:sp>
        <p:nvSpPr>
          <p:cNvPr id="3" name="Content Placeholder 2"/>
          <p:cNvSpPr>
            <a:spLocks noGrp="1"/>
          </p:cNvSpPr>
          <p:nvPr>
            <p:ph idx="1"/>
          </p:nvPr>
        </p:nvSpPr>
        <p:spPr/>
        <p:txBody>
          <a:bodyPr/>
          <a:lstStyle/>
          <a:p>
            <a:pPr marL="53975" indent="-53975">
              <a:buNone/>
            </a:pPr>
            <a:r>
              <a:rPr lang="en-US" sz="2800" dirty="0" smtClean="0">
                <a:solidFill>
                  <a:srgbClr val="002060"/>
                </a:solidFill>
              </a:rPr>
              <a:t>Spreadsheets can be used for more than just creating tables and charts and summarizing data. </a:t>
            </a:r>
          </a:p>
          <a:p>
            <a:pPr marL="53975" indent="-53975">
              <a:buNone/>
            </a:pPr>
            <a:r>
              <a:rPr lang="en-US" sz="2800" dirty="0" smtClean="0">
                <a:solidFill>
                  <a:srgbClr val="002060"/>
                </a:solidFill>
              </a:rPr>
              <a:t>Although spreadsheets were originally designed to function as electronic ledgers and accounting worksheets, they are now commonly used for creating complex mathematical models. </a:t>
            </a:r>
          </a:p>
          <a:p>
            <a:pPr marL="53975" indent="-53975">
              <a:buNone/>
            </a:pPr>
            <a:r>
              <a:rPr lang="en-US" sz="2800" dirty="0" smtClean="0">
                <a:solidFill>
                  <a:srgbClr val="002060"/>
                </a:solidFill>
              </a:rPr>
              <a:t>Instead of just storing, summarizing, and formatting data, </a:t>
            </a:r>
            <a:r>
              <a:rPr lang="en-US" sz="2800" dirty="0" smtClean="0">
                <a:solidFill>
                  <a:srgbClr val="C00000"/>
                </a:solidFill>
              </a:rPr>
              <a:t>a </a:t>
            </a:r>
            <a:r>
              <a:rPr lang="en-US" sz="2800" b="1" dirty="0" smtClean="0">
                <a:solidFill>
                  <a:srgbClr val="C00000"/>
                </a:solidFill>
              </a:rPr>
              <a:t>financial model </a:t>
            </a:r>
            <a:r>
              <a:rPr lang="en-US" sz="2800" dirty="0" smtClean="0">
                <a:solidFill>
                  <a:srgbClr val="C00000"/>
                </a:solidFill>
              </a:rPr>
              <a:t>is used for </a:t>
            </a:r>
            <a:r>
              <a:rPr lang="en-US" sz="2800" b="1" dirty="0" smtClean="0">
                <a:solidFill>
                  <a:srgbClr val="C00000"/>
                </a:solidFill>
              </a:rPr>
              <a:t>analysis</a:t>
            </a:r>
            <a:r>
              <a:rPr lang="en-US" sz="2800" dirty="0" smtClean="0">
                <a:solidFill>
                  <a:srgbClr val="C00000"/>
                </a:solidFill>
              </a:rPr>
              <a:t>.</a:t>
            </a:r>
          </a:p>
          <a:p>
            <a:pPr>
              <a:buNone/>
            </a:pPr>
            <a:endParaRPr lang="en-US" dirty="0"/>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53975" indent="-53975">
              <a:buNone/>
            </a:pPr>
            <a:r>
              <a:rPr lang="en-US" sz="2800" b="1" dirty="0" smtClean="0">
                <a:solidFill>
                  <a:srgbClr val="002060"/>
                </a:solidFill>
              </a:rPr>
              <a:t>What is a Model?</a:t>
            </a:r>
            <a:r>
              <a:rPr lang="en-US" sz="2800" dirty="0" smtClean="0">
                <a:solidFill>
                  <a:srgbClr val="002060"/>
                </a:solidFill>
              </a:rPr>
              <a:t> </a:t>
            </a:r>
          </a:p>
          <a:p>
            <a:pPr marL="53975" indent="-53975">
              <a:buNone/>
            </a:pPr>
            <a:r>
              <a:rPr lang="en-US" sz="2800" dirty="0" smtClean="0">
                <a:solidFill>
                  <a:srgbClr val="002060"/>
                </a:solidFill>
              </a:rPr>
              <a:t>Generally, a </a:t>
            </a:r>
            <a:r>
              <a:rPr lang="en-US" sz="2800" b="1" dirty="0" smtClean="0">
                <a:solidFill>
                  <a:srgbClr val="002060"/>
                </a:solidFill>
              </a:rPr>
              <a:t>financial model</a:t>
            </a:r>
            <a:r>
              <a:rPr lang="en-US" sz="2800" dirty="0" smtClean="0">
                <a:solidFill>
                  <a:srgbClr val="002060"/>
                </a:solidFill>
              </a:rPr>
              <a:t> consists of one or more input parameters along with data and formulas that are used to perform calculations or make predictions. </a:t>
            </a:r>
          </a:p>
          <a:p>
            <a:pPr marL="53975" indent="-53975">
              <a:buNone/>
            </a:pPr>
            <a:r>
              <a:rPr lang="en-US" sz="2800" dirty="0" smtClean="0">
                <a:solidFill>
                  <a:srgbClr val="002060"/>
                </a:solidFill>
              </a:rPr>
              <a:t>By changing the values of the input parameters, you can do "what-if" studies to see what happens when the inputs change. </a:t>
            </a:r>
          </a:p>
          <a:p>
            <a:pPr marL="53975" indent="-53975">
              <a:buNone/>
            </a:pPr>
            <a:r>
              <a:rPr lang="en-US" sz="2800" dirty="0" smtClean="0">
                <a:solidFill>
                  <a:srgbClr val="002060"/>
                </a:solidFill>
              </a:rPr>
              <a:t>Some examples of financial models are the </a:t>
            </a:r>
            <a:r>
              <a:rPr lang="en-US" sz="2800" dirty="0" smtClean="0">
                <a:solidFill>
                  <a:srgbClr val="002060"/>
                </a:solidFill>
                <a:hlinkClick r:id="rId2"/>
              </a:rPr>
              <a:t>financial calculators</a:t>
            </a:r>
            <a:r>
              <a:rPr lang="en-US" sz="2800" dirty="0" smtClean="0">
                <a:solidFill>
                  <a:srgbClr val="002060"/>
                </a:solidFill>
              </a:rPr>
              <a:t> that can be downloaded for free from this site.</a:t>
            </a:r>
            <a:endParaRPr lang="en-US" dirty="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
        <p:nvSpPr>
          <p:cNvPr id="6" name="Title 1"/>
          <p:cNvSpPr>
            <a:spLocks noGrp="1"/>
          </p:cNvSpPr>
          <p:nvPr>
            <p:ph type="title"/>
          </p:nvPr>
        </p:nvSpPr>
        <p:spPr/>
        <p:txBody>
          <a:bodyPr>
            <a:normAutofit/>
          </a:bodyPr>
          <a:lstStyle/>
          <a:p>
            <a:r>
              <a:rPr lang="en-US" sz="3200" b="1" dirty="0" smtClean="0">
                <a:solidFill>
                  <a:schemeClr val="bg2">
                    <a:lumMod val="75000"/>
                  </a:schemeClr>
                </a:solidFill>
              </a:rPr>
              <a:t>Financial Modeling with Excel Spreadsheets </a:t>
            </a:r>
            <a:endParaRPr lang="en-US"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a:r>
            <a:br>
              <a:rPr lang="en-US" sz="3600" b="1" dirty="0" smtClean="0"/>
            </a:br>
            <a:r>
              <a:rPr lang="en-US" sz="3600" b="1" dirty="0" smtClean="0"/>
              <a:t> </a:t>
            </a:r>
            <a:r>
              <a:rPr lang="en-US" sz="3200" b="1" dirty="0" smtClean="0">
                <a:solidFill>
                  <a:srgbClr val="FFC000"/>
                </a:solidFill>
              </a:rPr>
              <a:t>Spreadsheets </a:t>
            </a:r>
            <a:r>
              <a:rPr lang="en-US" sz="3600" b="1" dirty="0" smtClean="0"/>
              <a:t/>
            </a:r>
            <a:br>
              <a:rPr lang="en-US" sz="3600" b="1" dirty="0" smtClean="0"/>
            </a:br>
            <a:endParaRPr lang="en-US" dirty="0"/>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pic>
        <p:nvPicPr>
          <p:cNvPr id="1026" name="Picture 2"/>
          <p:cNvPicPr>
            <a:picLocks noGrp="1" noChangeAspect="1" noChangeArrowheads="1"/>
          </p:cNvPicPr>
          <p:nvPr>
            <p:ph idx="1"/>
          </p:nvPr>
        </p:nvPicPr>
        <p:blipFill>
          <a:blip r:embed="rId2" cstate="print"/>
          <a:srcRect/>
          <a:stretch>
            <a:fillRect/>
          </a:stretch>
        </p:blipFill>
        <p:spPr bwMode="auto">
          <a:xfrm>
            <a:off x="-7438" y="0"/>
            <a:ext cx="9151438" cy="68635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a:r>
            <a:br>
              <a:rPr lang="en-US" sz="3600" b="1" dirty="0" smtClean="0"/>
            </a:br>
            <a:r>
              <a:rPr lang="en-US" sz="3600" b="1" dirty="0" smtClean="0"/>
              <a:t> </a:t>
            </a:r>
            <a:r>
              <a:rPr lang="en-US" sz="3200" b="1" dirty="0" smtClean="0">
                <a:solidFill>
                  <a:schemeClr val="bg2">
                    <a:lumMod val="75000"/>
                  </a:schemeClr>
                </a:solidFill>
              </a:rPr>
              <a:t>Financial Modeling with Excel </a:t>
            </a:r>
            <a:r>
              <a:rPr lang="en-US" sz="3200" b="1" dirty="0" err="1" smtClean="0">
                <a:solidFill>
                  <a:schemeClr val="bg2">
                    <a:lumMod val="75000"/>
                  </a:schemeClr>
                </a:solidFill>
              </a:rPr>
              <a:t>Spreasheets</a:t>
            </a:r>
            <a:r>
              <a:rPr lang="en-US" sz="3200" b="1" dirty="0" smtClean="0">
                <a:solidFill>
                  <a:schemeClr val="bg2">
                    <a:lumMod val="75000"/>
                  </a:schemeClr>
                </a:solidFill>
              </a:rPr>
              <a:t> </a:t>
            </a:r>
            <a:endParaRPr lang="en-US" dirty="0">
              <a:solidFill>
                <a:schemeClr val="bg2">
                  <a:lumMod val="75000"/>
                </a:schemeClr>
              </a:solidFill>
            </a:endParaRPr>
          </a:p>
        </p:txBody>
      </p:sp>
      <p:sp>
        <p:nvSpPr>
          <p:cNvPr id="3" name="Content Placeholder 2"/>
          <p:cNvSpPr>
            <a:spLocks noGrp="1"/>
          </p:cNvSpPr>
          <p:nvPr>
            <p:ph idx="1"/>
          </p:nvPr>
        </p:nvSpPr>
        <p:spPr/>
        <p:txBody>
          <a:bodyPr/>
          <a:lstStyle/>
          <a:p>
            <a:pPr marL="53975" indent="-53975">
              <a:buNone/>
            </a:pPr>
            <a:r>
              <a:rPr lang="en-US" sz="2800" dirty="0" smtClean="0">
                <a:solidFill>
                  <a:srgbClr val="002060"/>
                </a:solidFill>
              </a:rPr>
              <a:t>Components of a financial (or any other) MODEL:</a:t>
            </a:r>
          </a:p>
          <a:p>
            <a:pPr marL="53975" indent="-53975">
              <a:buNone/>
            </a:pPr>
            <a:endParaRPr lang="it-IT" sz="2800" dirty="0" smtClean="0">
              <a:solidFill>
                <a:srgbClr val="002060"/>
              </a:solidFill>
            </a:endParaRPr>
          </a:p>
          <a:p>
            <a:pPr marL="53975" indent="-53975">
              <a:buFontTx/>
              <a:buChar char="-"/>
            </a:pPr>
            <a:r>
              <a:rPr lang="it-IT" sz="2800" dirty="0" smtClean="0">
                <a:solidFill>
                  <a:srgbClr val="002060"/>
                </a:solidFill>
              </a:rPr>
              <a:t> Data</a:t>
            </a:r>
          </a:p>
          <a:p>
            <a:pPr marL="53975" indent="-53975">
              <a:buFontTx/>
              <a:buChar char="-"/>
            </a:pPr>
            <a:r>
              <a:rPr lang="it-IT" sz="2800" dirty="0" smtClean="0">
                <a:solidFill>
                  <a:srgbClr val="002060"/>
                </a:solidFill>
              </a:rPr>
              <a:t> Charts</a:t>
            </a:r>
          </a:p>
          <a:p>
            <a:pPr marL="53975" indent="-53975">
              <a:buFontTx/>
              <a:buChar char="-"/>
            </a:pPr>
            <a:r>
              <a:rPr lang="it-IT" sz="2800" dirty="0" smtClean="0">
                <a:solidFill>
                  <a:srgbClr val="002060"/>
                </a:solidFill>
              </a:rPr>
              <a:t> Functions</a:t>
            </a:r>
          </a:p>
          <a:p>
            <a:pPr marL="53975" indent="-53975">
              <a:buFontTx/>
              <a:buChar char="-"/>
            </a:pPr>
            <a:r>
              <a:rPr lang="it-IT" sz="2800" dirty="0" smtClean="0">
                <a:solidFill>
                  <a:srgbClr val="002060"/>
                </a:solidFill>
              </a:rPr>
              <a:t> Graphics</a:t>
            </a:r>
          </a:p>
          <a:p>
            <a:pPr marL="53975" indent="-53975">
              <a:buFontTx/>
              <a:buChar char="-"/>
            </a:pPr>
            <a:endParaRPr lang="it-IT" sz="2800" dirty="0" smtClean="0">
              <a:solidFill>
                <a:srgbClr val="002060"/>
              </a:solidFill>
            </a:endParaRPr>
          </a:p>
          <a:p>
            <a:pPr marL="53975" indent="-53975">
              <a:buNone/>
            </a:pPr>
            <a:r>
              <a:rPr lang="it-IT" sz="2800" dirty="0" smtClean="0">
                <a:solidFill>
                  <a:srgbClr val="002060"/>
                </a:solidFill>
              </a:rPr>
              <a:t>Now, let us see one by one this issues, hands-on</a:t>
            </a:r>
          </a:p>
          <a:p>
            <a:pPr marL="53975" indent="-53975">
              <a:buFontTx/>
              <a:buChar char="-"/>
            </a:pPr>
            <a:endParaRPr lang="en-US" sz="2800" dirty="0" smtClean="0">
              <a:solidFill>
                <a:srgbClr val="C00000"/>
              </a:solidFill>
            </a:endParaRPr>
          </a:p>
          <a:p>
            <a:pPr>
              <a:buNone/>
            </a:pPr>
            <a:endParaRPr lang="en-US" dirty="0"/>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a:r>
            <a:br>
              <a:rPr lang="en-US" sz="3600" b="1" dirty="0" smtClean="0"/>
            </a:br>
            <a:r>
              <a:rPr lang="en-US" sz="3100" b="1" dirty="0" smtClean="0">
                <a:solidFill>
                  <a:schemeClr val="bg2">
                    <a:lumMod val="75000"/>
                  </a:schemeClr>
                </a:solidFill>
              </a:rPr>
              <a:t> Financial Modeling with Excel Spreadsheets </a:t>
            </a:r>
            <a:endParaRPr lang="en-US" dirty="0">
              <a:solidFill>
                <a:schemeClr val="bg2">
                  <a:lumMod val="75000"/>
                </a:schemeClr>
              </a:solidFill>
            </a:endParaRPr>
          </a:p>
        </p:txBody>
      </p:sp>
      <p:sp>
        <p:nvSpPr>
          <p:cNvPr id="3" name="Content Placeholder 2"/>
          <p:cNvSpPr>
            <a:spLocks noGrp="1"/>
          </p:cNvSpPr>
          <p:nvPr>
            <p:ph idx="1"/>
          </p:nvPr>
        </p:nvSpPr>
        <p:spPr/>
        <p:txBody>
          <a:bodyPr/>
          <a:lstStyle/>
          <a:p>
            <a:pPr marL="53975" indent="-53975">
              <a:buNone/>
            </a:pPr>
            <a:r>
              <a:rPr lang="en-US" sz="2800" dirty="0" smtClean="0">
                <a:solidFill>
                  <a:srgbClr val="002060"/>
                </a:solidFill>
              </a:rPr>
              <a:t>Let us first analyze a Home Mortgage Calculator</a:t>
            </a:r>
          </a:p>
          <a:p>
            <a:pPr marL="53975" indent="-53975">
              <a:buNone/>
            </a:pPr>
            <a:endParaRPr lang="it-IT" sz="2800" dirty="0" smtClean="0">
              <a:solidFill>
                <a:srgbClr val="002060"/>
              </a:solidFill>
            </a:endParaRPr>
          </a:p>
          <a:p>
            <a:pPr marL="53975" indent="-53975">
              <a:buNone/>
            </a:pPr>
            <a:r>
              <a:rPr lang="it-IT" sz="2800" dirty="0" smtClean="0">
                <a:solidFill>
                  <a:srgbClr val="002060"/>
                </a:solidFill>
              </a:rPr>
              <a:t>Get the file “home-mortgage-calculator.xls”</a:t>
            </a:r>
          </a:p>
          <a:p>
            <a:pPr marL="53975" indent="-53975">
              <a:buNone/>
            </a:pPr>
            <a:endParaRPr lang="it-IT" sz="2800" dirty="0" smtClean="0">
              <a:solidFill>
                <a:srgbClr val="002060"/>
              </a:solidFill>
            </a:endParaRPr>
          </a:p>
          <a:p>
            <a:pPr marL="53975" indent="-53975">
              <a:buNone/>
            </a:pPr>
            <a:r>
              <a:rPr lang="it-IT" sz="2800" dirty="0" smtClean="0">
                <a:solidFill>
                  <a:srgbClr val="002060"/>
                </a:solidFill>
              </a:rPr>
              <a:t>On myjcu CS110 shared files</a:t>
            </a:r>
          </a:p>
          <a:p>
            <a:pPr marL="53975" indent="-53975">
              <a:buNone/>
            </a:pPr>
            <a:r>
              <a:rPr lang="it-IT" sz="2800" dirty="0" smtClean="0">
                <a:solidFill>
                  <a:srgbClr val="002060"/>
                </a:solidFill>
              </a:rPr>
              <a:t>	</a:t>
            </a:r>
          </a:p>
          <a:p>
            <a:pPr marL="53975" indent="-53975">
              <a:buNone/>
            </a:pPr>
            <a:r>
              <a:rPr lang="it-IT" sz="2800" i="1" dirty="0" smtClean="0">
                <a:solidFill>
                  <a:srgbClr val="00B0F0"/>
                </a:solidFill>
              </a:rPr>
              <a:t>(too big to be uploaded on Google Docs, we meet a “cloud” limit,  tsk tsk)</a:t>
            </a:r>
            <a:endParaRPr lang="en-US" i="1" dirty="0">
              <a:solidFill>
                <a:srgbClr val="00B0F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
            </a:r>
            <a:br>
              <a:rPr lang="en-US" sz="3600" b="1" dirty="0" smtClean="0"/>
            </a:br>
            <a:r>
              <a:rPr lang="en-US" sz="3600" b="1" dirty="0" smtClean="0"/>
              <a:t> </a:t>
            </a:r>
            <a:r>
              <a:rPr lang="en-US" sz="3200" b="1" dirty="0" smtClean="0">
                <a:solidFill>
                  <a:schemeClr val="bg2">
                    <a:lumMod val="75000"/>
                  </a:schemeClr>
                </a:solidFill>
              </a:rPr>
              <a:t>Financial Functions</a:t>
            </a:r>
            <a:endParaRPr lang="en-US" dirty="0">
              <a:solidFill>
                <a:schemeClr val="bg2">
                  <a:lumMod val="75000"/>
                </a:schemeClr>
              </a:solidFill>
            </a:endParaRPr>
          </a:p>
        </p:txBody>
      </p:sp>
      <p:sp>
        <p:nvSpPr>
          <p:cNvPr id="3" name="Content Placeholder 2"/>
          <p:cNvSpPr>
            <a:spLocks noGrp="1"/>
          </p:cNvSpPr>
          <p:nvPr>
            <p:ph idx="1"/>
          </p:nvPr>
        </p:nvSpPr>
        <p:spPr/>
        <p:txBody>
          <a:bodyPr/>
          <a:lstStyle/>
          <a:p>
            <a:pPr marL="53975" indent="-53975">
              <a:buNone/>
            </a:pPr>
            <a:r>
              <a:rPr lang="en-US" sz="2800" dirty="0" smtClean="0">
                <a:solidFill>
                  <a:srgbClr val="002060"/>
                </a:solidFill>
              </a:rPr>
              <a:t>Let us learn all we need to make a Home Mortgage Calculator ourselves</a:t>
            </a:r>
          </a:p>
          <a:p>
            <a:pPr marL="53975" indent="-53975">
              <a:buNone/>
            </a:pPr>
            <a:endParaRPr lang="it-IT" sz="2800" dirty="0" smtClean="0">
              <a:solidFill>
                <a:srgbClr val="002060"/>
              </a:solidFill>
            </a:endParaRPr>
          </a:p>
          <a:p>
            <a:pPr marL="53975" indent="-53975">
              <a:buNone/>
            </a:pPr>
            <a:r>
              <a:rPr lang="it-IT" sz="2800" dirty="0" smtClean="0">
                <a:solidFill>
                  <a:srgbClr val="002060"/>
                </a:solidFill>
              </a:rPr>
              <a:t>Remember </a:t>
            </a:r>
            <a:r>
              <a:rPr lang="it-IT" sz="5400" dirty="0" smtClean="0">
                <a:solidFill>
                  <a:srgbClr val="FF0000"/>
                </a:solidFill>
              </a:rPr>
              <a:t>FUNCTIONS </a:t>
            </a:r>
            <a:r>
              <a:rPr lang="it-IT" sz="2800" dirty="0" smtClean="0">
                <a:solidFill>
                  <a:srgbClr val="002060"/>
                </a:solidFill>
              </a:rPr>
              <a:t>?? </a:t>
            </a:r>
          </a:p>
          <a:p>
            <a:pPr marL="53975" indent="-53975">
              <a:buNone/>
            </a:pPr>
            <a:endParaRPr lang="it-IT" sz="2800" dirty="0" smtClean="0">
              <a:solidFill>
                <a:srgbClr val="002060"/>
              </a:solidFill>
            </a:endParaRPr>
          </a:p>
          <a:p>
            <a:pPr marL="53975" indent="-53975">
              <a:buNone/>
            </a:pPr>
            <a:r>
              <a:rPr lang="it-IT" sz="2800" dirty="0" smtClean="0">
                <a:solidFill>
                  <a:srgbClr val="002060"/>
                </a:solidFill>
              </a:rPr>
              <a:t>There are very many, ready, for </a:t>
            </a:r>
            <a:r>
              <a:rPr lang="it-IT" sz="2800" smtClean="0">
                <a:solidFill>
                  <a:srgbClr val="002060"/>
                </a:solidFill>
              </a:rPr>
              <a:t>financial data</a:t>
            </a:r>
            <a:endParaRPr lang="it-IT" sz="2800" dirty="0" smtClean="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 </a:t>
            </a:r>
            <a:r>
              <a:rPr lang="en-US" sz="3200" b="1" dirty="0" smtClean="0">
                <a:solidFill>
                  <a:srgbClr val="FFC000"/>
                </a:solidFill>
              </a:rPr>
              <a:t>Charts 101</a:t>
            </a:r>
            <a:endParaRPr lang="en-US" dirty="0"/>
          </a:p>
        </p:txBody>
      </p:sp>
      <p:sp>
        <p:nvSpPr>
          <p:cNvPr id="3" name="Content Placeholder 2"/>
          <p:cNvSpPr>
            <a:spLocks noGrp="1"/>
          </p:cNvSpPr>
          <p:nvPr>
            <p:ph idx="1"/>
          </p:nvPr>
        </p:nvSpPr>
        <p:spPr/>
        <p:txBody>
          <a:bodyPr/>
          <a:lstStyle/>
          <a:p>
            <a:pPr marL="53975" indent="-53975">
              <a:buNone/>
            </a:pPr>
            <a:endParaRPr lang="it-IT" sz="2800" dirty="0" smtClean="0">
              <a:solidFill>
                <a:srgbClr val="002060"/>
              </a:solidFill>
            </a:endParaRPr>
          </a:p>
          <a:p>
            <a:pPr marL="53975" indent="-53975">
              <a:buNone/>
            </a:pPr>
            <a:r>
              <a:rPr lang="it-IT" sz="2800" dirty="0" smtClean="0">
                <a:solidFill>
                  <a:srgbClr val="002060"/>
                </a:solidFill>
              </a:rPr>
              <a:t>Next in line: </a:t>
            </a:r>
          </a:p>
          <a:p>
            <a:pPr marL="53975" indent="-53975">
              <a:buNone/>
            </a:pPr>
            <a:endParaRPr lang="it-IT" sz="2800" dirty="0" smtClean="0">
              <a:solidFill>
                <a:srgbClr val="002060"/>
              </a:solidFill>
            </a:endParaRPr>
          </a:p>
          <a:p>
            <a:pPr marL="53975" indent="-53975">
              <a:buNone/>
            </a:pPr>
            <a:r>
              <a:rPr lang="it-IT" sz="2800" dirty="0" smtClean="0">
                <a:solidFill>
                  <a:srgbClr val="002060"/>
                </a:solidFill>
              </a:rPr>
              <a:t>CHARTS, or how to add graphics to arid numbers</a:t>
            </a:r>
          </a:p>
          <a:p>
            <a:pPr marL="53975" indent="-53975">
              <a:buNone/>
            </a:pPr>
            <a:endParaRPr lang="it-IT" sz="2800" dirty="0" smtClean="0">
              <a:solidFill>
                <a:srgbClr val="002060"/>
              </a:solidFill>
            </a:endParaRPr>
          </a:p>
          <a:p>
            <a:pPr marL="53975" indent="-53975">
              <a:buNone/>
            </a:pPr>
            <a:r>
              <a:rPr lang="it-IT" sz="2800" dirty="0" smtClean="0">
                <a:solidFill>
                  <a:srgbClr val="002060"/>
                </a:solidFill>
              </a:rPr>
              <a:t>Easy things first: a VIDEO by Microsoft on Excel 2007 charts</a:t>
            </a:r>
          </a:p>
          <a:p>
            <a:pPr marL="53975" indent="-53975">
              <a:buNone/>
            </a:pPr>
            <a:endParaRPr lang="it-IT" sz="2800" dirty="0" smtClean="0">
              <a:solidFill>
                <a:srgbClr val="002060"/>
              </a:solidFill>
            </a:endParaRPr>
          </a:p>
          <a:p>
            <a:pPr marL="53975" indent="-53975" algn="ctr">
              <a:buNone/>
            </a:pPr>
            <a:r>
              <a:rPr lang="it-IT" sz="2800" dirty="0" smtClean="0">
                <a:solidFill>
                  <a:srgbClr val="002060"/>
                </a:solidFill>
              </a:rPr>
              <a:t> </a:t>
            </a:r>
            <a:r>
              <a:rPr lang="it-IT" sz="2800" dirty="0" smtClean="0">
                <a:solidFill>
                  <a:srgbClr val="002060"/>
                </a:solidFill>
                <a:hlinkClick r:id="rId2"/>
              </a:rPr>
              <a:t>VIDEO LINK </a:t>
            </a:r>
            <a:endParaRPr lang="en-US" sz="2800" dirty="0" smtClean="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pic>
        <p:nvPicPr>
          <p:cNvPr id="29698" name="Picture 2" descr="http://zenassignments.com/creating-clustered-column-chart-with-ms-excel-2007/files/2009/11/vancouver-rain-storm-chart-image.png"/>
          <p:cNvPicPr>
            <a:picLocks noChangeAspect="1" noChangeArrowheads="1"/>
          </p:cNvPicPr>
          <p:nvPr/>
        </p:nvPicPr>
        <p:blipFill>
          <a:blip r:embed="rId2" cstate="print"/>
          <a:srcRect/>
          <a:stretch>
            <a:fillRect/>
          </a:stretch>
        </p:blipFill>
        <p:spPr bwMode="auto">
          <a:xfrm>
            <a:off x="0" y="-22281"/>
            <a:ext cx="9144000" cy="688028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SUMMARY OF COURSE CONTENT: </a:t>
            </a:r>
            <a:endParaRPr lang="it-IT" dirty="0"/>
          </a:p>
        </p:txBody>
      </p:sp>
      <p:sp>
        <p:nvSpPr>
          <p:cNvPr id="3" name="Segnaposto contenuto 2"/>
          <p:cNvSpPr>
            <a:spLocks noGrp="1"/>
          </p:cNvSpPr>
          <p:nvPr>
            <p:ph sz="quarter" idx="1"/>
          </p:nvPr>
        </p:nvSpPr>
        <p:spPr>
          <a:xfrm>
            <a:off x="179512" y="1556792"/>
            <a:ext cx="8784976" cy="4608512"/>
          </a:xfrm>
        </p:spPr>
        <p:txBody>
          <a:bodyPr>
            <a:normAutofit fontScale="55000" lnSpcReduction="20000"/>
          </a:bodyPr>
          <a:lstStyle/>
          <a:p>
            <a:pPr marL="742950" indent="-742950">
              <a:buFont typeface="+mj-lt"/>
              <a:buAutoNum type="arabicPeriod" startAt="12"/>
            </a:pPr>
            <a:r>
              <a:rPr lang="en-US" sz="4300" dirty="0" smtClean="0">
                <a:solidFill>
                  <a:srgbClr val="C00000"/>
                </a:solidFill>
                <a:latin typeface="Calibri" pitchFamily="34" charset="0"/>
              </a:rPr>
              <a:t>Use of primary data</a:t>
            </a:r>
            <a:r>
              <a:rPr lang="en-US" sz="4300" dirty="0" smtClean="0">
                <a:latin typeface="Calibri" pitchFamily="34" charset="0"/>
              </a:rPr>
              <a:t> to manipulate into usable and well-documented formats so as to be able to </a:t>
            </a:r>
            <a:r>
              <a:rPr lang="en-US" sz="4300" dirty="0" smtClean="0">
                <a:solidFill>
                  <a:srgbClr val="C00000"/>
                </a:solidFill>
                <a:latin typeface="Calibri" pitchFamily="34" charset="0"/>
              </a:rPr>
              <a:t>communicate</a:t>
            </a:r>
            <a:r>
              <a:rPr lang="en-US" sz="4300" dirty="0" smtClean="0">
                <a:latin typeface="Calibri" pitchFamily="34" charset="0"/>
              </a:rPr>
              <a:t> this information to end users</a:t>
            </a:r>
            <a:endParaRPr lang="it-IT" sz="4300" dirty="0" smtClean="0">
              <a:latin typeface="Calibri" pitchFamily="34" charset="0"/>
            </a:endParaRPr>
          </a:p>
          <a:p>
            <a:pPr marL="742950" indent="-742950">
              <a:buFont typeface="+mj-lt"/>
              <a:buAutoNum type="arabicPeriod" startAt="12"/>
            </a:pPr>
            <a:r>
              <a:rPr lang="en-US" sz="4300" dirty="0" smtClean="0">
                <a:solidFill>
                  <a:srgbClr val="C00000"/>
                </a:solidFill>
                <a:latin typeface="Calibri" pitchFamily="34" charset="0"/>
              </a:rPr>
              <a:t>Collaboration on documents</a:t>
            </a:r>
            <a:r>
              <a:rPr lang="en-US" sz="4300" dirty="0" smtClean="0">
                <a:latin typeface="Calibri" pitchFamily="34" charset="0"/>
              </a:rPr>
              <a:t>:  how to collaborate and gain synergies from working with other people</a:t>
            </a:r>
            <a:endParaRPr lang="it-IT" sz="4300" dirty="0" smtClean="0">
              <a:latin typeface="Calibri" pitchFamily="34" charset="0"/>
            </a:endParaRPr>
          </a:p>
          <a:p>
            <a:pPr marL="742950" indent="-742950">
              <a:buFont typeface="+mj-lt"/>
              <a:buAutoNum type="arabicPeriod" startAt="12"/>
            </a:pPr>
            <a:r>
              <a:rPr lang="en-US" sz="4300" dirty="0" smtClean="0">
                <a:solidFill>
                  <a:srgbClr val="C00000"/>
                </a:solidFill>
                <a:latin typeface="Calibri" pitchFamily="34" charset="0"/>
              </a:rPr>
              <a:t>Creating multimedia documents </a:t>
            </a:r>
            <a:r>
              <a:rPr lang="en-US" sz="4300" dirty="0" smtClean="0">
                <a:latin typeface="Calibri" pitchFamily="34" charset="0"/>
              </a:rPr>
              <a:t>and copyright issues associated with digital sources</a:t>
            </a:r>
            <a:endParaRPr lang="it-IT" sz="4300" dirty="0" smtClean="0">
              <a:latin typeface="Calibri" pitchFamily="34" charset="0"/>
            </a:endParaRPr>
          </a:p>
          <a:p>
            <a:pPr marL="742950" indent="-742950">
              <a:buFont typeface="+mj-lt"/>
              <a:buAutoNum type="arabicPeriod" startAt="12"/>
            </a:pPr>
            <a:r>
              <a:rPr lang="en-US" sz="4300" dirty="0" smtClean="0">
                <a:solidFill>
                  <a:srgbClr val="C00000"/>
                </a:solidFill>
                <a:latin typeface="Calibri" pitchFamily="34" charset="0"/>
              </a:rPr>
              <a:t>Privacy</a:t>
            </a:r>
            <a:r>
              <a:rPr lang="en-US" sz="4300" dirty="0" smtClean="0">
                <a:latin typeface="Calibri" pitchFamily="34" charset="0"/>
              </a:rPr>
              <a:t> and personal data protection on the Internet. Mobile computing, location based services.</a:t>
            </a:r>
            <a:endParaRPr lang="it-IT" sz="4300" dirty="0" smtClean="0">
              <a:latin typeface="Calibri" pitchFamily="34" charset="0"/>
            </a:endParaRPr>
          </a:p>
          <a:p>
            <a:pPr marL="742950" indent="-742950">
              <a:buFont typeface="+mj-lt"/>
              <a:buAutoNum type="arabicPeriod" startAt="12"/>
            </a:pPr>
            <a:r>
              <a:rPr lang="en-US" sz="4300" dirty="0" smtClean="0">
                <a:solidFill>
                  <a:srgbClr val="C00000"/>
                </a:solidFill>
                <a:latin typeface="Calibri" pitchFamily="34" charset="0"/>
              </a:rPr>
              <a:t>Computer and network security </a:t>
            </a:r>
            <a:r>
              <a:rPr lang="en-US" sz="4300" dirty="0" smtClean="0">
                <a:latin typeface="Calibri" pitchFamily="34" charset="0"/>
              </a:rPr>
              <a:t>: viruses, frauds, fishing, spoofing, scam, secure protocols,  safe user </a:t>
            </a:r>
            <a:r>
              <a:rPr lang="en-US" sz="4300" dirty="0" err="1" smtClean="0">
                <a:latin typeface="Calibri" pitchFamily="34" charset="0"/>
              </a:rPr>
              <a:t>behaviour</a:t>
            </a:r>
            <a:r>
              <a:rPr lang="en-US" sz="4300" dirty="0" smtClean="0">
                <a:latin typeface="Calibri" pitchFamily="34" charset="0"/>
              </a:rPr>
              <a:t>.</a:t>
            </a:r>
            <a:endParaRPr lang="it-IT" sz="4300" dirty="0" smtClean="0">
              <a:latin typeface="Calibri" pitchFamily="34" charset="0"/>
            </a:endParaRPr>
          </a:p>
          <a:p>
            <a:pPr marL="742950" indent="-742950">
              <a:buFont typeface="+mj-lt"/>
              <a:buAutoNum type="arabicPeriod" startAt="12"/>
            </a:pPr>
            <a:r>
              <a:rPr lang="en-US" sz="4300" dirty="0" smtClean="0">
                <a:latin typeface="Calibri" pitchFamily="34" charset="0"/>
              </a:rPr>
              <a:t>Searching with Google or </a:t>
            </a:r>
            <a:r>
              <a:rPr lang="en-US" sz="4300" dirty="0" smtClean="0">
                <a:solidFill>
                  <a:srgbClr val="C00000"/>
                </a:solidFill>
                <a:latin typeface="Calibri" pitchFamily="34" charset="0"/>
              </a:rPr>
              <a:t>gathering information </a:t>
            </a:r>
            <a:r>
              <a:rPr lang="en-US" sz="4300" dirty="0" smtClean="0">
                <a:latin typeface="Calibri" pitchFamily="34" charset="0"/>
              </a:rPr>
              <a:t>from </a:t>
            </a:r>
            <a:r>
              <a:rPr lang="en-US" sz="4300" smtClean="0">
                <a:latin typeface="Calibri" pitchFamily="34" charset="0"/>
              </a:rPr>
              <a:t>the Internet; </a:t>
            </a:r>
            <a:r>
              <a:rPr lang="en-US" sz="4300" dirty="0" smtClean="0">
                <a:latin typeface="Calibri" pitchFamily="34" charset="0"/>
              </a:rPr>
              <a:t>being aware of the standard sources of information</a:t>
            </a:r>
            <a:endParaRPr lang="it-IT" sz="4300" dirty="0" smtClean="0">
              <a:latin typeface="Calibri" pitchFamily="34" charset="0"/>
            </a:endParaRPr>
          </a:p>
        </p:txBody>
      </p:sp>
      <p:sp>
        <p:nvSpPr>
          <p:cNvPr id="5" name="Segnaposto numero diapositiva 4"/>
          <p:cNvSpPr>
            <a:spLocks noGrp="1"/>
          </p:cNvSpPr>
          <p:nvPr>
            <p:ph type="sldNum" sz="quarter" idx="12"/>
          </p:nvPr>
        </p:nvSpPr>
        <p:spPr/>
        <p:txBody>
          <a:bodyPr/>
          <a:lstStyle/>
          <a:p>
            <a:fld id="{38C83D7B-D17B-4CD6-BBDA-701EC4DDA733}" type="slidenum">
              <a:rPr lang="it-IT" smtClean="0"/>
              <a:pPr/>
              <a:t>12</a:t>
            </a:fld>
            <a:endParaRPr lang="it-IT"/>
          </a:p>
        </p:txBody>
      </p:sp>
      <p:sp>
        <p:nvSpPr>
          <p:cNvPr id="6" name="Segnaposto piè di pagina 5"/>
          <p:cNvSpPr>
            <a:spLocks noGrp="1"/>
          </p:cNvSpPr>
          <p:nvPr>
            <p:ph type="ftr" sz="quarter" idx="11"/>
          </p:nvPr>
        </p:nvSpPr>
        <p:spPr/>
        <p:txBody>
          <a:bodyPr/>
          <a:lstStyle/>
          <a:p>
            <a:r>
              <a:rPr lang="en-US" smtClean="0"/>
              <a:t>sgazziano@johncabot.edu  </a:t>
            </a:r>
            <a:endParaRPr lang="it-IT"/>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solidFill>
                  <a:schemeClr val="bg2">
                    <a:lumMod val="75000"/>
                  </a:schemeClr>
                </a:solidFill>
              </a:rPr>
              <a:t>Charts</a:t>
            </a:r>
            <a:endParaRPr lang="en-US" dirty="0">
              <a:solidFill>
                <a:schemeClr val="bg2">
                  <a:lumMod val="75000"/>
                </a:schemeClr>
              </a:solidFill>
            </a:endParaRPr>
          </a:p>
        </p:txBody>
      </p:sp>
      <p:sp>
        <p:nvSpPr>
          <p:cNvPr id="3" name="Content Placeholder 2"/>
          <p:cNvSpPr>
            <a:spLocks noGrp="1"/>
          </p:cNvSpPr>
          <p:nvPr>
            <p:ph idx="1"/>
          </p:nvPr>
        </p:nvSpPr>
        <p:spPr/>
        <p:txBody>
          <a:bodyPr>
            <a:normAutofit lnSpcReduction="10000"/>
          </a:bodyPr>
          <a:lstStyle/>
          <a:p>
            <a:endParaRPr lang="it-IT" dirty="0" smtClean="0">
              <a:solidFill>
                <a:srgbClr val="0070C0"/>
              </a:solidFill>
            </a:endParaRPr>
          </a:p>
          <a:p>
            <a:r>
              <a:rPr lang="it-IT" dirty="0" smtClean="0">
                <a:solidFill>
                  <a:srgbClr val="0070C0"/>
                </a:solidFill>
              </a:rPr>
              <a:t>A </a:t>
            </a:r>
            <a:r>
              <a:rPr lang="it-IT" dirty="0" smtClean="0">
                <a:solidFill>
                  <a:srgbClr val="C00000"/>
                </a:solidFill>
              </a:rPr>
              <a:t>CHART</a:t>
            </a:r>
            <a:r>
              <a:rPr lang="it-IT" dirty="0" smtClean="0">
                <a:solidFill>
                  <a:srgbClr val="0070C0"/>
                </a:solidFill>
              </a:rPr>
              <a:t> is a graphic representation of data</a:t>
            </a:r>
          </a:p>
          <a:p>
            <a:endParaRPr lang="it-IT" dirty="0" smtClean="0">
              <a:solidFill>
                <a:srgbClr val="0070C0"/>
              </a:solidFill>
            </a:endParaRPr>
          </a:p>
          <a:p>
            <a:r>
              <a:rPr lang="it-IT" dirty="0" smtClean="0">
                <a:solidFill>
                  <a:srgbClr val="0070C0"/>
                </a:solidFill>
              </a:rPr>
              <a:t>A </a:t>
            </a:r>
            <a:r>
              <a:rPr lang="it-IT" dirty="0" smtClean="0">
                <a:solidFill>
                  <a:srgbClr val="C00000"/>
                </a:solidFill>
              </a:rPr>
              <a:t>DATA POINT </a:t>
            </a:r>
            <a:r>
              <a:rPr lang="it-IT" dirty="0" smtClean="0">
                <a:solidFill>
                  <a:srgbClr val="0070C0"/>
                </a:solidFill>
              </a:rPr>
              <a:t>is a numeric value that describes a single item on a chart</a:t>
            </a:r>
          </a:p>
          <a:p>
            <a:endParaRPr lang="it-IT" dirty="0" smtClean="0">
              <a:solidFill>
                <a:srgbClr val="0070C0"/>
              </a:solidFill>
            </a:endParaRPr>
          </a:p>
          <a:p>
            <a:r>
              <a:rPr lang="it-IT" dirty="0" smtClean="0">
                <a:solidFill>
                  <a:srgbClr val="0070C0"/>
                </a:solidFill>
              </a:rPr>
              <a:t>A </a:t>
            </a:r>
            <a:r>
              <a:rPr lang="it-IT" dirty="0" smtClean="0">
                <a:solidFill>
                  <a:srgbClr val="C00000"/>
                </a:solidFill>
              </a:rPr>
              <a:t>DATA SERIES </a:t>
            </a:r>
            <a:r>
              <a:rPr lang="it-IT" dirty="0" smtClean="0">
                <a:solidFill>
                  <a:srgbClr val="0070C0"/>
                </a:solidFill>
              </a:rPr>
              <a:t>is a group of related data points</a:t>
            </a:r>
          </a:p>
          <a:p>
            <a:endParaRPr lang="it-IT" dirty="0" smtClean="0">
              <a:solidFill>
                <a:srgbClr val="0070C0"/>
              </a:solidFill>
            </a:endParaRPr>
          </a:p>
          <a:p>
            <a:r>
              <a:rPr lang="it-IT" dirty="0" smtClean="0">
                <a:solidFill>
                  <a:srgbClr val="0070C0"/>
                </a:solidFill>
              </a:rPr>
              <a:t>A </a:t>
            </a:r>
            <a:r>
              <a:rPr lang="it-IT" dirty="0" smtClean="0">
                <a:solidFill>
                  <a:srgbClr val="C00000"/>
                </a:solidFill>
              </a:rPr>
              <a:t>CATEGORY LABEL </a:t>
            </a:r>
            <a:r>
              <a:rPr lang="it-IT" dirty="0" smtClean="0">
                <a:solidFill>
                  <a:srgbClr val="0070C0"/>
                </a:solidFill>
              </a:rPr>
              <a:t>describes a group of data points in a chart</a:t>
            </a:r>
            <a:endParaRPr lang="en-US" dirty="0">
              <a:solidFill>
                <a:srgbClr val="0070C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smtClean="0">
                <a:solidFill>
                  <a:srgbClr val="FFC000"/>
                </a:solidFill>
              </a:rPr>
              <a:t>First chart exercise - 1</a:t>
            </a:r>
            <a:endParaRPr lang="en-US" sz="4000" dirty="0">
              <a:solidFill>
                <a:srgbClr val="FFC000"/>
              </a:solidFill>
            </a:endParaRPr>
          </a:p>
        </p:txBody>
      </p:sp>
      <p:sp>
        <p:nvSpPr>
          <p:cNvPr id="3" name="Content Placeholder 2"/>
          <p:cNvSpPr>
            <a:spLocks noGrp="1"/>
          </p:cNvSpPr>
          <p:nvPr>
            <p:ph idx="1"/>
          </p:nvPr>
        </p:nvSpPr>
        <p:spPr/>
        <p:txBody>
          <a:bodyPr/>
          <a:lstStyle/>
          <a:p>
            <a:r>
              <a:rPr lang="it-IT" dirty="0" smtClean="0">
                <a:solidFill>
                  <a:srgbClr val="002060"/>
                </a:solidFill>
              </a:rPr>
              <a:t>Download the chap3_ho1_sales.xlsx file Let us work on it and create the first chart</a:t>
            </a:r>
          </a:p>
          <a:p>
            <a:r>
              <a:rPr lang="it-IT" dirty="0" smtClean="0">
                <a:solidFill>
                  <a:srgbClr val="002060"/>
                </a:solidFill>
              </a:rPr>
              <a:t>Add the total sales using SUM function </a:t>
            </a:r>
            <a:r>
              <a:rPr lang="it-IT" sz="2400" i="1" dirty="0" smtClean="0">
                <a:solidFill>
                  <a:srgbClr val="002060"/>
                </a:solidFill>
              </a:rPr>
              <a:t>(</a:t>
            </a:r>
            <a:r>
              <a:rPr lang="it-IT" sz="2400" i="1" dirty="0" smtClean="0">
                <a:solidFill>
                  <a:srgbClr val="0070C0"/>
                </a:solidFill>
              </a:rPr>
              <a:t>click and drag to select cells B7:E7, then click SUM in the Editing group)</a:t>
            </a:r>
          </a:p>
          <a:p>
            <a:r>
              <a:rPr lang="it-IT" dirty="0" smtClean="0">
                <a:solidFill>
                  <a:srgbClr val="002060"/>
                </a:solidFill>
              </a:rPr>
              <a:t>Select cells B3:E3 to select the category labels (the names of the cities).</a:t>
            </a:r>
          </a:p>
          <a:p>
            <a:r>
              <a:rPr lang="it-IT" dirty="0" smtClean="0">
                <a:solidFill>
                  <a:srgbClr val="002060"/>
                </a:solidFill>
              </a:rPr>
              <a:t>Press and hold CTRL as you drag the mouse over cells B7:E7 (the data)</a:t>
            </a:r>
            <a:endParaRPr lang="en-US" dirty="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smtClean="0">
                <a:solidFill>
                  <a:srgbClr val="FFC000"/>
                </a:solidFill>
              </a:rPr>
              <a:t>First chart exercise - 2</a:t>
            </a:r>
            <a:endParaRPr lang="en-US" sz="4000" dirty="0">
              <a:solidFill>
                <a:srgbClr val="FFC000"/>
              </a:solidFill>
            </a:endParaRPr>
          </a:p>
        </p:txBody>
      </p:sp>
      <p:sp>
        <p:nvSpPr>
          <p:cNvPr id="3" name="Content Placeholder 2"/>
          <p:cNvSpPr>
            <a:spLocks noGrp="1"/>
          </p:cNvSpPr>
          <p:nvPr>
            <p:ph idx="1"/>
          </p:nvPr>
        </p:nvSpPr>
        <p:spPr/>
        <p:txBody>
          <a:bodyPr/>
          <a:lstStyle/>
          <a:p>
            <a:r>
              <a:rPr lang="it-IT" dirty="0" smtClean="0">
                <a:solidFill>
                  <a:srgbClr val="002060"/>
                </a:solidFill>
              </a:rPr>
              <a:t>Click the </a:t>
            </a:r>
            <a:r>
              <a:rPr lang="it-IT" dirty="0" smtClean="0">
                <a:solidFill>
                  <a:srgbClr val="FF0000"/>
                </a:solidFill>
              </a:rPr>
              <a:t>INSERT </a:t>
            </a:r>
            <a:r>
              <a:rPr lang="it-IT" dirty="0" smtClean="0">
                <a:solidFill>
                  <a:srgbClr val="002060"/>
                </a:solidFill>
              </a:rPr>
              <a:t>tab, then goto </a:t>
            </a:r>
            <a:r>
              <a:rPr lang="it-IT" dirty="0" smtClean="0">
                <a:solidFill>
                  <a:srgbClr val="FF0000"/>
                </a:solidFill>
              </a:rPr>
              <a:t>Charts</a:t>
            </a:r>
            <a:r>
              <a:rPr lang="it-IT" dirty="0" smtClean="0">
                <a:solidFill>
                  <a:srgbClr val="002060"/>
                </a:solidFill>
              </a:rPr>
              <a:t> group, click </a:t>
            </a:r>
            <a:r>
              <a:rPr lang="it-IT" dirty="0" smtClean="0">
                <a:solidFill>
                  <a:srgbClr val="FF0000"/>
                </a:solidFill>
              </a:rPr>
              <a:t>column</a:t>
            </a:r>
          </a:p>
          <a:p>
            <a:r>
              <a:rPr lang="it-IT" dirty="0" smtClean="0">
                <a:solidFill>
                  <a:srgbClr val="002060"/>
                </a:solidFill>
              </a:rPr>
              <a:t>A column chart palette appears: try many types</a:t>
            </a:r>
          </a:p>
          <a:p>
            <a:r>
              <a:rPr lang="it-IT" dirty="0" smtClean="0">
                <a:solidFill>
                  <a:srgbClr val="002060"/>
                </a:solidFill>
              </a:rPr>
              <a:t>Click the </a:t>
            </a:r>
            <a:r>
              <a:rPr lang="it-IT" dirty="0" smtClean="0">
                <a:solidFill>
                  <a:srgbClr val="FF0000"/>
                </a:solidFill>
              </a:rPr>
              <a:t>chart object </a:t>
            </a:r>
            <a:r>
              <a:rPr lang="it-IT" dirty="0" smtClean="0">
                <a:solidFill>
                  <a:srgbClr val="002060"/>
                </a:solidFill>
              </a:rPr>
              <a:t>to make the chart active. Click the </a:t>
            </a:r>
            <a:r>
              <a:rPr lang="it-IT" dirty="0" smtClean="0">
                <a:solidFill>
                  <a:srgbClr val="FF0000"/>
                </a:solidFill>
              </a:rPr>
              <a:t>LAYOUT</a:t>
            </a:r>
            <a:r>
              <a:rPr lang="it-IT" dirty="0" smtClean="0">
                <a:solidFill>
                  <a:srgbClr val="002060"/>
                </a:solidFill>
              </a:rPr>
              <a:t> tab, then </a:t>
            </a:r>
            <a:r>
              <a:rPr lang="it-IT" dirty="0" smtClean="0">
                <a:solidFill>
                  <a:srgbClr val="FF0000"/>
                </a:solidFill>
              </a:rPr>
              <a:t>chart title</a:t>
            </a:r>
            <a:r>
              <a:rPr lang="it-IT" dirty="0" smtClean="0">
                <a:solidFill>
                  <a:srgbClr val="002060"/>
                </a:solidFill>
              </a:rPr>
              <a:t>, and then </a:t>
            </a:r>
            <a:r>
              <a:rPr lang="it-IT" dirty="0" smtClean="0">
                <a:solidFill>
                  <a:srgbClr val="FF0000"/>
                </a:solidFill>
              </a:rPr>
              <a:t>above chart</a:t>
            </a:r>
            <a:r>
              <a:rPr lang="it-IT" dirty="0" smtClean="0">
                <a:solidFill>
                  <a:srgbClr val="002060"/>
                </a:solidFill>
              </a:rPr>
              <a:t>, enter “Revenue by Geographic Area”.</a:t>
            </a:r>
            <a:endParaRPr lang="en-US" dirty="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rPr>
              <a:t>Modify</a:t>
            </a:r>
            <a:r>
              <a:rPr lang="it-IT" sz="4000" dirty="0" smtClean="0">
                <a:solidFill>
                  <a:srgbClr val="990000"/>
                </a:solidFill>
              </a:rPr>
              <a:t> </a:t>
            </a:r>
            <a:r>
              <a:rPr lang="it-IT" sz="4000" dirty="0" err="1" smtClean="0">
                <a:solidFill>
                  <a:srgbClr val="990000"/>
                </a:solidFill>
              </a:rPr>
              <a:t>Charts</a:t>
            </a:r>
            <a:endParaRPr lang="en-US" sz="4000" dirty="0">
              <a:solidFill>
                <a:srgbClr val="990000"/>
              </a:solidFill>
            </a:endParaRPr>
          </a:p>
        </p:txBody>
      </p:sp>
      <p:sp>
        <p:nvSpPr>
          <p:cNvPr id="3" name="Content Placeholder 2"/>
          <p:cNvSpPr>
            <a:spLocks noGrp="1"/>
          </p:cNvSpPr>
          <p:nvPr>
            <p:ph idx="1"/>
          </p:nvPr>
        </p:nvSpPr>
        <p:spPr/>
        <p:txBody>
          <a:bodyPr/>
          <a:lstStyle/>
          <a:p>
            <a:r>
              <a:rPr lang="it-IT" dirty="0" err="1" smtClean="0">
                <a:solidFill>
                  <a:srgbClr val="002060"/>
                </a:solidFill>
              </a:rPr>
              <a:t>You</a:t>
            </a:r>
            <a:r>
              <a:rPr lang="it-IT" dirty="0" smtClean="0">
                <a:solidFill>
                  <a:srgbClr val="002060"/>
                </a:solidFill>
              </a:rPr>
              <a:t> can  </a:t>
            </a:r>
            <a:r>
              <a:rPr lang="it-IT" dirty="0" err="1" smtClean="0">
                <a:solidFill>
                  <a:srgbClr val="002060"/>
                </a:solidFill>
              </a:rPr>
              <a:t>modify</a:t>
            </a:r>
            <a:r>
              <a:rPr lang="it-IT" dirty="0" smtClean="0">
                <a:solidFill>
                  <a:srgbClr val="002060"/>
                </a:solidFill>
              </a:rPr>
              <a:t>  </a:t>
            </a:r>
            <a:r>
              <a:rPr lang="it-IT" dirty="0" err="1" smtClean="0">
                <a:solidFill>
                  <a:srgbClr val="002060"/>
                </a:solidFill>
              </a:rPr>
              <a:t>any</a:t>
            </a:r>
            <a:r>
              <a:rPr lang="it-IT" dirty="0" smtClean="0">
                <a:solidFill>
                  <a:srgbClr val="002060"/>
                </a:solidFill>
              </a:rPr>
              <a:t> chart </a:t>
            </a:r>
            <a:r>
              <a:rPr lang="it-IT" dirty="0" err="1" smtClean="0">
                <a:solidFill>
                  <a:srgbClr val="002060"/>
                </a:solidFill>
              </a:rPr>
              <a:t>element</a:t>
            </a:r>
            <a:r>
              <a:rPr lang="it-IT" dirty="0" smtClean="0">
                <a:solidFill>
                  <a:srgbClr val="002060"/>
                </a:solidFill>
              </a:rPr>
              <a:t> </a:t>
            </a:r>
            <a:r>
              <a:rPr lang="it-IT" dirty="0" err="1" smtClean="0">
                <a:solidFill>
                  <a:srgbClr val="002060"/>
                </a:solidFill>
              </a:rPr>
              <a:t>to</a:t>
            </a:r>
            <a:r>
              <a:rPr lang="it-IT" dirty="0" smtClean="0">
                <a:solidFill>
                  <a:srgbClr val="002060"/>
                </a:solidFill>
              </a:rPr>
              <a:t> </a:t>
            </a:r>
            <a:r>
              <a:rPr lang="it-IT" dirty="0" err="1" smtClean="0">
                <a:solidFill>
                  <a:srgbClr val="002060"/>
                </a:solidFill>
              </a:rPr>
              <a:t>enhance</a:t>
            </a:r>
            <a:r>
              <a:rPr lang="it-IT" dirty="0" smtClean="0">
                <a:solidFill>
                  <a:srgbClr val="002060"/>
                </a:solidFill>
              </a:rPr>
              <a:t> the chart and </a:t>
            </a:r>
            <a:r>
              <a:rPr lang="it-IT" dirty="0" err="1" smtClean="0">
                <a:solidFill>
                  <a:srgbClr val="002060"/>
                </a:solidFill>
              </a:rPr>
              <a:t>improve</a:t>
            </a:r>
            <a:r>
              <a:rPr lang="it-IT" dirty="0" smtClean="0">
                <a:solidFill>
                  <a:srgbClr val="002060"/>
                </a:solidFill>
              </a:rPr>
              <a:t> </a:t>
            </a:r>
            <a:r>
              <a:rPr lang="it-IT" dirty="0" err="1" smtClean="0">
                <a:solidFill>
                  <a:srgbClr val="002060"/>
                </a:solidFill>
              </a:rPr>
              <a:t>its</a:t>
            </a:r>
            <a:r>
              <a:rPr lang="it-IT" dirty="0" smtClean="0">
                <a:solidFill>
                  <a:srgbClr val="002060"/>
                </a:solidFill>
              </a:rPr>
              <a:t> </a:t>
            </a:r>
            <a:r>
              <a:rPr lang="it-IT" dirty="0" err="1" smtClean="0">
                <a:solidFill>
                  <a:srgbClr val="002060"/>
                </a:solidFill>
              </a:rPr>
              <a:t>appearance</a:t>
            </a:r>
            <a:endParaRPr lang="it-IT" dirty="0" smtClean="0">
              <a:solidFill>
                <a:srgbClr val="002060"/>
              </a:solidFill>
            </a:endParaRPr>
          </a:p>
          <a:p>
            <a:r>
              <a:rPr lang="it-IT" dirty="0" smtClean="0">
                <a:solidFill>
                  <a:srgbClr val="002060"/>
                </a:solidFill>
              </a:rPr>
              <a:t>Some </a:t>
            </a:r>
            <a:r>
              <a:rPr lang="it-IT" dirty="0" err="1" smtClean="0">
                <a:solidFill>
                  <a:srgbClr val="002060"/>
                </a:solidFill>
              </a:rPr>
              <a:t>of</a:t>
            </a:r>
            <a:r>
              <a:rPr lang="it-IT" dirty="0" smtClean="0">
                <a:solidFill>
                  <a:srgbClr val="002060"/>
                </a:solidFill>
              </a:rPr>
              <a:t> the </a:t>
            </a:r>
            <a:r>
              <a:rPr lang="it-IT" dirty="0" err="1" smtClean="0">
                <a:solidFill>
                  <a:srgbClr val="002060"/>
                </a:solidFill>
              </a:rPr>
              <a:t>most</a:t>
            </a:r>
            <a:r>
              <a:rPr lang="it-IT" dirty="0" smtClean="0">
                <a:solidFill>
                  <a:srgbClr val="002060"/>
                </a:solidFill>
              </a:rPr>
              <a:t> common </a:t>
            </a:r>
            <a:r>
              <a:rPr lang="it-IT" dirty="0" err="1" smtClean="0">
                <a:solidFill>
                  <a:srgbClr val="002060"/>
                </a:solidFill>
              </a:rPr>
              <a:t>modifications</a:t>
            </a:r>
            <a:r>
              <a:rPr lang="it-IT" dirty="0" smtClean="0">
                <a:solidFill>
                  <a:srgbClr val="002060"/>
                </a:solidFill>
              </a:rPr>
              <a:t> include:  </a:t>
            </a:r>
            <a:r>
              <a:rPr lang="it-IT" dirty="0" err="1" smtClean="0">
                <a:solidFill>
                  <a:srgbClr val="002060"/>
                </a:solidFill>
              </a:rPr>
              <a:t>Size</a:t>
            </a:r>
            <a:r>
              <a:rPr lang="it-IT" dirty="0" smtClean="0">
                <a:solidFill>
                  <a:srgbClr val="002060"/>
                </a:solidFill>
              </a:rPr>
              <a:t>, color, font, format, scale, style</a:t>
            </a:r>
          </a:p>
          <a:p>
            <a:r>
              <a:rPr lang="it-IT" dirty="0" err="1" smtClean="0">
                <a:solidFill>
                  <a:srgbClr val="002060"/>
                </a:solidFill>
              </a:rPr>
              <a:t>Miin</a:t>
            </a:r>
            <a:r>
              <a:rPr lang="it-IT" dirty="0" smtClean="0">
                <a:solidFill>
                  <a:srgbClr val="002060"/>
                </a:solidFill>
              </a:rPr>
              <a:t> </a:t>
            </a:r>
            <a:r>
              <a:rPr lang="it-IT" dirty="0" err="1" smtClean="0">
                <a:solidFill>
                  <a:srgbClr val="002060"/>
                </a:solidFill>
              </a:rPr>
              <a:t>toolbars</a:t>
            </a:r>
            <a:r>
              <a:rPr lang="it-IT" dirty="0" smtClean="0">
                <a:solidFill>
                  <a:srgbClr val="002060"/>
                </a:solidFill>
              </a:rPr>
              <a:t> or </a:t>
            </a:r>
            <a:r>
              <a:rPr lang="it-IT" dirty="0" err="1" smtClean="0">
                <a:solidFill>
                  <a:srgbClr val="002060"/>
                </a:solidFill>
              </a:rPr>
              <a:t>shortcuts</a:t>
            </a:r>
            <a:r>
              <a:rPr lang="it-IT" dirty="0" smtClean="0">
                <a:solidFill>
                  <a:srgbClr val="002060"/>
                </a:solidFill>
              </a:rPr>
              <a:t> </a:t>
            </a:r>
            <a:r>
              <a:rPr lang="it-IT" dirty="0" err="1" smtClean="0">
                <a:solidFill>
                  <a:srgbClr val="002060"/>
                </a:solidFill>
              </a:rPr>
              <a:t>menus</a:t>
            </a:r>
            <a:r>
              <a:rPr lang="it-IT" dirty="0" smtClean="0">
                <a:solidFill>
                  <a:srgbClr val="002060"/>
                </a:solidFill>
              </a:rPr>
              <a:t> </a:t>
            </a:r>
            <a:r>
              <a:rPr lang="it-IT" dirty="0" err="1" smtClean="0">
                <a:solidFill>
                  <a:srgbClr val="002060"/>
                </a:solidFill>
              </a:rPr>
              <a:t>appear</a:t>
            </a:r>
            <a:r>
              <a:rPr lang="it-IT" dirty="0" smtClean="0">
                <a:solidFill>
                  <a:srgbClr val="002060"/>
                </a:solidFill>
              </a:rPr>
              <a:t> </a:t>
            </a:r>
            <a:r>
              <a:rPr lang="it-IT" dirty="0" err="1" smtClean="0">
                <a:solidFill>
                  <a:srgbClr val="002060"/>
                </a:solidFill>
              </a:rPr>
              <a:t>as</a:t>
            </a:r>
            <a:r>
              <a:rPr lang="it-IT" dirty="0" smtClean="0">
                <a:solidFill>
                  <a:srgbClr val="002060"/>
                </a:solidFill>
              </a:rPr>
              <a:t> </a:t>
            </a:r>
            <a:r>
              <a:rPr lang="it-IT" dirty="0" err="1" smtClean="0">
                <a:solidFill>
                  <a:srgbClr val="002060"/>
                </a:solidFill>
              </a:rPr>
              <a:t>needed</a:t>
            </a:r>
            <a:r>
              <a:rPr lang="it-IT" dirty="0" smtClean="0">
                <a:solidFill>
                  <a:srgbClr val="002060"/>
                </a:solidFill>
              </a:rPr>
              <a:t> </a:t>
            </a:r>
            <a:r>
              <a:rPr lang="it-IT" dirty="0" err="1" smtClean="0">
                <a:solidFill>
                  <a:srgbClr val="002060"/>
                </a:solidFill>
              </a:rPr>
              <a:t>for</a:t>
            </a:r>
            <a:r>
              <a:rPr lang="it-IT" dirty="0" smtClean="0">
                <a:solidFill>
                  <a:srgbClr val="002060"/>
                </a:solidFill>
              </a:rPr>
              <a:t> </a:t>
            </a:r>
            <a:r>
              <a:rPr lang="it-IT" dirty="0" err="1" smtClean="0">
                <a:solidFill>
                  <a:srgbClr val="002060"/>
                </a:solidFill>
              </a:rPr>
              <a:t>you</a:t>
            </a:r>
            <a:r>
              <a:rPr lang="it-IT" dirty="0" smtClean="0">
                <a:solidFill>
                  <a:srgbClr val="002060"/>
                </a:solidFill>
              </a:rPr>
              <a:t> </a:t>
            </a:r>
            <a:r>
              <a:rPr lang="it-IT" dirty="0" err="1" smtClean="0">
                <a:solidFill>
                  <a:srgbClr val="002060"/>
                </a:solidFill>
              </a:rPr>
              <a:t>to</a:t>
            </a:r>
            <a:r>
              <a:rPr lang="it-IT" dirty="0" smtClean="0">
                <a:solidFill>
                  <a:srgbClr val="002060"/>
                </a:solidFill>
              </a:rPr>
              <a:t> </a:t>
            </a:r>
            <a:r>
              <a:rPr lang="it-IT" dirty="0" err="1" smtClean="0">
                <a:solidFill>
                  <a:srgbClr val="002060"/>
                </a:solidFill>
              </a:rPr>
              <a:t>make</a:t>
            </a:r>
            <a:r>
              <a:rPr lang="it-IT" dirty="0" smtClean="0">
                <a:solidFill>
                  <a:srgbClr val="002060"/>
                </a:solidFill>
              </a:rPr>
              <a:t> </a:t>
            </a:r>
            <a:r>
              <a:rPr lang="it-IT" dirty="0" err="1" smtClean="0">
                <a:solidFill>
                  <a:srgbClr val="002060"/>
                </a:solidFill>
              </a:rPr>
              <a:t>selections</a:t>
            </a:r>
            <a:endParaRPr lang="it-IT" dirty="0" smtClean="0">
              <a:solidFill>
                <a:srgbClr val="002060"/>
              </a:solidFill>
            </a:endParaRPr>
          </a:p>
          <a:p>
            <a:pPr>
              <a:buNone/>
            </a:pPr>
            <a:endParaRPr lang="en-US" dirty="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rPr>
              <a:t>Change</a:t>
            </a:r>
            <a:r>
              <a:rPr lang="it-IT" sz="4000" dirty="0" smtClean="0">
                <a:solidFill>
                  <a:srgbClr val="990000"/>
                </a:solidFill>
              </a:rPr>
              <a:t> and </a:t>
            </a:r>
            <a:r>
              <a:rPr lang="it-IT" sz="4000" dirty="0" err="1" smtClean="0">
                <a:solidFill>
                  <a:srgbClr val="990000"/>
                </a:solidFill>
              </a:rPr>
              <a:t>edit</a:t>
            </a:r>
            <a:r>
              <a:rPr lang="it-IT" sz="4000" dirty="0" smtClean="0">
                <a:solidFill>
                  <a:srgbClr val="990000"/>
                </a:solidFill>
              </a:rPr>
              <a:t> chart </a:t>
            </a:r>
            <a:r>
              <a:rPr lang="it-IT" sz="4000" dirty="0" err="1" smtClean="0">
                <a:solidFill>
                  <a:srgbClr val="990000"/>
                </a:solidFill>
              </a:rPr>
              <a:t>elements</a:t>
            </a:r>
            <a:endParaRPr lang="en-US" sz="4000" dirty="0">
              <a:solidFill>
                <a:srgbClr val="990000"/>
              </a:solidFill>
            </a:endParaRPr>
          </a:p>
        </p:txBody>
      </p:sp>
      <p:sp>
        <p:nvSpPr>
          <p:cNvPr id="3" name="Content Placeholder 2"/>
          <p:cNvSpPr>
            <a:spLocks noGrp="1"/>
          </p:cNvSpPr>
          <p:nvPr>
            <p:ph idx="1"/>
          </p:nvPr>
        </p:nvSpPr>
        <p:spPr/>
        <p:txBody>
          <a:bodyPr/>
          <a:lstStyle/>
          <a:p>
            <a:r>
              <a:rPr lang="it-IT" dirty="0" err="1" smtClean="0">
                <a:solidFill>
                  <a:srgbClr val="002060"/>
                </a:solidFill>
              </a:rPr>
              <a:t>To</a:t>
            </a:r>
            <a:r>
              <a:rPr lang="it-IT" dirty="0" smtClean="0">
                <a:solidFill>
                  <a:srgbClr val="002060"/>
                </a:solidFill>
              </a:rPr>
              <a:t> </a:t>
            </a:r>
            <a:r>
              <a:rPr lang="it-IT" dirty="0" err="1" smtClean="0">
                <a:solidFill>
                  <a:srgbClr val="002060"/>
                </a:solidFill>
              </a:rPr>
              <a:t>edit</a:t>
            </a:r>
            <a:r>
              <a:rPr lang="it-IT" dirty="0" smtClean="0">
                <a:solidFill>
                  <a:srgbClr val="002060"/>
                </a:solidFill>
              </a:rPr>
              <a:t> the </a:t>
            </a:r>
            <a:r>
              <a:rPr lang="it-IT" dirty="0" err="1" smtClean="0">
                <a:solidFill>
                  <a:srgbClr val="002060"/>
                </a:solidFill>
              </a:rPr>
              <a:t>contents</a:t>
            </a:r>
            <a:r>
              <a:rPr lang="it-IT" dirty="0" smtClean="0">
                <a:solidFill>
                  <a:srgbClr val="002060"/>
                </a:solidFill>
              </a:rPr>
              <a:t> </a:t>
            </a:r>
            <a:r>
              <a:rPr lang="it-IT" dirty="0" err="1" smtClean="0">
                <a:solidFill>
                  <a:srgbClr val="002060"/>
                </a:solidFill>
              </a:rPr>
              <a:t>of</a:t>
            </a:r>
            <a:r>
              <a:rPr lang="it-IT" dirty="0" smtClean="0">
                <a:solidFill>
                  <a:srgbClr val="002060"/>
                </a:solidFill>
              </a:rPr>
              <a:t> a </a:t>
            </a:r>
            <a:r>
              <a:rPr lang="it-IT" dirty="0" err="1" smtClean="0">
                <a:solidFill>
                  <a:srgbClr val="002060"/>
                </a:solidFill>
              </a:rPr>
              <a:t>title</a:t>
            </a:r>
            <a:r>
              <a:rPr lang="it-IT" dirty="0" smtClean="0">
                <a:solidFill>
                  <a:srgbClr val="002060"/>
                </a:solidFill>
              </a:rPr>
              <a:t>, click the chart or </a:t>
            </a:r>
            <a:r>
              <a:rPr lang="it-IT" dirty="0" err="1" smtClean="0">
                <a:solidFill>
                  <a:srgbClr val="002060"/>
                </a:solidFill>
              </a:rPr>
              <a:t>axis</a:t>
            </a:r>
            <a:r>
              <a:rPr lang="it-IT" dirty="0" smtClean="0">
                <a:solidFill>
                  <a:srgbClr val="002060"/>
                </a:solidFill>
              </a:rPr>
              <a:t> </a:t>
            </a:r>
            <a:r>
              <a:rPr lang="it-IT" dirty="0" err="1" smtClean="0">
                <a:solidFill>
                  <a:srgbClr val="002060"/>
                </a:solidFill>
              </a:rPr>
              <a:t>title</a:t>
            </a:r>
            <a:r>
              <a:rPr lang="it-IT" dirty="0" smtClean="0">
                <a:solidFill>
                  <a:srgbClr val="002060"/>
                </a:solidFill>
              </a:rPr>
              <a:t> </a:t>
            </a:r>
            <a:r>
              <a:rPr lang="it-IT" dirty="0" err="1" smtClean="0">
                <a:solidFill>
                  <a:srgbClr val="002060"/>
                </a:solidFill>
              </a:rPr>
              <a:t>that</a:t>
            </a:r>
            <a:r>
              <a:rPr lang="it-IT" dirty="0" smtClean="0">
                <a:solidFill>
                  <a:srgbClr val="002060"/>
                </a:solidFill>
              </a:rPr>
              <a:t> </a:t>
            </a:r>
            <a:r>
              <a:rPr lang="it-IT" dirty="0" err="1" smtClean="0">
                <a:solidFill>
                  <a:srgbClr val="002060"/>
                </a:solidFill>
              </a:rPr>
              <a:t>you</a:t>
            </a:r>
            <a:r>
              <a:rPr lang="it-IT" dirty="0" smtClean="0">
                <a:solidFill>
                  <a:srgbClr val="002060"/>
                </a:solidFill>
              </a:rPr>
              <a:t> </a:t>
            </a:r>
            <a:r>
              <a:rPr lang="it-IT" dirty="0" err="1" smtClean="0">
                <a:solidFill>
                  <a:srgbClr val="002060"/>
                </a:solidFill>
              </a:rPr>
              <a:t>want</a:t>
            </a:r>
            <a:r>
              <a:rPr lang="it-IT" dirty="0" smtClean="0">
                <a:solidFill>
                  <a:srgbClr val="002060"/>
                </a:solidFill>
              </a:rPr>
              <a:t> </a:t>
            </a:r>
            <a:r>
              <a:rPr lang="it-IT" dirty="0" err="1" smtClean="0">
                <a:solidFill>
                  <a:srgbClr val="002060"/>
                </a:solidFill>
              </a:rPr>
              <a:t>to</a:t>
            </a:r>
            <a:r>
              <a:rPr lang="it-IT" dirty="0" smtClean="0">
                <a:solidFill>
                  <a:srgbClr val="002060"/>
                </a:solidFill>
              </a:rPr>
              <a:t> </a:t>
            </a:r>
            <a:r>
              <a:rPr lang="it-IT" dirty="0" err="1" smtClean="0">
                <a:solidFill>
                  <a:srgbClr val="002060"/>
                </a:solidFill>
              </a:rPr>
              <a:t>change</a:t>
            </a:r>
            <a:endParaRPr lang="it-IT" dirty="0" smtClean="0">
              <a:solidFill>
                <a:srgbClr val="002060"/>
              </a:solidFill>
            </a:endParaRPr>
          </a:p>
          <a:p>
            <a:r>
              <a:rPr lang="it-IT" dirty="0" err="1" smtClean="0">
                <a:solidFill>
                  <a:srgbClr val="002060"/>
                </a:solidFill>
              </a:rPr>
              <a:t>To</a:t>
            </a:r>
            <a:r>
              <a:rPr lang="it-IT" dirty="0" smtClean="0">
                <a:solidFill>
                  <a:srgbClr val="002060"/>
                </a:solidFill>
              </a:rPr>
              <a:t> </a:t>
            </a:r>
            <a:r>
              <a:rPr lang="it-IT" dirty="0" err="1" smtClean="0">
                <a:solidFill>
                  <a:srgbClr val="002060"/>
                </a:solidFill>
              </a:rPr>
              <a:t>edit</a:t>
            </a:r>
            <a:r>
              <a:rPr lang="it-IT" dirty="0" smtClean="0">
                <a:solidFill>
                  <a:srgbClr val="002060"/>
                </a:solidFill>
              </a:rPr>
              <a:t> the data </a:t>
            </a:r>
            <a:r>
              <a:rPr lang="it-IT" dirty="0" err="1" smtClean="0">
                <a:solidFill>
                  <a:srgbClr val="002060"/>
                </a:solidFill>
              </a:rPr>
              <a:t>labels</a:t>
            </a:r>
            <a:r>
              <a:rPr lang="it-IT" dirty="0" smtClean="0">
                <a:solidFill>
                  <a:srgbClr val="002060"/>
                </a:solidFill>
              </a:rPr>
              <a:t>, click </a:t>
            </a:r>
            <a:r>
              <a:rPr lang="it-IT" dirty="0" err="1" smtClean="0">
                <a:solidFill>
                  <a:srgbClr val="002060"/>
                </a:solidFill>
              </a:rPr>
              <a:t>twice</a:t>
            </a:r>
            <a:r>
              <a:rPr lang="it-IT" dirty="0" smtClean="0">
                <a:solidFill>
                  <a:srgbClr val="002060"/>
                </a:solidFill>
              </a:rPr>
              <a:t> the data </a:t>
            </a:r>
            <a:r>
              <a:rPr lang="it-IT" dirty="0" err="1" smtClean="0">
                <a:solidFill>
                  <a:srgbClr val="002060"/>
                </a:solidFill>
              </a:rPr>
              <a:t>label</a:t>
            </a:r>
            <a:r>
              <a:rPr lang="it-IT" dirty="0" smtClean="0">
                <a:solidFill>
                  <a:srgbClr val="002060"/>
                </a:solidFill>
              </a:rPr>
              <a:t>, </a:t>
            </a:r>
            <a:r>
              <a:rPr lang="it-IT" dirty="0" err="1" smtClean="0">
                <a:solidFill>
                  <a:srgbClr val="002060"/>
                </a:solidFill>
              </a:rPr>
              <a:t>then</a:t>
            </a:r>
            <a:r>
              <a:rPr lang="it-IT" dirty="0" smtClean="0">
                <a:solidFill>
                  <a:srgbClr val="002060"/>
                </a:solidFill>
              </a:rPr>
              <a:t> click </a:t>
            </a:r>
            <a:r>
              <a:rPr lang="it-IT" dirty="0" err="1" smtClean="0">
                <a:solidFill>
                  <a:srgbClr val="002060"/>
                </a:solidFill>
              </a:rPr>
              <a:t>again</a:t>
            </a:r>
            <a:r>
              <a:rPr lang="it-IT" dirty="0" smtClean="0">
                <a:solidFill>
                  <a:srgbClr val="002060"/>
                </a:solidFill>
              </a:rPr>
              <a:t> </a:t>
            </a:r>
            <a:r>
              <a:rPr lang="it-IT" dirty="0" err="1" smtClean="0">
                <a:solidFill>
                  <a:srgbClr val="002060"/>
                </a:solidFill>
              </a:rPr>
              <a:t>to</a:t>
            </a:r>
            <a:r>
              <a:rPr lang="it-IT" dirty="0" smtClean="0">
                <a:solidFill>
                  <a:srgbClr val="002060"/>
                </a:solidFill>
              </a:rPr>
              <a:t> </a:t>
            </a:r>
            <a:r>
              <a:rPr lang="it-IT" dirty="0" err="1" smtClean="0">
                <a:solidFill>
                  <a:srgbClr val="002060"/>
                </a:solidFill>
              </a:rPr>
              <a:t>place</a:t>
            </a:r>
            <a:r>
              <a:rPr lang="it-IT" dirty="0" smtClean="0">
                <a:solidFill>
                  <a:srgbClr val="002060"/>
                </a:solidFill>
              </a:rPr>
              <a:t> the </a:t>
            </a:r>
            <a:r>
              <a:rPr lang="it-IT" dirty="0" err="1" smtClean="0">
                <a:solidFill>
                  <a:srgbClr val="002060"/>
                </a:solidFill>
              </a:rPr>
              <a:t>title</a:t>
            </a:r>
            <a:r>
              <a:rPr lang="it-IT" dirty="0" smtClean="0">
                <a:solidFill>
                  <a:srgbClr val="002060"/>
                </a:solidFill>
              </a:rPr>
              <a:t> or data </a:t>
            </a:r>
            <a:r>
              <a:rPr lang="it-IT" dirty="0" err="1" smtClean="0">
                <a:solidFill>
                  <a:srgbClr val="002060"/>
                </a:solidFill>
              </a:rPr>
              <a:t>label</a:t>
            </a:r>
            <a:r>
              <a:rPr lang="it-IT" dirty="0" smtClean="0">
                <a:solidFill>
                  <a:srgbClr val="002060"/>
                </a:solidFill>
              </a:rPr>
              <a:t> in editing mode, </a:t>
            </a:r>
            <a:r>
              <a:rPr lang="it-IT" dirty="0" err="1" smtClean="0">
                <a:solidFill>
                  <a:srgbClr val="002060"/>
                </a:solidFill>
              </a:rPr>
              <a:t>type</a:t>
            </a:r>
            <a:r>
              <a:rPr lang="it-IT" dirty="0" smtClean="0">
                <a:solidFill>
                  <a:srgbClr val="002060"/>
                </a:solidFill>
              </a:rPr>
              <a:t> the </a:t>
            </a:r>
            <a:r>
              <a:rPr lang="it-IT" dirty="0" err="1" smtClean="0">
                <a:solidFill>
                  <a:srgbClr val="002060"/>
                </a:solidFill>
              </a:rPr>
              <a:t>new</a:t>
            </a:r>
            <a:r>
              <a:rPr lang="it-IT" dirty="0" smtClean="0">
                <a:solidFill>
                  <a:srgbClr val="002060"/>
                </a:solidFill>
              </a:rPr>
              <a:t> text, press </a:t>
            </a:r>
            <a:r>
              <a:rPr lang="it-IT" dirty="0" err="1" smtClean="0">
                <a:solidFill>
                  <a:srgbClr val="002060"/>
                </a:solidFill>
              </a:rPr>
              <a:t>enter</a:t>
            </a:r>
            <a:endParaRPr lang="it-IT" dirty="0" smtClean="0">
              <a:solidFill>
                <a:srgbClr val="002060"/>
              </a:solidFill>
            </a:endParaRPr>
          </a:p>
          <a:p>
            <a:endParaRPr lang="it-IT" dirty="0" smtClean="0">
              <a:solidFill>
                <a:srgbClr val="002060"/>
              </a:solidFill>
            </a:endParaRPr>
          </a:p>
          <a:p>
            <a:r>
              <a:rPr lang="it-IT" dirty="0" smtClean="0">
                <a:solidFill>
                  <a:srgbClr val="002060"/>
                </a:solidFill>
              </a:rPr>
              <a:t>Format a chart </a:t>
            </a:r>
            <a:r>
              <a:rPr lang="it-IT" dirty="0" err="1" smtClean="0">
                <a:solidFill>
                  <a:srgbClr val="002060"/>
                </a:solidFill>
              </a:rPr>
              <a:t>using</a:t>
            </a:r>
            <a:r>
              <a:rPr lang="it-IT" dirty="0" smtClean="0">
                <a:solidFill>
                  <a:srgbClr val="002060"/>
                </a:solidFill>
              </a:rPr>
              <a:t> the </a:t>
            </a:r>
            <a:r>
              <a:rPr lang="it-IT" dirty="0" err="1" smtClean="0">
                <a:solidFill>
                  <a:srgbClr val="002060"/>
                </a:solidFill>
              </a:rPr>
              <a:t>tabs</a:t>
            </a:r>
            <a:r>
              <a:rPr lang="it-IT" dirty="0" smtClean="0">
                <a:solidFill>
                  <a:srgbClr val="002060"/>
                </a:solidFill>
              </a:rPr>
              <a:t> </a:t>
            </a:r>
            <a:r>
              <a:rPr lang="it-IT" dirty="0" err="1" smtClean="0">
                <a:solidFill>
                  <a:srgbClr val="002060"/>
                </a:solidFill>
              </a:rPr>
              <a:t>options</a:t>
            </a:r>
            <a:endParaRPr lang="it-IT" dirty="0" smtClean="0">
              <a:solidFill>
                <a:srgbClr val="002060"/>
              </a:solidFill>
            </a:endParaRPr>
          </a:p>
          <a:p>
            <a:endParaRPr lang="it-IT" dirty="0" smtClean="0">
              <a:solidFill>
                <a:srgbClr val="002060"/>
              </a:solidFill>
            </a:endParaRPr>
          </a:p>
          <a:p>
            <a:pPr>
              <a:buNone/>
            </a:pPr>
            <a:endParaRPr lang="en-US" dirty="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rPr>
              <a:t>Change</a:t>
            </a:r>
            <a:r>
              <a:rPr lang="it-IT" sz="4000" dirty="0" smtClean="0">
                <a:solidFill>
                  <a:srgbClr val="990000"/>
                </a:solidFill>
              </a:rPr>
              <a:t> and </a:t>
            </a:r>
            <a:r>
              <a:rPr lang="it-IT" sz="4000" dirty="0" err="1" smtClean="0">
                <a:solidFill>
                  <a:srgbClr val="990000"/>
                </a:solidFill>
              </a:rPr>
              <a:t>edit</a:t>
            </a:r>
            <a:r>
              <a:rPr lang="it-IT" sz="4000" dirty="0" smtClean="0">
                <a:solidFill>
                  <a:srgbClr val="990000"/>
                </a:solidFill>
              </a:rPr>
              <a:t> chart </a:t>
            </a:r>
            <a:r>
              <a:rPr lang="it-IT" sz="4000" dirty="0" err="1" smtClean="0">
                <a:solidFill>
                  <a:srgbClr val="990000"/>
                </a:solidFill>
              </a:rPr>
              <a:t>elements</a:t>
            </a:r>
            <a:endParaRPr lang="en-US" sz="4000" dirty="0">
              <a:solidFill>
                <a:srgbClr val="990000"/>
              </a:solidFill>
            </a:endParaRPr>
          </a:p>
        </p:txBody>
      </p:sp>
      <p:sp>
        <p:nvSpPr>
          <p:cNvPr id="3" name="Content Placeholder 2"/>
          <p:cNvSpPr>
            <a:spLocks noGrp="1"/>
          </p:cNvSpPr>
          <p:nvPr>
            <p:ph idx="1"/>
          </p:nvPr>
        </p:nvSpPr>
        <p:spPr/>
        <p:txBody>
          <a:bodyPr/>
          <a:lstStyle/>
          <a:p>
            <a:r>
              <a:rPr lang="it-IT" dirty="0" err="1" smtClean="0">
                <a:solidFill>
                  <a:srgbClr val="002060"/>
                </a:solidFill>
              </a:rPr>
              <a:t>Change</a:t>
            </a:r>
            <a:r>
              <a:rPr lang="it-IT" dirty="0" smtClean="0">
                <a:solidFill>
                  <a:srgbClr val="002060"/>
                </a:solidFill>
              </a:rPr>
              <a:t> </a:t>
            </a:r>
            <a:r>
              <a:rPr lang="it-IT" dirty="0" err="1" smtClean="0">
                <a:solidFill>
                  <a:srgbClr val="002060"/>
                </a:solidFill>
              </a:rPr>
              <a:t>colors</a:t>
            </a:r>
            <a:r>
              <a:rPr lang="it-IT" dirty="0" smtClean="0">
                <a:solidFill>
                  <a:srgbClr val="002060"/>
                </a:solidFill>
              </a:rPr>
              <a:t>: right click on </a:t>
            </a:r>
            <a:r>
              <a:rPr lang="it-IT" dirty="0" err="1" smtClean="0">
                <a:solidFill>
                  <a:srgbClr val="002060"/>
                </a:solidFill>
              </a:rPr>
              <a:t>any</a:t>
            </a:r>
            <a:r>
              <a:rPr lang="it-IT" dirty="0" smtClean="0">
                <a:solidFill>
                  <a:srgbClr val="002060"/>
                </a:solidFill>
              </a:rPr>
              <a:t> </a:t>
            </a:r>
            <a:r>
              <a:rPr lang="it-IT" dirty="0" err="1" smtClean="0">
                <a:solidFill>
                  <a:srgbClr val="002060"/>
                </a:solidFill>
              </a:rPr>
              <a:t>column</a:t>
            </a:r>
            <a:r>
              <a:rPr lang="it-IT" dirty="0" smtClean="0">
                <a:solidFill>
                  <a:srgbClr val="002060"/>
                </a:solidFill>
              </a:rPr>
              <a:t> </a:t>
            </a:r>
            <a:r>
              <a:rPr lang="it-IT" dirty="0" err="1" smtClean="0">
                <a:solidFill>
                  <a:srgbClr val="002060"/>
                </a:solidFill>
              </a:rPr>
              <a:t>to</a:t>
            </a:r>
            <a:r>
              <a:rPr lang="it-IT" dirty="0" smtClean="0">
                <a:solidFill>
                  <a:srgbClr val="002060"/>
                </a:solidFill>
              </a:rPr>
              <a:t> open the format menu – </a:t>
            </a:r>
            <a:r>
              <a:rPr lang="it-IT" dirty="0" err="1" smtClean="0">
                <a:solidFill>
                  <a:srgbClr val="002060"/>
                </a:solidFill>
              </a:rPr>
              <a:t>select</a:t>
            </a:r>
            <a:r>
              <a:rPr lang="it-IT" dirty="0" smtClean="0">
                <a:solidFill>
                  <a:srgbClr val="002060"/>
                </a:solidFill>
              </a:rPr>
              <a:t> format data </a:t>
            </a:r>
            <a:r>
              <a:rPr lang="it-IT" dirty="0" err="1" smtClean="0">
                <a:solidFill>
                  <a:srgbClr val="002060"/>
                </a:solidFill>
              </a:rPr>
              <a:t>series</a:t>
            </a:r>
            <a:r>
              <a:rPr lang="it-IT" dirty="0" smtClean="0">
                <a:solidFill>
                  <a:srgbClr val="002060"/>
                </a:solidFill>
              </a:rPr>
              <a:t> – </a:t>
            </a:r>
            <a:r>
              <a:rPr lang="it-IT" dirty="0" err="1" smtClean="0">
                <a:solidFill>
                  <a:srgbClr val="002060"/>
                </a:solidFill>
              </a:rPr>
              <a:t>select</a:t>
            </a:r>
            <a:r>
              <a:rPr lang="it-IT" dirty="0" smtClean="0">
                <a:solidFill>
                  <a:srgbClr val="002060"/>
                </a:solidFill>
              </a:rPr>
              <a:t> </a:t>
            </a:r>
            <a:r>
              <a:rPr lang="it-IT" dirty="0" err="1" smtClean="0">
                <a:solidFill>
                  <a:srgbClr val="002060"/>
                </a:solidFill>
              </a:rPr>
              <a:t>fill</a:t>
            </a:r>
            <a:r>
              <a:rPr lang="it-IT" dirty="0" smtClean="0">
                <a:solidFill>
                  <a:srgbClr val="002060"/>
                </a:solidFill>
              </a:rPr>
              <a:t> in the </a:t>
            </a:r>
            <a:r>
              <a:rPr lang="it-IT" dirty="0" err="1" smtClean="0">
                <a:solidFill>
                  <a:srgbClr val="002060"/>
                </a:solidFill>
              </a:rPr>
              <a:t>left</a:t>
            </a:r>
            <a:r>
              <a:rPr lang="it-IT" dirty="0" smtClean="0">
                <a:solidFill>
                  <a:srgbClr val="002060"/>
                </a:solidFill>
              </a:rPr>
              <a:t> </a:t>
            </a:r>
            <a:r>
              <a:rPr lang="it-IT" dirty="0" err="1" smtClean="0">
                <a:solidFill>
                  <a:srgbClr val="002060"/>
                </a:solidFill>
              </a:rPr>
              <a:t>panel</a:t>
            </a:r>
            <a:r>
              <a:rPr lang="it-IT" dirty="0" smtClean="0">
                <a:solidFill>
                  <a:srgbClr val="002060"/>
                </a:solidFill>
              </a:rPr>
              <a:t>, </a:t>
            </a:r>
            <a:r>
              <a:rPr lang="it-IT" dirty="0" err="1" smtClean="0">
                <a:solidFill>
                  <a:srgbClr val="002060"/>
                </a:solidFill>
              </a:rPr>
              <a:t>then</a:t>
            </a:r>
            <a:r>
              <a:rPr lang="it-IT" dirty="0" smtClean="0">
                <a:solidFill>
                  <a:srgbClr val="002060"/>
                </a:solidFill>
              </a:rPr>
              <a:t> </a:t>
            </a:r>
            <a:r>
              <a:rPr lang="it-IT" dirty="0" err="1" smtClean="0">
                <a:solidFill>
                  <a:srgbClr val="002060"/>
                </a:solidFill>
              </a:rPr>
              <a:t>solid</a:t>
            </a:r>
            <a:r>
              <a:rPr lang="it-IT" dirty="0" smtClean="0">
                <a:solidFill>
                  <a:srgbClr val="002060"/>
                </a:solidFill>
              </a:rPr>
              <a:t> </a:t>
            </a:r>
            <a:r>
              <a:rPr lang="it-IT" dirty="0" err="1" smtClean="0">
                <a:solidFill>
                  <a:srgbClr val="002060"/>
                </a:solidFill>
              </a:rPr>
              <a:t>fill</a:t>
            </a:r>
            <a:r>
              <a:rPr lang="it-IT" dirty="0" smtClean="0">
                <a:solidFill>
                  <a:srgbClr val="002060"/>
                </a:solidFill>
              </a:rPr>
              <a:t> and </a:t>
            </a:r>
            <a:r>
              <a:rPr lang="it-IT" dirty="0" err="1" smtClean="0">
                <a:solidFill>
                  <a:srgbClr val="002060"/>
                </a:solidFill>
              </a:rPr>
              <a:t>then</a:t>
            </a:r>
            <a:r>
              <a:rPr lang="it-IT" dirty="0" smtClean="0">
                <a:solidFill>
                  <a:srgbClr val="002060"/>
                </a:solidFill>
              </a:rPr>
              <a:t> </a:t>
            </a:r>
            <a:r>
              <a:rPr lang="it-IT" dirty="0" err="1" smtClean="0">
                <a:solidFill>
                  <a:srgbClr val="002060"/>
                </a:solidFill>
              </a:rPr>
              <a:t>select</a:t>
            </a:r>
            <a:r>
              <a:rPr lang="it-IT" dirty="0" smtClean="0">
                <a:solidFill>
                  <a:srgbClr val="002060"/>
                </a:solidFill>
              </a:rPr>
              <a:t> a color </a:t>
            </a:r>
            <a:r>
              <a:rPr lang="it-IT" dirty="0" err="1" smtClean="0">
                <a:solidFill>
                  <a:srgbClr val="002060"/>
                </a:solidFill>
              </a:rPr>
              <a:t>from</a:t>
            </a:r>
            <a:r>
              <a:rPr lang="it-IT" dirty="0" smtClean="0">
                <a:solidFill>
                  <a:srgbClr val="002060"/>
                </a:solidFill>
              </a:rPr>
              <a:t> the color </a:t>
            </a:r>
            <a:r>
              <a:rPr lang="it-IT" dirty="0" err="1" smtClean="0">
                <a:solidFill>
                  <a:srgbClr val="002060"/>
                </a:solidFill>
              </a:rPr>
              <a:t>list</a:t>
            </a:r>
            <a:endParaRPr lang="it-IT" dirty="0" smtClean="0">
              <a:solidFill>
                <a:srgbClr val="002060"/>
              </a:solidFill>
            </a:endParaRPr>
          </a:p>
          <a:p>
            <a:r>
              <a:rPr lang="it-IT" dirty="0" err="1" smtClean="0">
                <a:solidFill>
                  <a:srgbClr val="002060"/>
                </a:solidFill>
              </a:rPr>
              <a:t>Use</a:t>
            </a:r>
            <a:r>
              <a:rPr lang="it-IT" dirty="0" smtClean="0">
                <a:solidFill>
                  <a:srgbClr val="002060"/>
                </a:solidFill>
              </a:rPr>
              <a:t> </a:t>
            </a:r>
            <a:r>
              <a:rPr lang="it-IT" dirty="0" err="1" smtClean="0">
                <a:solidFill>
                  <a:srgbClr val="002060"/>
                </a:solidFill>
              </a:rPr>
              <a:t>an</a:t>
            </a:r>
            <a:r>
              <a:rPr lang="it-IT" dirty="0" smtClean="0">
                <a:solidFill>
                  <a:srgbClr val="002060"/>
                </a:solidFill>
              </a:rPr>
              <a:t> </a:t>
            </a:r>
            <a:r>
              <a:rPr lang="it-IT" dirty="0" err="1" smtClean="0">
                <a:solidFill>
                  <a:srgbClr val="002060"/>
                </a:solidFill>
              </a:rPr>
              <a:t>image</a:t>
            </a:r>
            <a:r>
              <a:rPr lang="it-IT" dirty="0" smtClean="0">
                <a:solidFill>
                  <a:srgbClr val="002060"/>
                </a:solidFill>
              </a:rPr>
              <a:t>: </a:t>
            </a:r>
            <a:r>
              <a:rPr lang="it-IT" dirty="0" err="1" smtClean="0">
                <a:solidFill>
                  <a:srgbClr val="002060"/>
                </a:solidFill>
              </a:rPr>
              <a:t>select</a:t>
            </a:r>
            <a:r>
              <a:rPr lang="it-IT" dirty="0" smtClean="0">
                <a:solidFill>
                  <a:srgbClr val="002060"/>
                </a:solidFill>
              </a:rPr>
              <a:t> the data </a:t>
            </a:r>
            <a:r>
              <a:rPr lang="it-IT" dirty="0" err="1" smtClean="0">
                <a:solidFill>
                  <a:srgbClr val="002060"/>
                </a:solidFill>
              </a:rPr>
              <a:t>series</a:t>
            </a:r>
            <a:r>
              <a:rPr lang="it-IT" dirty="0" smtClean="0">
                <a:solidFill>
                  <a:srgbClr val="002060"/>
                </a:solidFill>
              </a:rPr>
              <a:t>, click </a:t>
            </a:r>
            <a:r>
              <a:rPr lang="it-IT" dirty="0" err="1" smtClean="0">
                <a:solidFill>
                  <a:srgbClr val="002060"/>
                </a:solidFill>
              </a:rPr>
              <a:t>shape</a:t>
            </a:r>
            <a:r>
              <a:rPr lang="it-IT" dirty="0" smtClean="0">
                <a:solidFill>
                  <a:srgbClr val="002060"/>
                </a:solidFill>
              </a:rPr>
              <a:t> </a:t>
            </a:r>
            <a:r>
              <a:rPr lang="it-IT" dirty="0" err="1" smtClean="0">
                <a:solidFill>
                  <a:srgbClr val="002060"/>
                </a:solidFill>
              </a:rPr>
              <a:t>fill</a:t>
            </a:r>
            <a:r>
              <a:rPr lang="it-IT" dirty="0" smtClean="0">
                <a:solidFill>
                  <a:srgbClr val="002060"/>
                </a:solidFill>
              </a:rPr>
              <a:t>, down </a:t>
            </a:r>
            <a:r>
              <a:rPr lang="it-IT" dirty="0" err="1" smtClean="0">
                <a:solidFill>
                  <a:srgbClr val="002060"/>
                </a:solidFill>
              </a:rPr>
              <a:t>arrow</a:t>
            </a:r>
            <a:r>
              <a:rPr lang="it-IT" dirty="0" smtClean="0">
                <a:solidFill>
                  <a:srgbClr val="002060"/>
                </a:solidFill>
              </a:rPr>
              <a:t> in the “</a:t>
            </a:r>
            <a:r>
              <a:rPr lang="it-IT" dirty="0" err="1" smtClean="0">
                <a:solidFill>
                  <a:srgbClr val="002060"/>
                </a:solidFill>
              </a:rPr>
              <a:t>shape</a:t>
            </a:r>
            <a:r>
              <a:rPr lang="it-IT" dirty="0" smtClean="0">
                <a:solidFill>
                  <a:srgbClr val="002060"/>
                </a:solidFill>
              </a:rPr>
              <a:t> </a:t>
            </a:r>
            <a:r>
              <a:rPr lang="it-IT" dirty="0" err="1" smtClean="0">
                <a:solidFill>
                  <a:srgbClr val="002060"/>
                </a:solidFill>
              </a:rPr>
              <a:t>styles</a:t>
            </a:r>
            <a:r>
              <a:rPr lang="it-IT" dirty="0" smtClean="0">
                <a:solidFill>
                  <a:srgbClr val="002060"/>
                </a:solidFill>
              </a:rPr>
              <a:t>” on the format </a:t>
            </a:r>
            <a:r>
              <a:rPr lang="it-IT" dirty="0" err="1" smtClean="0">
                <a:solidFill>
                  <a:srgbClr val="002060"/>
                </a:solidFill>
              </a:rPr>
              <a:t>tab</a:t>
            </a:r>
            <a:r>
              <a:rPr lang="it-IT" dirty="0" smtClean="0">
                <a:solidFill>
                  <a:srgbClr val="002060"/>
                </a:solidFill>
              </a:rPr>
              <a:t>, </a:t>
            </a:r>
            <a:r>
              <a:rPr lang="it-IT" dirty="0" err="1" smtClean="0">
                <a:solidFill>
                  <a:srgbClr val="002060"/>
                </a:solidFill>
              </a:rPr>
              <a:t>select</a:t>
            </a:r>
            <a:r>
              <a:rPr lang="it-IT" dirty="0" smtClean="0">
                <a:solidFill>
                  <a:srgbClr val="002060"/>
                </a:solidFill>
              </a:rPr>
              <a:t> </a:t>
            </a:r>
            <a:r>
              <a:rPr lang="it-IT" dirty="0" err="1" smtClean="0">
                <a:solidFill>
                  <a:srgbClr val="002060"/>
                </a:solidFill>
              </a:rPr>
              <a:t>picture</a:t>
            </a:r>
            <a:r>
              <a:rPr lang="it-IT" dirty="0" smtClean="0">
                <a:solidFill>
                  <a:srgbClr val="002060"/>
                </a:solidFill>
              </a:rPr>
              <a:t>, </a:t>
            </a:r>
            <a:r>
              <a:rPr lang="it-IT" dirty="0" err="1" smtClean="0">
                <a:solidFill>
                  <a:srgbClr val="002060"/>
                </a:solidFill>
              </a:rPr>
              <a:t>from</a:t>
            </a:r>
            <a:r>
              <a:rPr lang="it-IT" dirty="0" smtClean="0">
                <a:solidFill>
                  <a:srgbClr val="002060"/>
                </a:solidFill>
              </a:rPr>
              <a:t> the </a:t>
            </a:r>
            <a:r>
              <a:rPr lang="it-IT" dirty="0" err="1" smtClean="0">
                <a:solidFill>
                  <a:srgbClr val="002060"/>
                </a:solidFill>
              </a:rPr>
              <a:t>dialog</a:t>
            </a:r>
            <a:r>
              <a:rPr lang="it-IT" dirty="0" smtClean="0">
                <a:solidFill>
                  <a:srgbClr val="002060"/>
                </a:solidFill>
              </a:rPr>
              <a:t> box </a:t>
            </a:r>
            <a:r>
              <a:rPr lang="it-IT" dirty="0" err="1" smtClean="0">
                <a:solidFill>
                  <a:srgbClr val="002060"/>
                </a:solidFill>
              </a:rPr>
              <a:t>find</a:t>
            </a:r>
            <a:r>
              <a:rPr lang="it-IT" dirty="0" smtClean="0">
                <a:solidFill>
                  <a:srgbClr val="002060"/>
                </a:solidFill>
              </a:rPr>
              <a:t> a </a:t>
            </a:r>
            <a:r>
              <a:rPr lang="it-IT" dirty="0" err="1" smtClean="0">
                <a:solidFill>
                  <a:srgbClr val="002060"/>
                </a:solidFill>
              </a:rPr>
              <a:t>pic</a:t>
            </a:r>
            <a:r>
              <a:rPr lang="it-IT" dirty="0" smtClean="0">
                <a:solidFill>
                  <a:srgbClr val="002060"/>
                </a:solidFill>
              </a:rPr>
              <a:t> file </a:t>
            </a:r>
            <a:r>
              <a:rPr lang="it-IT" dirty="0" err="1" smtClean="0">
                <a:solidFill>
                  <a:srgbClr val="002060"/>
                </a:solidFill>
              </a:rPr>
              <a:t>which</a:t>
            </a:r>
            <a:r>
              <a:rPr lang="it-IT" dirty="0" smtClean="0">
                <a:solidFill>
                  <a:srgbClr val="002060"/>
                </a:solidFill>
              </a:rPr>
              <a:t> </a:t>
            </a:r>
            <a:r>
              <a:rPr lang="it-IT" dirty="0" err="1" smtClean="0">
                <a:solidFill>
                  <a:srgbClr val="002060"/>
                </a:solidFill>
              </a:rPr>
              <a:t>works</a:t>
            </a:r>
            <a:r>
              <a:rPr lang="it-IT" dirty="0" smtClean="0">
                <a:solidFill>
                  <a:srgbClr val="002060"/>
                </a:solidFill>
              </a:rPr>
              <a:t> </a:t>
            </a:r>
            <a:r>
              <a:rPr lang="it-IT" dirty="0" err="1" smtClean="0">
                <a:solidFill>
                  <a:srgbClr val="002060"/>
                </a:solidFill>
              </a:rPr>
              <a:t>well</a:t>
            </a:r>
            <a:endParaRPr lang="it-IT" dirty="0" smtClean="0">
              <a:solidFill>
                <a:srgbClr val="002060"/>
              </a:solidFill>
            </a:endParaRPr>
          </a:p>
          <a:p>
            <a:endParaRPr lang="it-IT" dirty="0" smtClean="0">
              <a:solidFill>
                <a:srgbClr val="002060"/>
              </a:solidFill>
            </a:endParaRPr>
          </a:p>
          <a:p>
            <a:pPr>
              <a:buNone/>
            </a:pPr>
            <a:endParaRPr lang="en-US" dirty="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rPr>
              <a:t>Change</a:t>
            </a:r>
            <a:r>
              <a:rPr lang="it-IT" sz="4000" dirty="0" smtClean="0">
                <a:solidFill>
                  <a:srgbClr val="990000"/>
                </a:solidFill>
              </a:rPr>
              <a:t> and </a:t>
            </a:r>
            <a:r>
              <a:rPr lang="it-IT" sz="4000" dirty="0" err="1" smtClean="0">
                <a:solidFill>
                  <a:srgbClr val="990000"/>
                </a:solidFill>
              </a:rPr>
              <a:t>edit</a:t>
            </a:r>
            <a:r>
              <a:rPr lang="it-IT" sz="4000" dirty="0" smtClean="0">
                <a:solidFill>
                  <a:srgbClr val="990000"/>
                </a:solidFill>
              </a:rPr>
              <a:t> chart </a:t>
            </a:r>
            <a:r>
              <a:rPr lang="it-IT" sz="4000" dirty="0" err="1" smtClean="0">
                <a:solidFill>
                  <a:srgbClr val="990000"/>
                </a:solidFill>
              </a:rPr>
              <a:t>elements</a:t>
            </a:r>
            <a:endParaRPr lang="en-US" sz="4000" dirty="0">
              <a:solidFill>
                <a:srgbClr val="990000"/>
              </a:solidFill>
            </a:endParaRPr>
          </a:p>
        </p:txBody>
      </p:sp>
      <p:sp>
        <p:nvSpPr>
          <p:cNvPr id="3" name="Content Placeholder 2"/>
          <p:cNvSpPr>
            <a:spLocks noGrp="1"/>
          </p:cNvSpPr>
          <p:nvPr>
            <p:ph idx="1"/>
          </p:nvPr>
        </p:nvSpPr>
        <p:spPr/>
        <p:txBody>
          <a:bodyPr/>
          <a:lstStyle/>
          <a:p>
            <a:r>
              <a:rPr lang="it-IT" dirty="0" err="1" smtClean="0">
                <a:solidFill>
                  <a:srgbClr val="002060"/>
                </a:solidFill>
              </a:rPr>
              <a:t>Select</a:t>
            </a:r>
            <a:r>
              <a:rPr lang="it-IT" dirty="0" smtClean="0">
                <a:solidFill>
                  <a:srgbClr val="002060"/>
                </a:solidFill>
              </a:rPr>
              <a:t> data </a:t>
            </a:r>
            <a:r>
              <a:rPr lang="it-IT" dirty="0" err="1" smtClean="0">
                <a:solidFill>
                  <a:srgbClr val="002060"/>
                </a:solidFill>
              </a:rPr>
              <a:t>series</a:t>
            </a:r>
            <a:r>
              <a:rPr lang="it-IT" dirty="0" smtClean="0">
                <a:solidFill>
                  <a:srgbClr val="002060"/>
                </a:solidFill>
              </a:rPr>
              <a:t> = click on the </a:t>
            </a:r>
            <a:r>
              <a:rPr lang="it-IT" dirty="0" err="1" smtClean="0">
                <a:solidFill>
                  <a:srgbClr val="002060"/>
                </a:solidFill>
              </a:rPr>
              <a:t>column</a:t>
            </a:r>
            <a:endParaRPr lang="it-IT" dirty="0" smtClean="0">
              <a:solidFill>
                <a:srgbClr val="002060"/>
              </a:solidFill>
            </a:endParaRPr>
          </a:p>
          <a:p>
            <a:endParaRPr lang="it-IT" dirty="0" smtClean="0">
              <a:solidFill>
                <a:srgbClr val="002060"/>
              </a:solidFill>
            </a:endParaRPr>
          </a:p>
          <a:p>
            <a:pPr>
              <a:buNone/>
            </a:pPr>
            <a:r>
              <a:rPr lang="it-IT" dirty="0" smtClean="0">
                <a:solidFill>
                  <a:srgbClr val="002060"/>
                </a:solidFill>
              </a:rPr>
              <a:t>	</a:t>
            </a:r>
            <a:r>
              <a:rPr lang="it-IT" dirty="0" smtClean="0">
                <a:solidFill>
                  <a:srgbClr val="FF0000"/>
                </a:solidFill>
              </a:rPr>
              <a:t>SELECT = CLICK ON THE ELEMENT	</a:t>
            </a:r>
          </a:p>
          <a:p>
            <a:endParaRPr lang="it-IT" dirty="0" smtClean="0">
              <a:solidFill>
                <a:srgbClr val="002060"/>
              </a:solidFill>
            </a:endParaRPr>
          </a:p>
          <a:p>
            <a:pPr>
              <a:buNone/>
            </a:pPr>
            <a:r>
              <a:rPr lang="it-IT" dirty="0" smtClean="0">
                <a:solidFill>
                  <a:srgbClr val="002060"/>
                </a:solidFill>
              </a:rPr>
              <a:t>… </a:t>
            </a:r>
            <a:r>
              <a:rPr lang="it-IT" dirty="0" err="1" smtClean="0">
                <a:solidFill>
                  <a:srgbClr val="002060"/>
                </a:solidFill>
              </a:rPr>
              <a:t>this</a:t>
            </a:r>
            <a:r>
              <a:rPr lang="it-IT" dirty="0" smtClean="0">
                <a:solidFill>
                  <a:srgbClr val="002060"/>
                </a:solidFill>
              </a:rPr>
              <a:t> </a:t>
            </a:r>
            <a:r>
              <a:rPr lang="it-IT" dirty="0" err="1" smtClean="0">
                <a:solidFill>
                  <a:srgbClr val="002060"/>
                </a:solidFill>
              </a:rPr>
              <a:t>is</a:t>
            </a:r>
            <a:r>
              <a:rPr lang="it-IT" dirty="0" smtClean="0">
                <a:solidFill>
                  <a:srgbClr val="002060"/>
                </a:solidFill>
              </a:rPr>
              <a:t> more or </a:t>
            </a:r>
            <a:r>
              <a:rPr lang="it-IT" dirty="0" err="1" smtClean="0">
                <a:solidFill>
                  <a:srgbClr val="002060"/>
                </a:solidFill>
              </a:rPr>
              <a:t>less</a:t>
            </a:r>
            <a:r>
              <a:rPr lang="it-IT" dirty="0" smtClean="0">
                <a:solidFill>
                  <a:srgbClr val="002060"/>
                </a:solidFill>
              </a:rPr>
              <a:t> </a:t>
            </a:r>
            <a:r>
              <a:rPr lang="it-IT" dirty="0" err="1" smtClean="0">
                <a:solidFill>
                  <a:srgbClr val="002060"/>
                </a:solidFill>
              </a:rPr>
              <a:t>true</a:t>
            </a:r>
            <a:r>
              <a:rPr lang="it-IT" dirty="0" smtClean="0">
                <a:solidFill>
                  <a:srgbClr val="002060"/>
                </a:solidFill>
              </a:rPr>
              <a:t> </a:t>
            </a:r>
            <a:r>
              <a:rPr lang="it-IT" dirty="0" err="1" smtClean="0">
                <a:solidFill>
                  <a:srgbClr val="002060"/>
                </a:solidFill>
              </a:rPr>
              <a:t>for</a:t>
            </a:r>
            <a:r>
              <a:rPr lang="it-IT" dirty="0" smtClean="0">
                <a:solidFill>
                  <a:srgbClr val="002060"/>
                </a:solidFill>
              </a:rPr>
              <a:t> </a:t>
            </a:r>
            <a:r>
              <a:rPr lang="it-IT" dirty="0" err="1" smtClean="0">
                <a:solidFill>
                  <a:srgbClr val="002060"/>
                </a:solidFill>
              </a:rPr>
              <a:t>everything</a:t>
            </a:r>
            <a:r>
              <a:rPr lang="it-IT" dirty="0" smtClean="0">
                <a:solidFill>
                  <a:srgbClr val="002060"/>
                </a:solidFill>
              </a:rPr>
              <a:t> …</a:t>
            </a:r>
          </a:p>
          <a:p>
            <a:pPr>
              <a:buNone/>
            </a:pPr>
            <a:endParaRPr lang="en-US" dirty="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rPr>
              <a:t>Change</a:t>
            </a:r>
            <a:r>
              <a:rPr lang="it-IT" sz="4000" dirty="0" smtClean="0">
                <a:solidFill>
                  <a:srgbClr val="990000"/>
                </a:solidFill>
              </a:rPr>
              <a:t> and </a:t>
            </a:r>
            <a:r>
              <a:rPr lang="it-IT" sz="4000" dirty="0" err="1" smtClean="0">
                <a:solidFill>
                  <a:srgbClr val="990000"/>
                </a:solidFill>
              </a:rPr>
              <a:t>edit</a:t>
            </a:r>
            <a:r>
              <a:rPr lang="it-IT" sz="4000" dirty="0" smtClean="0">
                <a:solidFill>
                  <a:srgbClr val="990000"/>
                </a:solidFill>
              </a:rPr>
              <a:t> chart </a:t>
            </a:r>
            <a:r>
              <a:rPr lang="it-IT" sz="4000" dirty="0" err="1" smtClean="0">
                <a:solidFill>
                  <a:srgbClr val="990000"/>
                </a:solidFill>
              </a:rPr>
              <a:t>elements</a:t>
            </a:r>
            <a:endParaRPr lang="en-US" sz="4000" dirty="0">
              <a:solidFill>
                <a:srgbClr val="990000"/>
              </a:solidFill>
            </a:endParaRPr>
          </a:p>
        </p:txBody>
      </p:sp>
      <p:sp>
        <p:nvSpPr>
          <p:cNvPr id="3" name="Content Placeholder 2"/>
          <p:cNvSpPr>
            <a:spLocks noGrp="1"/>
          </p:cNvSpPr>
          <p:nvPr>
            <p:ph idx="1"/>
          </p:nvPr>
        </p:nvSpPr>
        <p:spPr/>
        <p:txBody>
          <a:bodyPr/>
          <a:lstStyle/>
          <a:p>
            <a:r>
              <a:rPr lang="it-IT" dirty="0" smtClean="0">
                <a:solidFill>
                  <a:srgbClr val="002060"/>
                </a:solidFill>
              </a:rPr>
              <a:t>Set a background </a:t>
            </a:r>
            <a:r>
              <a:rPr lang="it-IT" dirty="0" err="1" smtClean="0">
                <a:solidFill>
                  <a:srgbClr val="002060"/>
                </a:solidFill>
              </a:rPr>
              <a:t>picture</a:t>
            </a:r>
            <a:endParaRPr lang="it-IT" dirty="0" smtClean="0">
              <a:solidFill>
                <a:srgbClr val="002060"/>
              </a:solidFill>
            </a:endParaRPr>
          </a:p>
          <a:p>
            <a:pPr lvl="1"/>
            <a:r>
              <a:rPr lang="it-IT" dirty="0" smtClean="0">
                <a:solidFill>
                  <a:srgbClr val="002060"/>
                </a:solidFill>
              </a:rPr>
              <a:t>R click , Format chart area, </a:t>
            </a:r>
            <a:r>
              <a:rPr lang="it-IT" dirty="0" err="1" smtClean="0">
                <a:solidFill>
                  <a:srgbClr val="002060"/>
                </a:solidFill>
              </a:rPr>
              <a:t>select</a:t>
            </a:r>
            <a:r>
              <a:rPr lang="it-IT" dirty="0" smtClean="0">
                <a:solidFill>
                  <a:srgbClr val="002060"/>
                </a:solidFill>
              </a:rPr>
              <a:t> </a:t>
            </a:r>
            <a:r>
              <a:rPr lang="it-IT" dirty="0" err="1" smtClean="0">
                <a:solidFill>
                  <a:srgbClr val="002060"/>
                </a:solidFill>
              </a:rPr>
              <a:t>fill</a:t>
            </a:r>
            <a:r>
              <a:rPr lang="it-IT" dirty="0" smtClean="0">
                <a:solidFill>
                  <a:srgbClr val="002060"/>
                </a:solidFill>
              </a:rPr>
              <a:t>, </a:t>
            </a:r>
            <a:r>
              <a:rPr lang="it-IT" dirty="0" err="1" smtClean="0">
                <a:solidFill>
                  <a:srgbClr val="002060"/>
                </a:solidFill>
              </a:rPr>
              <a:t>picture</a:t>
            </a:r>
            <a:endParaRPr lang="it-IT" dirty="0" smtClean="0">
              <a:solidFill>
                <a:srgbClr val="002060"/>
              </a:solidFill>
            </a:endParaRPr>
          </a:p>
          <a:p>
            <a:endParaRPr lang="it-IT" dirty="0" smtClean="0">
              <a:solidFill>
                <a:srgbClr val="002060"/>
              </a:solidFill>
            </a:endParaRPr>
          </a:p>
          <a:p>
            <a:r>
              <a:rPr lang="it-IT" dirty="0" err="1" smtClean="0">
                <a:solidFill>
                  <a:srgbClr val="002060"/>
                </a:solidFill>
              </a:rPr>
              <a:t>Add</a:t>
            </a:r>
            <a:r>
              <a:rPr lang="it-IT" dirty="0" smtClean="0">
                <a:solidFill>
                  <a:srgbClr val="002060"/>
                </a:solidFill>
              </a:rPr>
              <a:t> multiple data </a:t>
            </a:r>
            <a:r>
              <a:rPr lang="it-IT" dirty="0" err="1" smtClean="0">
                <a:solidFill>
                  <a:srgbClr val="002060"/>
                </a:solidFill>
              </a:rPr>
              <a:t>series</a:t>
            </a:r>
            <a:endParaRPr lang="it-IT" dirty="0" smtClean="0">
              <a:solidFill>
                <a:srgbClr val="002060"/>
              </a:solidFill>
            </a:endParaRPr>
          </a:p>
          <a:p>
            <a:pPr lvl="1"/>
            <a:r>
              <a:rPr lang="it-IT" dirty="0" err="1" smtClean="0">
                <a:solidFill>
                  <a:srgbClr val="002060"/>
                </a:solidFill>
              </a:rPr>
              <a:t>Select</a:t>
            </a:r>
            <a:r>
              <a:rPr lang="it-IT" dirty="0" smtClean="0">
                <a:solidFill>
                  <a:srgbClr val="002060"/>
                </a:solidFill>
              </a:rPr>
              <a:t> the chart</a:t>
            </a:r>
          </a:p>
          <a:p>
            <a:pPr lvl="1"/>
            <a:r>
              <a:rPr lang="it-IT" dirty="0" smtClean="0">
                <a:solidFill>
                  <a:srgbClr val="002060"/>
                </a:solidFill>
              </a:rPr>
              <a:t>A </a:t>
            </a:r>
            <a:r>
              <a:rPr lang="it-IT" dirty="0" err="1" smtClean="0">
                <a:solidFill>
                  <a:srgbClr val="002060"/>
                </a:solidFill>
              </a:rPr>
              <a:t>selection</a:t>
            </a:r>
            <a:r>
              <a:rPr lang="it-IT" dirty="0" smtClean="0">
                <a:solidFill>
                  <a:srgbClr val="002060"/>
                </a:solidFill>
              </a:rPr>
              <a:t> </a:t>
            </a:r>
            <a:r>
              <a:rPr lang="it-IT" dirty="0" err="1" smtClean="0">
                <a:solidFill>
                  <a:srgbClr val="002060"/>
                </a:solidFill>
              </a:rPr>
              <a:t>appears</a:t>
            </a:r>
            <a:r>
              <a:rPr lang="it-IT" dirty="0" smtClean="0">
                <a:solidFill>
                  <a:srgbClr val="002060"/>
                </a:solidFill>
              </a:rPr>
              <a:t> in the data </a:t>
            </a:r>
            <a:r>
              <a:rPr lang="it-IT" dirty="0" err="1" smtClean="0">
                <a:solidFill>
                  <a:srgbClr val="002060"/>
                </a:solidFill>
              </a:rPr>
              <a:t>table</a:t>
            </a:r>
            <a:endParaRPr lang="it-IT" dirty="0" smtClean="0">
              <a:solidFill>
                <a:srgbClr val="002060"/>
              </a:solidFill>
            </a:endParaRPr>
          </a:p>
          <a:p>
            <a:pPr lvl="1"/>
            <a:r>
              <a:rPr lang="it-IT" dirty="0" err="1" smtClean="0">
                <a:solidFill>
                  <a:srgbClr val="002060"/>
                </a:solidFill>
              </a:rPr>
              <a:t>Change</a:t>
            </a:r>
            <a:r>
              <a:rPr lang="it-IT" dirty="0" smtClean="0">
                <a:solidFill>
                  <a:srgbClr val="002060"/>
                </a:solidFill>
              </a:rPr>
              <a:t> the </a:t>
            </a:r>
            <a:r>
              <a:rPr lang="it-IT" dirty="0" err="1" smtClean="0">
                <a:solidFill>
                  <a:srgbClr val="002060"/>
                </a:solidFill>
              </a:rPr>
              <a:t>selected</a:t>
            </a:r>
            <a:r>
              <a:rPr lang="it-IT" dirty="0" smtClean="0">
                <a:solidFill>
                  <a:srgbClr val="002060"/>
                </a:solidFill>
              </a:rPr>
              <a:t> data, chart </a:t>
            </a:r>
            <a:r>
              <a:rPr lang="it-IT" dirty="0" err="1" smtClean="0">
                <a:solidFill>
                  <a:srgbClr val="002060"/>
                </a:solidFill>
              </a:rPr>
              <a:t>will</a:t>
            </a:r>
            <a:r>
              <a:rPr lang="it-IT" dirty="0" smtClean="0">
                <a:solidFill>
                  <a:srgbClr val="002060"/>
                </a:solidFill>
              </a:rPr>
              <a:t> update</a:t>
            </a:r>
          </a:p>
          <a:p>
            <a:endParaRPr lang="it-IT" dirty="0" smtClean="0">
              <a:solidFill>
                <a:srgbClr val="002060"/>
              </a:solidFill>
            </a:endParaRPr>
          </a:p>
          <a:p>
            <a:endParaRPr lang="it-IT" dirty="0" smtClean="0">
              <a:solidFill>
                <a:srgbClr val="002060"/>
              </a:solidFill>
            </a:endParaRPr>
          </a:p>
          <a:p>
            <a:pPr>
              <a:buNone/>
            </a:pPr>
            <a:endParaRPr lang="en-US" dirty="0">
              <a:solidFill>
                <a:srgbClr val="00206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rPr>
              <a:t>Change</a:t>
            </a:r>
            <a:r>
              <a:rPr lang="it-IT" sz="4000" dirty="0" smtClean="0">
                <a:solidFill>
                  <a:srgbClr val="990000"/>
                </a:solidFill>
              </a:rPr>
              <a:t> and </a:t>
            </a:r>
            <a:r>
              <a:rPr lang="it-IT" sz="4000" dirty="0" err="1" smtClean="0">
                <a:solidFill>
                  <a:srgbClr val="990000"/>
                </a:solidFill>
              </a:rPr>
              <a:t>edit</a:t>
            </a:r>
            <a:r>
              <a:rPr lang="it-IT" sz="4000" dirty="0" smtClean="0">
                <a:solidFill>
                  <a:srgbClr val="990000"/>
                </a:solidFill>
              </a:rPr>
              <a:t> chart </a:t>
            </a:r>
            <a:r>
              <a:rPr lang="it-IT" sz="4000" dirty="0" err="1" smtClean="0">
                <a:solidFill>
                  <a:srgbClr val="990000"/>
                </a:solidFill>
              </a:rPr>
              <a:t>elements</a:t>
            </a:r>
            <a:endParaRPr lang="en-US" sz="4000" dirty="0">
              <a:solidFill>
                <a:srgbClr val="99000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
        <p:nvSpPr>
          <p:cNvPr id="5" name="Content Placeholder 4"/>
          <p:cNvSpPr>
            <a:spLocks noGrp="1"/>
          </p:cNvSpPr>
          <p:nvPr>
            <p:ph idx="1"/>
          </p:nvPr>
        </p:nvSpPr>
        <p:spPr/>
        <p:txBody>
          <a:bodyPr/>
          <a:lstStyle/>
          <a:p>
            <a:endParaRPr lang="en-GB"/>
          </a:p>
        </p:txBody>
      </p:sp>
      <p:graphicFrame>
        <p:nvGraphicFramePr>
          <p:cNvPr id="6" name="Chart 5"/>
          <p:cNvGraphicFramePr/>
          <p:nvPr/>
        </p:nvGraphicFramePr>
        <p:xfrm>
          <a:off x="642910" y="1500174"/>
          <a:ext cx="7929618" cy="450059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err="1" smtClean="0">
                <a:solidFill>
                  <a:srgbClr val="990000"/>
                </a:solidFill>
              </a:rPr>
              <a:t>Change</a:t>
            </a:r>
            <a:r>
              <a:rPr lang="it-IT" sz="4000" dirty="0" smtClean="0">
                <a:solidFill>
                  <a:srgbClr val="990000"/>
                </a:solidFill>
              </a:rPr>
              <a:t> and </a:t>
            </a:r>
            <a:r>
              <a:rPr lang="it-IT" sz="4000" dirty="0" err="1" smtClean="0">
                <a:solidFill>
                  <a:srgbClr val="990000"/>
                </a:solidFill>
              </a:rPr>
              <a:t>edit</a:t>
            </a:r>
            <a:r>
              <a:rPr lang="it-IT" sz="4000" dirty="0" smtClean="0">
                <a:solidFill>
                  <a:srgbClr val="990000"/>
                </a:solidFill>
              </a:rPr>
              <a:t> chart </a:t>
            </a:r>
            <a:r>
              <a:rPr lang="it-IT" sz="4000" dirty="0" err="1" smtClean="0">
                <a:solidFill>
                  <a:srgbClr val="990000"/>
                </a:solidFill>
              </a:rPr>
              <a:t>elements</a:t>
            </a:r>
            <a:endParaRPr lang="en-US" sz="4000" dirty="0">
              <a:solidFill>
                <a:srgbClr val="99000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
        <p:nvSpPr>
          <p:cNvPr id="5" name="Content Placeholder 4"/>
          <p:cNvSpPr>
            <a:spLocks noGrp="1"/>
          </p:cNvSpPr>
          <p:nvPr>
            <p:ph idx="1"/>
          </p:nvPr>
        </p:nvSpPr>
        <p:spPr/>
        <p:txBody>
          <a:bodyPr/>
          <a:lstStyle/>
          <a:p>
            <a:endParaRPr lang="en-GB"/>
          </a:p>
        </p:txBody>
      </p:sp>
      <p:graphicFrame>
        <p:nvGraphicFramePr>
          <p:cNvPr id="7" name="Chart 6"/>
          <p:cNvGraphicFramePr/>
          <p:nvPr/>
        </p:nvGraphicFramePr>
        <p:xfrm>
          <a:off x="571472" y="1571612"/>
          <a:ext cx="8143932"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General rules in class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13</a:t>
            </a:fld>
            <a:endParaRPr lang="it-IT"/>
          </a:p>
        </p:txBody>
      </p:sp>
      <p:sp>
        <p:nvSpPr>
          <p:cNvPr id="5" name="Content Placeholder 4"/>
          <p:cNvSpPr>
            <a:spLocks noGrp="1"/>
          </p:cNvSpPr>
          <p:nvPr>
            <p:ph sz="quarter" idx="1"/>
          </p:nvPr>
        </p:nvSpPr>
        <p:spPr/>
        <p:txBody>
          <a:bodyPr>
            <a:normAutofit fontScale="92500" lnSpcReduction="20000"/>
          </a:bodyPr>
          <a:lstStyle/>
          <a:p>
            <a:r>
              <a:rPr lang="it-IT" dirty="0" smtClean="0"/>
              <a:t>Open internet access </a:t>
            </a:r>
            <a:r>
              <a:rPr lang="it-IT" sz="3600" dirty="0" smtClean="0">
                <a:solidFill>
                  <a:srgbClr val="FF0000"/>
                </a:solidFill>
              </a:rPr>
              <a:t>for class purposes only, no chat, mail, browsing etc unrelated to class topics</a:t>
            </a:r>
          </a:p>
          <a:p>
            <a:pPr>
              <a:buNone/>
            </a:pPr>
            <a:endParaRPr lang="it-IT" sz="3600" dirty="0" smtClean="0">
              <a:solidFill>
                <a:srgbClr val="FF0000"/>
              </a:solidFill>
            </a:endParaRPr>
          </a:p>
          <a:p>
            <a:r>
              <a:rPr lang="it-IT" sz="3600" dirty="0" smtClean="0">
                <a:solidFill>
                  <a:srgbClr val="FF0000"/>
                </a:solidFill>
              </a:rPr>
              <a:t>NO FACEBOOK, </a:t>
            </a:r>
            <a:r>
              <a:rPr lang="it-IT" sz="2800" dirty="0" smtClean="0"/>
              <a:t>unless on class page</a:t>
            </a:r>
          </a:p>
          <a:p>
            <a:endParaRPr lang="it-IT" sz="2800" dirty="0" smtClean="0"/>
          </a:p>
          <a:p>
            <a:r>
              <a:rPr lang="it-IT" sz="2800" dirty="0" smtClean="0"/>
              <a:t>Quiet collaboration allowed, except during tests of any kind</a:t>
            </a:r>
          </a:p>
          <a:p>
            <a:endParaRPr lang="it-IT" sz="2800" dirty="0" smtClean="0"/>
          </a:p>
          <a:p>
            <a:r>
              <a:rPr lang="it-IT" sz="2800" dirty="0" smtClean="0"/>
              <a:t>Students found doing their own business on PCs during class will be kindly allowed to it elsewhere</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72452" cy="868346"/>
          </a:xfrm>
        </p:spPr>
        <p:txBody>
          <a:bodyPr/>
          <a:lstStyle/>
          <a:p>
            <a:r>
              <a:rPr lang="it-IT" sz="4000" dirty="0" smtClean="0">
                <a:solidFill>
                  <a:srgbClr val="990000"/>
                </a:solidFill>
              </a:rPr>
              <a:t>Chart </a:t>
            </a:r>
            <a:r>
              <a:rPr lang="it-IT" sz="4000" dirty="0" err="1" smtClean="0">
                <a:solidFill>
                  <a:srgbClr val="990000"/>
                </a:solidFill>
              </a:rPr>
              <a:t>distribution</a:t>
            </a:r>
            <a:endParaRPr lang="en-US" sz="4000" dirty="0">
              <a:solidFill>
                <a:srgbClr val="990000"/>
              </a:solidFill>
            </a:endParaRPr>
          </a:p>
        </p:txBody>
      </p:sp>
      <p:sp>
        <p:nvSpPr>
          <p:cNvPr id="4" name="Footer Placeholder 3"/>
          <p:cNvSpPr>
            <a:spLocks noGrp="1"/>
          </p:cNvSpPr>
          <p:nvPr>
            <p:ph type="ftr" sz="quarter" idx="11"/>
          </p:nvPr>
        </p:nvSpPr>
        <p:spPr/>
        <p:txBody>
          <a:bodyPr/>
          <a:lstStyle/>
          <a:p>
            <a:pPr>
              <a:defRPr/>
            </a:pPr>
            <a:r>
              <a:rPr lang="fr-FR" smtClean="0"/>
              <a:t>sgazziano@johncabot.edu</a:t>
            </a:r>
            <a:endParaRPr lang="fr-FR"/>
          </a:p>
        </p:txBody>
      </p:sp>
      <p:sp>
        <p:nvSpPr>
          <p:cNvPr id="5" name="Content Placeholder 4"/>
          <p:cNvSpPr>
            <a:spLocks noGrp="1"/>
          </p:cNvSpPr>
          <p:nvPr>
            <p:ph idx="1"/>
          </p:nvPr>
        </p:nvSpPr>
        <p:spPr/>
        <p:txBody>
          <a:bodyPr>
            <a:normAutofit/>
          </a:bodyPr>
          <a:lstStyle/>
          <a:p>
            <a:r>
              <a:rPr lang="en-GB" dirty="0" smtClean="0">
                <a:solidFill>
                  <a:srgbClr val="002060"/>
                </a:solidFill>
              </a:rPr>
              <a:t>Embedding Charts: copy the excel chart, open the Word doc and  paste as objects. </a:t>
            </a:r>
          </a:p>
          <a:p>
            <a:pPr lvl="1"/>
            <a:r>
              <a:rPr lang="en-GB" dirty="0" smtClean="0">
                <a:solidFill>
                  <a:srgbClr val="002060"/>
                </a:solidFill>
              </a:rPr>
              <a:t>Chart will be linked to the original excel worksheet.  This is the default paste in Office 2007</a:t>
            </a:r>
          </a:p>
          <a:p>
            <a:pPr lvl="1"/>
            <a:r>
              <a:rPr lang="en-GB" dirty="0" smtClean="0">
                <a:solidFill>
                  <a:srgbClr val="002060"/>
                </a:solidFill>
              </a:rPr>
              <a:t>Upload the worksheet DOES NOT automatically change the embedded object, you have to right click on it and select “update”</a:t>
            </a:r>
          </a:p>
          <a:p>
            <a:pPr lvl="1"/>
            <a:r>
              <a:rPr lang="en-GB" dirty="0" smtClean="0">
                <a:solidFill>
                  <a:srgbClr val="002060"/>
                </a:solidFill>
              </a:rPr>
              <a:t>Remember both files locations must not change (word and excel) or the link is lost</a:t>
            </a:r>
          </a:p>
          <a:p>
            <a:r>
              <a:rPr lang="en-GB" dirty="0" smtClean="0">
                <a:solidFill>
                  <a:srgbClr val="002060"/>
                </a:solidFill>
              </a:rPr>
              <a:t>Embed a chart without linking it</a:t>
            </a:r>
          </a:p>
          <a:p>
            <a:pPr lvl="1"/>
            <a:r>
              <a:rPr lang="en-GB" dirty="0" smtClean="0">
                <a:solidFill>
                  <a:srgbClr val="002060"/>
                </a:solidFill>
              </a:rPr>
              <a:t>Just copy and paste</a:t>
            </a:r>
          </a:p>
          <a:p>
            <a:endParaRPr lang="en-GB" dirty="0">
              <a:solidFill>
                <a:srgbClr val="002060"/>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MS Word</a:t>
            </a:r>
            <a:endParaRPr lang="fr-FR"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131</a:t>
            </a:fld>
            <a:endParaRPr lang="it-IT"/>
          </a:p>
        </p:txBody>
      </p:sp>
      <p:pic>
        <p:nvPicPr>
          <p:cNvPr id="6" name="Picture 2"/>
          <p:cNvPicPr>
            <a:picLocks noGrp="1" noChangeAspect="1" noChangeArrowheads="1"/>
          </p:cNvPicPr>
          <p:nvPr>
            <p:ph sz="quarter" idx="1"/>
          </p:nvPr>
        </p:nvPicPr>
        <p:blipFill>
          <a:blip r:embed="rId3" cstate="print"/>
          <a:srcRect/>
          <a:stretch>
            <a:fillRect/>
          </a:stretch>
        </p:blipFill>
        <p:spPr bwMode="auto">
          <a:xfrm>
            <a:off x="4355976" y="1484784"/>
            <a:ext cx="4543425" cy="2552700"/>
          </a:xfrm>
          <a:prstGeom prst="rect">
            <a:avLst/>
          </a:prstGeom>
          <a:noFill/>
          <a:ln w="9525">
            <a:noFill/>
            <a:miter lim="800000"/>
            <a:headEnd/>
            <a:tailEnd/>
          </a:ln>
        </p:spPr>
      </p:pic>
      <p:sp>
        <p:nvSpPr>
          <p:cNvPr id="7" name="Rettangolo 6"/>
          <p:cNvSpPr/>
          <p:nvPr/>
        </p:nvSpPr>
        <p:spPr>
          <a:xfrm>
            <a:off x="1115616" y="4221088"/>
            <a:ext cx="6120680" cy="1865126"/>
          </a:xfrm>
          <a:prstGeom prst="rect">
            <a:avLst/>
          </a:prstGeom>
        </p:spPr>
        <p:txBody>
          <a:bodyPr wrap="square">
            <a:spAutoFit/>
          </a:bodyPr>
          <a:lstStyle/>
          <a:p>
            <a:pPr marL="266700" indent="-266700">
              <a:lnSpc>
                <a:spcPct val="80000"/>
              </a:lnSpc>
              <a:buFont typeface="Arial" pitchFamily="34" charset="0"/>
              <a:buChar char="•"/>
            </a:pPr>
            <a:r>
              <a:rPr lang="en-US" sz="3600" dirty="0" smtClean="0">
                <a:solidFill>
                  <a:schemeClr val="accent1">
                    <a:lumMod val="75000"/>
                  </a:schemeClr>
                </a:solidFill>
              </a:rPr>
              <a:t>Document formatting, </a:t>
            </a:r>
          </a:p>
          <a:p>
            <a:pPr marL="266700" indent="-266700">
              <a:lnSpc>
                <a:spcPct val="80000"/>
              </a:lnSpc>
              <a:buFont typeface="Arial" pitchFamily="34" charset="0"/>
              <a:buChar char="•"/>
            </a:pPr>
            <a:r>
              <a:rPr lang="en-US" sz="3600" dirty="0" smtClean="0">
                <a:solidFill>
                  <a:schemeClr val="accent1">
                    <a:lumMod val="75000"/>
                  </a:schemeClr>
                </a:solidFill>
              </a:rPr>
              <a:t>Summaries, </a:t>
            </a:r>
          </a:p>
          <a:p>
            <a:pPr marL="266700" indent="-266700">
              <a:lnSpc>
                <a:spcPct val="80000"/>
              </a:lnSpc>
              <a:buFont typeface="Arial" pitchFamily="34" charset="0"/>
              <a:buChar char="•"/>
            </a:pPr>
            <a:r>
              <a:rPr lang="en-US" sz="3600" dirty="0" smtClean="0">
                <a:solidFill>
                  <a:schemeClr val="accent1">
                    <a:lumMod val="75000"/>
                  </a:schemeClr>
                </a:solidFill>
              </a:rPr>
              <a:t>Sections, </a:t>
            </a:r>
          </a:p>
          <a:p>
            <a:pPr marL="266700" indent="-266700">
              <a:lnSpc>
                <a:spcPct val="80000"/>
              </a:lnSpc>
              <a:buFont typeface="Arial" pitchFamily="34" charset="0"/>
              <a:buChar char="•"/>
            </a:pPr>
            <a:r>
              <a:rPr lang="en-US" sz="3600" dirty="0" smtClean="0">
                <a:solidFill>
                  <a:schemeClr val="accent1">
                    <a:lumMod val="75000"/>
                  </a:schemeClr>
                </a:solidFill>
              </a:rPr>
              <a:t>Document organization</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4"/>
          <p:cNvSpPr>
            <a:spLocks noGrp="1"/>
          </p:cNvSpPr>
          <p:nvPr>
            <p:ph type="ftr" sz="quarter" idx="11"/>
          </p:nvPr>
        </p:nvSpPr>
        <p:spPr/>
        <p:txBody>
          <a:bodyPr/>
          <a:lstStyle/>
          <a:p>
            <a:r>
              <a:rPr lang="fr-FR"/>
              <a:t>sgazziano@johncabot.edu</a:t>
            </a:r>
          </a:p>
        </p:txBody>
      </p:sp>
      <p:sp>
        <p:nvSpPr>
          <p:cNvPr id="9218" name="Rectangle 2"/>
          <p:cNvSpPr>
            <a:spLocks noGrp="1" noChangeArrowheads="1"/>
          </p:cNvSpPr>
          <p:nvPr>
            <p:ph type="subTitle" idx="1"/>
          </p:nvPr>
        </p:nvSpPr>
        <p:spPr>
          <a:xfrm>
            <a:off x="285720" y="0"/>
            <a:ext cx="8358214" cy="6858000"/>
          </a:xfrm>
        </p:spPr>
        <p:txBody>
          <a:bodyPr/>
          <a:lstStyle/>
          <a:p>
            <a:pPr marL="266700" indent="-266700" algn="l">
              <a:lnSpc>
                <a:spcPct val="80000"/>
              </a:lnSpc>
              <a:buFontTx/>
              <a:buAutoNum type="arabicPeriod" startAt="24"/>
            </a:pPr>
            <a:endParaRPr lang="en-US" sz="1400" dirty="0"/>
          </a:p>
          <a:p>
            <a:pPr marL="266700" indent="-266700">
              <a:lnSpc>
                <a:spcPct val="80000"/>
              </a:lnSpc>
            </a:pPr>
            <a:r>
              <a:rPr lang="en-US" sz="2400" b="1" dirty="0" smtClean="0">
                <a:solidFill>
                  <a:srgbClr val="FFFF00"/>
                </a:solidFill>
              </a:rPr>
              <a:t>THIRD WEEK </a:t>
            </a:r>
            <a:endParaRPr lang="en-US" sz="2400" b="1" dirty="0">
              <a:solidFill>
                <a:srgbClr val="FFFF00"/>
              </a:solidFill>
            </a:endParaRPr>
          </a:p>
          <a:p>
            <a:pPr marL="266700" indent="-266700" algn="l">
              <a:lnSpc>
                <a:spcPct val="80000"/>
              </a:lnSpc>
              <a:buFontTx/>
              <a:buAutoNum type="arabicPeriod" startAt="24"/>
            </a:pPr>
            <a:endParaRPr lang="en-US" sz="2400" b="1" dirty="0">
              <a:solidFill>
                <a:srgbClr val="FFFF00"/>
              </a:solidFill>
            </a:endParaRPr>
          </a:p>
          <a:p>
            <a:pPr marL="266700" indent="-266700" algn="l">
              <a:lnSpc>
                <a:spcPct val="80000"/>
              </a:lnSpc>
            </a:pPr>
            <a:r>
              <a:rPr lang="en-US" sz="2400" dirty="0" smtClean="0">
                <a:solidFill>
                  <a:srgbClr val="C00000"/>
                </a:solidFill>
              </a:rPr>
              <a:t>DOCUMENT FORMATTING</a:t>
            </a:r>
            <a:endParaRPr lang="en-US" sz="2400" dirty="0" smtClean="0">
              <a:solidFill>
                <a:schemeClr val="accent2"/>
              </a:solidFill>
            </a:endParaRPr>
          </a:p>
          <a:p>
            <a:pPr marL="266700" indent="-266700" algn="l">
              <a:lnSpc>
                <a:spcPct val="80000"/>
              </a:lnSpc>
            </a:pPr>
            <a:endParaRPr lang="en-US" sz="2400" b="1" dirty="0" smtClean="0">
              <a:solidFill>
                <a:schemeClr val="accent2"/>
              </a:solidFill>
            </a:endParaRPr>
          </a:p>
          <a:p>
            <a:pPr marL="266700" indent="-266700" algn="l">
              <a:lnSpc>
                <a:spcPct val="80000"/>
              </a:lnSpc>
            </a:pPr>
            <a:r>
              <a:rPr lang="en-US" sz="2400" b="1" dirty="0" smtClean="0">
                <a:solidFill>
                  <a:schemeClr val="accent2"/>
                </a:solidFill>
              </a:rPr>
              <a:t>MICROSOFT WORD </a:t>
            </a:r>
          </a:p>
          <a:p>
            <a:pPr marL="266700" indent="-266700" algn="l">
              <a:lnSpc>
                <a:spcPct val="80000"/>
              </a:lnSpc>
            </a:pPr>
            <a:endParaRPr lang="en-US" sz="2400" dirty="0" smtClean="0">
              <a:solidFill>
                <a:schemeClr val="accent2"/>
              </a:solidFill>
            </a:endParaRPr>
          </a:p>
          <a:p>
            <a:pPr marL="266700" indent="-266700" algn="l">
              <a:lnSpc>
                <a:spcPct val="80000"/>
              </a:lnSpc>
              <a:buFont typeface="Arial" pitchFamily="34" charset="0"/>
              <a:buChar char="•"/>
            </a:pPr>
            <a:r>
              <a:rPr lang="en-US" sz="2400" dirty="0" smtClean="0">
                <a:solidFill>
                  <a:schemeClr val="accent2"/>
                </a:solidFill>
              </a:rPr>
              <a:t>Document formatting, </a:t>
            </a:r>
          </a:p>
          <a:p>
            <a:pPr marL="266700" indent="-266700" algn="l">
              <a:lnSpc>
                <a:spcPct val="80000"/>
              </a:lnSpc>
              <a:buFont typeface="Arial" pitchFamily="34" charset="0"/>
              <a:buChar char="•"/>
            </a:pPr>
            <a:r>
              <a:rPr lang="en-US" sz="2400" dirty="0" smtClean="0">
                <a:solidFill>
                  <a:schemeClr val="accent2"/>
                </a:solidFill>
              </a:rPr>
              <a:t>Summaries, </a:t>
            </a:r>
          </a:p>
          <a:p>
            <a:pPr marL="266700" indent="-266700" algn="l">
              <a:lnSpc>
                <a:spcPct val="80000"/>
              </a:lnSpc>
              <a:buFont typeface="Arial" pitchFamily="34" charset="0"/>
              <a:buChar char="•"/>
            </a:pPr>
            <a:r>
              <a:rPr lang="en-US" sz="2400" dirty="0" smtClean="0">
                <a:solidFill>
                  <a:schemeClr val="accent2"/>
                </a:solidFill>
              </a:rPr>
              <a:t>Sections, </a:t>
            </a:r>
          </a:p>
          <a:p>
            <a:pPr marL="266700" indent="-266700" algn="l">
              <a:lnSpc>
                <a:spcPct val="80000"/>
              </a:lnSpc>
              <a:buFont typeface="Arial" pitchFamily="34" charset="0"/>
              <a:buChar char="•"/>
            </a:pPr>
            <a:r>
              <a:rPr lang="en-US" sz="2400" dirty="0" smtClean="0">
                <a:solidFill>
                  <a:schemeClr val="accent2"/>
                </a:solidFill>
              </a:rPr>
              <a:t>Document organization</a:t>
            </a:r>
          </a:p>
          <a:p>
            <a:pPr marL="266700" indent="-266700" algn="l">
              <a:lnSpc>
                <a:spcPct val="80000"/>
              </a:lnSpc>
            </a:pPr>
            <a:endParaRPr lang="en-US" sz="2400" dirty="0" smtClean="0">
              <a:solidFill>
                <a:schemeClr val="accent2"/>
              </a:solidFill>
            </a:endParaRPr>
          </a:p>
        </p:txBody>
      </p:sp>
      <p:pic>
        <p:nvPicPr>
          <p:cNvPr id="1026" name="Picture 2"/>
          <p:cNvPicPr>
            <a:picLocks noChangeAspect="1" noChangeArrowheads="1"/>
          </p:cNvPicPr>
          <p:nvPr/>
        </p:nvPicPr>
        <p:blipFill>
          <a:blip r:embed="rId3" cstate="print"/>
          <a:srcRect/>
          <a:stretch>
            <a:fillRect/>
          </a:stretch>
        </p:blipFill>
        <p:spPr bwMode="auto">
          <a:xfrm>
            <a:off x="-1" y="0"/>
            <a:ext cx="914400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28"/>
            <a:ext cx="7686700" cy="654032"/>
          </a:xfrm>
        </p:spPr>
        <p:txBody>
          <a:bodyPr/>
          <a:lstStyle/>
          <a:p>
            <a:r>
              <a:rPr lang="fr-FR" dirty="0" smtClean="0">
                <a:solidFill>
                  <a:srgbClr val="990000"/>
                </a:solidFill>
              </a:rPr>
              <a:t>MS WROD</a:t>
            </a:r>
            <a:endParaRPr lang="fr-FR" dirty="0">
              <a:solidFill>
                <a:srgbClr val="990000"/>
              </a:solidFill>
            </a:endParaRPr>
          </a:p>
        </p:txBody>
      </p:sp>
      <p:sp>
        <p:nvSpPr>
          <p:cNvPr id="3" name="Segnaposto contenuto 2"/>
          <p:cNvSpPr>
            <a:spLocks noGrp="1"/>
          </p:cNvSpPr>
          <p:nvPr>
            <p:ph idx="1"/>
          </p:nvPr>
        </p:nvSpPr>
        <p:spPr>
          <a:xfrm>
            <a:off x="1835696" y="1628800"/>
            <a:ext cx="6264696" cy="4566248"/>
          </a:xfrm>
        </p:spPr>
        <p:txBody>
          <a:bodyPr/>
          <a:lstStyle/>
          <a:p>
            <a:pPr marL="0" indent="0">
              <a:buNone/>
            </a:pPr>
            <a:r>
              <a:rPr lang="en-US" sz="2800" dirty="0" smtClean="0">
                <a:solidFill>
                  <a:srgbClr val="002060"/>
                </a:solidFill>
                <a:hlinkClick r:id="rId3"/>
              </a:rPr>
              <a:t>MS Training course link </a:t>
            </a:r>
            <a:endParaRPr lang="en-US" sz="2800" dirty="0" smtClean="0">
              <a:solidFill>
                <a:srgbClr val="002060"/>
              </a:solidFill>
            </a:endParaRPr>
          </a:p>
          <a:p>
            <a:pPr marL="0" indent="0">
              <a:buNone/>
            </a:pPr>
            <a:endParaRPr lang="en-US" sz="2800" dirty="0" smtClean="0">
              <a:solidFill>
                <a:srgbClr val="002060"/>
              </a:solidFill>
            </a:endParaRPr>
          </a:p>
          <a:p>
            <a:pPr marL="0" indent="0">
              <a:buNone/>
            </a:pPr>
            <a:r>
              <a:rPr lang="en-US" sz="2800" dirty="0" smtClean="0">
                <a:solidFill>
                  <a:srgbClr val="002060"/>
                </a:solidFill>
              </a:rPr>
              <a:t> </a:t>
            </a:r>
            <a:r>
              <a:rPr lang="en-US" sz="3600" dirty="0" smtClean="0">
                <a:solidFill>
                  <a:srgbClr val="002060"/>
                </a:solidFill>
              </a:rPr>
              <a:t>write good documents</a:t>
            </a:r>
          </a:p>
          <a:p>
            <a:pPr marL="0" indent="0">
              <a:buNone/>
            </a:pPr>
            <a:r>
              <a:rPr lang="en-US" sz="3600" dirty="0" smtClean="0">
                <a:solidFill>
                  <a:srgbClr val="002060"/>
                </a:solidFill>
              </a:rPr>
              <a:t> and </a:t>
            </a:r>
          </a:p>
          <a:p>
            <a:pPr marL="0" indent="0">
              <a:buNone/>
            </a:pPr>
            <a:r>
              <a:rPr lang="en-US" sz="3600" dirty="0" smtClean="0">
                <a:solidFill>
                  <a:srgbClr val="002060"/>
                </a:solidFill>
              </a:rPr>
              <a:t>… use a spelling </a:t>
            </a:r>
            <a:r>
              <a:rPr lang="en-US" sz="3600" dirty="0" err="1" smtClean="0">
                <a:solidFill>
                  <a:srgbClr val="002060"/>
                </a:solidFill>
              </a:rPr>
              <a:t>chacker</a:t>
            </a:r>
            <a:r>
              <a:rPr lang="en-US" sz="3600" dirty="0" smtClean="0">
                <a:solidFill>
                  <a:srgbClr val="002060"/>
                </a:solidFill>
              </a:rPr>
              <a:t> …</a:t>
            </a:r>
          </a:p>
          <a:p>
            <a:pPr marL="0" indent="0">
              <a:buNone/>
            </a:pPr>
            <a:endParaRPr lang="fr-FR" sz="2800" dirty="0" smtClean="0">
              <a:solidFill>
                <a:srgbClr val="002060"/>
              </a:solidFill>
            </a:endParaRPr>
          </a:p>
          <a:p>
            <a:pPr marL="0" indent="0">
              <a:buNone/>
            </a:pPr>
            <a:endParaRPr lang="fr-FR" sz="2800" dirty="0">
              <a:solidFill>
                <a:srgbClr val="00206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28"/>
            <a:ext cx="7686700" cy="654032"/>
          </a:xfrm>
        </p:spPr>
        <p:txBody>
          <a:bodyPr/>
          <a:lstStyle/>
          <a:p>
            <a:r>
              <a:rPr lang="fr-FR" dirty="0" err="1" smtClean="0">
                <a:solidFill>
                  <a:srgbClr val="990000"/>
                </a:solidFill>
              </a:rPr>
              <a:t>Toggle</a:t>
            </a:r>
            <a:r>
              <a:rPr lang="fr-FR" dirty="0" smtClean="0">
                <a:solidFill>
                  <a:srgbClr val="990000"/>
                </a:solidFill>
              </a:rPr>
              <a:t> </a:t>
            </a:r>
            <a:r>
              <a:rPr lang="fr-FR" dirty="0" err="1" smtClean="0">
                <a:solidFill>
                  <a:srgbClr val="990000"/>
                </a:solidFill>
              </a:rPr>
              <a:t>switches</a:t>
            </a:r>
            <a:r>
              <a:rPr lang="fr-FR" dirty="0" smtClean="0">
                <a:solidFill>
                  <a:srgbClr val="990000"/>
                </a:solidFill>
              </a:rPr>
              <a:t> in Word</a:t>
            </a:r>
            <a:endParaRPr lang="fr-FR" dirty="0">
              <a:solidFill>
                <a:srgbClr val="990000"/>
              </a:solidFill>
            </a:endParaRPr>
          </a:p>
        </p:txBody>
      </p:sp>
      <p:sp>
        <p:nvSpPr>
          <p:cNvPr id="3" name="Segnaposto contenuto 2"/>
          <p:cNvSpPr>
            <a:spLocks noGrp="1"/>
          </p:cNvSpPr>
          <p:nvPr>
            <p:ph idx="1"/>
          </p:nvPr>
        </p:nvSpPr>
        <p:spPr/>
        <p:txBody>
          <a:bodyPr/>
          <a:lstStyle/>
          <a:p>
            <a:pPr marL="0" indent="0">
              <a:buNone/>
            </a:pPr>
            <a:r>
              <a:rPr lang="en-US" sz="2800" dirty="0" smtClean="0">
                <a:solidFill>
                  <a:srgbClr val="002060"/>
                </a:solidFill>
              </a:rPr>
              <a:t>A toggle switch is a switch that has just two positions. </a:t>
            </a:r>
          </a:p>
          <a:p>
            <a:pPr marL="0" indent="0">
              <a:buNone/>
            </a:pPr>
            <a:r>
              <a:rPr lang="en-US" sz="2800" dirty="0" smtClean="0">
                <a:solidFill>
                  <a:srgbClr val="002060"/>
                </a:solidFill>
              </a:rPr>
              <a:t>For example, light switches that turn a light on or off are toggle switches. </a:t>
            </a:r>
          </a:p>
          <a:p>
            <a:pPr marL="0" indent="0">
              <a:buNone/>
            </a:pPr>
            <a:r>
              <a:rPr lang="en-US" sz="2800" dirty="0" smtClean="0">
                <a:solidFill>
                  <a:srgbClr val="002060"/>
                </a:solidFill>
              </a:rPr>
              <a:t>On computer keyboards, the Caps Lock key is a toggle switch because pressing it can have two meanings depending on what the current setting is. If Caps Lock is already on, then pressing the Caps Lock key turns it off. If Caps Lock is off, pressing the Caps Lock key turns it on.</a:t>
            </a:r>
            <a:endParaRPr lang="fr-FR" sz="2800" dirty="0">
              <a:solidFill>
                <a:srgbClr val="00206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28"/>
            <a:ext cx="7686700" cy="654032"/>
          </a:xfrm>
        </p:spPr>
        <p:txBody>
          <a:bodyPr>
            <a:normAutofit/>
          </a:bodyPr>
          <a:lstStyle/>
          <a:p>
            <a:r>
              <a:rPr lang="fr-FR" sz="3600" dirty="0" err="1" smtClean="0">
                <a:solidFill>
                  <a:srgbClr val="990000"/>
                </a:solidFill>
              </a:rPr>
              <a:t>Toggle</a:t>
            </a:r>
            <a:r>
              <a:rPr lang="fr-FR" sz="3600" dirty="0" smtClean="0">
                <a:solidFill>
                  <a:srgbClr val="990000"/>
                </a:solidFill>
              </a:rPr>
              <a:t> </a:t>
            </a:r>
            <a:r>
              <a:rPr lang="fr-FR" sz="3600" dirty="0" err="1" smtClean="0">
                <a:solidFill>
                  <a:srgbClr val="990000"/>
                </a:solidFill>
              </a:rPr>
              <a:t>switches</a:t>
            </a:r>
            <a:r>
              <a:rPr lang="fr-FR" sz="3600" dirty="0" smtClean="0">
                <a:solidFill>
                  <a:srgbClr val="990000"/>
                </a:solidFill>
              </a:rPr>
              <a:t> in Word</a:t>
            </a:r>
            <a:endParaRPr lang="fr-FR" dirty="0">
              <a:solidFill>
                <a:srgbClr val="990000"/>
              </a:solidFill>
            </a:endParaRPr>
          </a:p>
        </p:txBody>
      </p:sp>
      <p:sp>
        <p:nvSpPr>
          <p:cNvPr id="3" name="Segnaposto contenuto 2"/>
          <p:cNvSpPr>
            <a:spLocks noGrp="1"/>
          </p:cNvSpPr>
          <p:nvPr>
            <p:ph idx="1"/>
          </p:nvPr>
        </p:nvSpPr>
        <p:spPr>
          <a:xfrm>
            <a:off x="323528" y="1484784"/>
            <a:ext cx="8229600" cy="4896544"/>
          </a:xfrm>
        </p:spPr>
        <p:txBody>
          <a:bodyPr>
            <a:normAutofit fontScale="62500" lnSpcReduction="20000"/>
          </a:bodyPr>
          <a:lstStyle/>
          <a:p>
            <a:pPr marL="358775" indent="-358775">
              <a:buFontTx/>
              <a:buChar char="-"/>
            </a:pPr>
            <a:r>
              <a:rPr lang="en-US" sz="2800" dirty="0" smtClean="0">
                <a:solidFill>
                  <a:srgbClr val="002060"/>
                </a:solidFill>
              </a:rPr>
              <a:t>Caps lock</a:t>
            </a:r>
          </a:p>
          <a:p>
            <a:pPr marL="358775" indent="-358775">
              <a:buFontTx/>
              <a:buChar char="-"/>
            </a:pPr>
            <a:r>
              <a:rPr lang="en-US" sz="2800" dirty="0" smtClean="0">
                <a:solidFill>
                  <a:srgbClr val="002060"/>
                </a:solidFill>
              </a:rPr>
              <a:t>Show/Hide feature  /(click  show/hide in the paragraph group)</a:t>
            </a:r>
          </a:p>
          <a:p>
            <a:pPr marL="358775" indent="-358775">
              <a:buNone/>
            </a:pPr>
            <a:endParaRPr lang="en-US" sz="2800" dirty="0" smtClean="0">
              <a:solidFill>
                <a:srgbClr val="990000"/>
              </a:solidFill>
            </a:endParaRPr>
          </a:p>
          <a:p>
            <a:pPr marL="358775" indent="-358775">
              <a:buNone/>
            </a:pPr>
            <a:r>
              <a:rPr lang="en-US" sz="2800" dirty="0" smtClean="0">
                <a:solidFill>
                  <a:srgbClr val="990000"/>
                </a:solidFill>
              </a:rPr>
              <a:t>Building blocks </a:t>
            </a:r>
          </a:p>
          <a:p>
            <a:r>
              <a:rPr lang="en-US" sz="2800" dirty="0" smtClean="0"/>
              <a:t>is a way to store parts of a Word document for re-use Building Blocks can also be inserted by using Building Block galleries found on various tabs in the ribbon: </a:t>
            </a:r>
          </a:p>
          <a:p>
            <a:pPr lvl="0"/>
            <a:r>
              <a:rPr lang="en-US" sz="2800" b="1" dirty="0" smtClean="0"/>
              <a:t>Insert tab</a:t>
            </a:r>
            <a:r>
              <a:rPr lang="en-US" sz="2800" dirty="0" smtClean="0"/>
              <a:t>: Cover Page, Table&gt;Quick Tables, Header, Footer, Page Number, Text Box, Quick Parts, and Equation</a:t>
            </a:r>
          </a:p>
          <a:p>
            <a:pPr lvl="0"/>
            <a:r>
              <a:rPr lang="en-US" sz="2800" b="1" dirty="0" smtClean="0"/>
              <a:t>Page Layout</a:t>
            </a:r>
            <a:r>
              <a:rPr lang="en-US" sz="2800" dirty="0" smtClean="0"/>
              <a:t>: Watermark</a:t>
            </a:r>
          </a:p>
          <a:p>
            <a:pPr lvl="0"/>
            <a:r>
              <a:rPr lang="en-US" sz="2800" b="1" dirty="0" smtClean="0"/>
              <a:t>References</a:t>
            </a:r>
            <a:r>
              <a:rPr lang="en-US" sz="2800" dirty="0" smtClean="0"/>
              <a:t>: Table of Contents and Bibliography</a:t>
            </a:r>
          </a:p>
          <a:p>
            <a:pPr lvl="0"/>
            <a:r>
              <a:rPr lang="en-US" sz="2800" b="1" dirty="0" smtClean="0"/>
              <a:t>Contextual Header &amp; Footer Tools Design tab: </a:t>
            </a:r>
            <a:r>
              <a:rPr lang="en-US" sz="2800" dirty="0" smtClean="0"/>
              <a:t>Header, Footer, and Page Number</a:t>
            </a:r>
          </a:p>
          <a:p>
            <a:pPr marL="358775" indent="-358775">
              <a:buNone/>
            </a:pPr>
            <a:endParaRPr lang="en-US" sz="2800" dirty="0" smtClean="0">
              <a:solidFill>
                <a:srgbClr val="990000"/>
              </a:solidFill>
            </a:endParaRPr>
          </a:p>
          <a:p>
            <a:pPr marL="358775" indent="-358775">
              <a:buNone/>
            </a:pPr>
            <a:r>
              <a:rPr lang="en-US" sz="2800" dirty="0" err="1" smtClean="0">
                <a:solidFill>
                  <a:srgbClr val="990000"/>
                </a:solidFill>
              </a:rPr>
              <a:t>Minitoolbar</a:t>
            </a:r>
            <a:endParaRPr lang="en-US" sz="2800" dirty="0" smtClean="0">
              <a:solidFill>
                <a:srgbClr val="990000"/>
              </a:solidFill>
            </a:endParaRPr>
          </a:p>
          <a:p>
            <a:pPr marL="358775" indent="-358775">
              <a:buNone/>
            </a:pPr>
            <a:r>
              <a:rPr lang="en-US" sz="2800" dirty="0" smtClean="0">
                <a:solidFill>
                  <a:srgbClr val="002060"/>
                </a:solidFill>
              </a:rPr>
              <a:t>Contains frequently used formatting commands and displays when you select text</a:t>
            </a:r>
            <a:endParaRPr lang="fr-FR" sz="2800" dirty="0">
              <a:solidFill>
                <a:srgbClr val="002060"/>
              </a:solidFill>
            </a:endParaRPr>
          </a:p>
        </p:txBody>
      </p:sp>
      <p:sp>
        <p:nvSpPr>
          <p:cNvPr id="4" name="Segnaposto piè di pagina 3"/>
          <p:cNvSpPr>
            <a:spLocks noGrp="1"/>
          </p:cNvSpPr>
          <p:nvPr>
            <p:ph type="ftr" sz="quarter" idx="11"/>
          </p:nvPr>
        </p:nvSpPr>
        <p:spPr/>
        <p:txBody>
          <a:bodyPr/>
          <a:lstStyle/>
          <a:p>
            <a:r>
              <a:rPr lang="fr-FR" dirty="0" smtClean="0"/>
              <a:t>sgazziano@johncabot.edu</a:t>
            </a:r>
            <a:endParaRPr lang="fr-FR"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MS Office Keyboard shortcut</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136</a:t>
            </a:fld>
            <a:endParaRPr lang="it-IT"/>
          </a:p>
        </p:txBody>
      </p:sp>
      <p:sp>
        <p:nvSpPr>
          <p:cNvPr id="5" name="Content Placeholder 4"/>
          <p:cNvSpPr>
            <a:spLocks noGrp="1"/>
          </p:cNvSpPr>
          <p:nvPr>
            <p:ph sz="quarter" idx="1"/>
          </p:nvPr>
        </p:nvSpPr>
        <p:spPr/>
        <p:txBody>
          <a:bodyPr/>
          <a:lstStyle/>
          <a:p>
            <a:r>
              <a:rPr lang="it-IT" dirty="0" smtClean="0"/>
              <a:t>CTRL-C  copies selected text into the clipboard</a:t>
            </a:r>
          </a:p>
          <a:p>
            <a:r>
              <a:rPr lang="it-IT" dirty="0" smtClean="0"/>
              <a:t>CTRL-V pastes text in the clipboard</a:t>
            </a:r>
          </a:p>
          <a:p>
            <a:r>
              <a:rPr lang="it-IT" dirty="0" smtClean="0"/>
              <a:t>CTRL-Z undo last action</a:t>
            </a:r>
            <a:endParaRPr lang="it-IT"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28"/>
            <a:ext cx="7686700" cy="654032"/>
          </a:xfrm>
        </p:spPr>
        <p:txBody>
          <a:bodyPr>
            <a:normAutofit/>
          </a:bodyPr>
          <a:lstStyle/>
          <a:p>
            <a:r>
              <a:rPr lang="fr-FR" dirty="0" smtClean="0">
                <a:solidFill>
                  <a:srgbClr val="990000"/>
                </a:solidFill>
              </a:rPr>
              <a:t>Document </a:t>
            </a:r>
            <a:r>
              <a:rPr lang="fr-FR" dirty="0" err="1" smtClean="0">
                <a:solidFill>
                  <a:srgbClr val="990000"/>
                </a:solidFill>
              </a:rPr>
              <a:t>formatting</a:t>
            </a:r>
            <a:r>
              <a:rPr lang="fr-FR" dirty="0" smtClean="0">
                <a:solidFill>
                  <a:srgbClr val="990000"/>
                </a:solidFill>
              </a:rPr>
              <a:t> – how to use STYLES</a:t>
            </a:r>
            <a:endParaRPr lang="fr-FR" dirty="0">
              <a:solidFill>
                <a:srgbClr val="990000"/>
              </a:solidFill>
            </a:endParaRPr>
          </a:p>
        </p:txBody>
      </p:sp>
      <p:sp>
        <p:nvSpPr>
          <p:cNvPr id="3" name="Segnaposto contenuto 2"/>
          <p:cNvSpPr>
            <a:spLocks noGrp="1"/>
          </p:cNvSpPr>
          <p:nvPr>
            <p:ph idx="1"/>
          </p:nvPr>
        </p:nvSpPr>
        <p:spPr>
          <a:xfrm>
            <a:off x="457200" y="1484784"/>
            <a:ext cx="8229600" cy="4641379"/>
          </a:xfrm>
        </p:spPr>
        <p:txBody>
          <a:bodyPr/>
          <a:lstStyle/>
          <a:p>
            <a:pPr marL="0" indent="0">
              <a:buNone/>
            </a:pPr>
            <a:r>
              <a:rPr lang="en-US" sz="2800" dirty="0" smtClean="0">
                <a:solidFill>
                  <a:srgbClr val="002060"/>
                </a:solidFill>
                <a:hlinkClick r:id="rId3"/>
              </a:rPr>
              <a:t>The MS Formatting Help LINK</a:t>
            </a:r>
            <a:endParaRPr lang="en-US" sz="2800" dirty="0" smtClean="0">
              <a:solidFill>
                <a:srgbClr val="002060"/>
              </a:solidFill>
            </a:endParaRPr>
          </a:p>
          <a:p>
            <a:pPr marL="0" indent="0">
              <a:buNone/>
            </a:pPr>
            <a:endParaRPr lang="en-US" sz="2800" dirty="0" smtClean="0">
              <a:solidFill>
                <a:srgbClr val="002060"/>
              </a:solidFill>
            </a:endParaRPr>
          </a:p>
          <a:p>
            <a:pPr marL="0" indent="0"/>
            <a:r>
              <a:rPr lang="en-US" sz="2400" dirty="0" smtClean="0">
                <a:solidFill>
                  <a:srgbClr val="002060"/>
                </a:solidFill>
              </a:rPr>
              <a:t>   Style basics in Word  </a:t>
            </a:r>
          </a:p>
          <a:p>
            <a:pPr marL="0" indent="0"/>
            <a:r>
              <a:rPr lang="en-US" sz="2400" dirty="0" smtClean="0">
                <a:solidFill>
                  <a:srgbClr val="002060"/>
                </a:solidFill>
              </a:rPr>
              <a:t>   Apply a style  </a:t>
            </a:r>
          </a:p>
          <a:p>
            <a:pPr marL="0" indent="0"/>
            <a:r>
              <a:rPr lang="en-US" sz="2400" dirty="0" smtClean="0">
                <a:solidFill>
                  <a:srgbClr val="002060"/>
                </a:solidFill>
              </a:rPr>
              <a:t>   Create a new Quick Style  </a:t>
            </a:r>
          </a:p>
          <a:p>
            <a:pPr marL="0" indent="0"/>
            <a:r>
              <a:rPr lang="en-US" sz="2400" dirty="0" smtClean="0">
                <a:solidFill>
                  <a:srgbClr val="002060"/>
                </a:solidFill>
              </a:rPr>
              <a:t>   Change the formatting of a style  </a:t>
            </a:r>
          </a:p>
          <a:p>
            <a:pPr marL="0" indent="0"/>
            <a:r>
              <a:rPr lang="en-US" sz="2400" dirty="0" smtClean="0">
                <a:solidFill>
                  <a:srgbClr val="002060"/>
                </a:solidFill>
              </a:rPr>
              <a:t>   Add and remove styles from the Quick Styles gallery  </a:t>
            </a:r>
          </a:p>
          <a:p>
            <a:pPr marL="0" indent="0"/>
            <a:r>
              <a:rPr lang="en-US" sz="2400" dirty="0" smtClean="0">
                <a:solidFill>
                  <a:srgbClr val="002060"/>
                </a:solidFill>
              </a:rPr>
              <a:t>   Choose a Quick Style set for a document  </a:t>
            </a:r>
          </a:p>
          <a:p>
            <a:pPr marL="0" indent="0"/>
            <a:r>
              <a:rPr lang="en-US" sz="2400" dirty="0" smtClean="0">
                <a:solidFill>
                  <a:srgbClr val="002060"/>
                </a:solidFill>
              </a:rPr>
              <a:t>   Make changes to a Quick Style set  </a:t>
            </a:r>
          </a:p>
          <a:p>
            <a:pPr marL="0" indent="0"/>
            <a:r>
              <a:rPr lang="en-US" sz="2400" dirty="0" smtClean="0">
                <a:solidFill>
                  <a:srgbClr val="002060"/>
                </a:solidFill>
              </a:rPr>
              <a:t>   Make a Quick Style set the default style set  </a:t>
            </a:r>
          </a:p>
          <a:p>
            <a:pPr marL="0" indent="0">
              <a:buNone/>
            </a:pPr>
            <a:endParaRPr lang="en-US" sz="2800" dirty="0" smtClean="0">
              <a:solidFill>
                <a:srgbClr val="002060"/>
              </a:solidFill>
            </a:endParaRPr>
          </a:p>
          <a:p>
            <a:pPr marL="0" indent="0">
              <a:buNone/>
            </a:pPr>
            <a:endParaRPr lang="fr-FR" sz="2800" dirty="0">
              <a:solidFill>
                <a:srgbClr val="00206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85728"/>
            <a:ext cx="8077520" cy="654032"/>
          </a:xfrm>
        </p:spPr>
        <p:txBody>
          <a:bodyPr>
            <a:normAutofit/>
          </a:bodyPr>
          <a:lstStyle/>
          <a:p>
            <a:r>
              <a:rPr lang="fr-FR" dirty="0" smtClean="0">
                <a:solidFill>
                  <a:srgbClr val="990000"/>
                </a:solidFill>
              </a:rPr>
              <a:t>Document </a:t>
            </a:r>
            <a:r>
              <a:rPr lang="fr-FR" dirty="0" err="1" smtClean="0">
                <a:solidFill>
                  <a:srgbClr val="990000"/>
                </a:solidFill>
              </a:rPr>
              <a:t>formatting</a:t>
            </a:r>
            <a:r>
              <a:rPr lang="fr-FR" dirty="0" smtClean="0">
                <a:solidFill>
                  <a:srgbClr val="990000"/>
                </a:solidFill>
              </a:rPr>
              <a:t> - </a:t>
            </a:r>
            <a:r>
              <a:rPr lang="en-US" sz="3600" dirty="0" smtClean="0">
                <a:solidFill>
                  <a:srgbClr val="C00000"/>
                </a:solidFill>
              </a:rPr>
              <a:t>Style basics in Word </a:t>
            </a:r>
            <a:endParaRPr lang="fr-FR" dirty="0">
              <a:solidFill>
                <a:srgbClr val="990000"/>
              </a:solidFill>
            </a:endParaRPr>
          </a:p>
        </p:txBody>
      </p:sp>
      <p:sp>
        <p:nvSpPr>
          <p:cNvPr id="3" name="Segnaposto contenuto 2"/>
          <p:cNvSpPr>
            <a:spLocks noGrp="1"/>
          </p:cNvSpPr>
          <p:nvPr>
            <p:ph idx="1"/>
          </p:nvPr>
        </p:nvSpPr>
        <p:spPr>
          <a:xfrm>
            <a:off x="457200" y="1484784"/>
            <a:ext cx="8229600" cy="4641379"/>
          </a:xfrm>
        </p:spPr>
        <p:txBody>
          <a:bodyPr/>
          <a:lstStyle/>
          <a:p>
            <a:pPr marL="0" indent="0" algn="r">
              <a:buNone/>
            </a:pPr>
            <a:r>
              <a:rPr lang="en-US" sz="2400" dirty="0" smtClean="0">
                <a:solidFill>
                  <a:srgbClr val="002060"/>
                </a:solidFill>
              </a:rPr>
              <a:t>   </a:t>
            </a:r>
            <a:endParaRPr lang="en-US" sz="2400" dirty="0" smtClean="0">
              <a:solidFill>
                <a:srgbClr val="C00000"/>
              </a:solidFill>
            </a:endParaRPr>
          </a:p>
          <a:p>
            <a:pPr marL="0" indent="0">
              <a:buNone/>
            </a:pPr>
            <a:r>
              <a:rPr lang="en-US" sz="1600" dirty="0" smtClean="0">
                <a:solidFill>
                  <a:srgbClr val="002060"/>
                </a:solidFill>
              </a:rPr>
              <a:t> </a:t>
            </a:r>
            <a:r>
              <a:rPr lang="en-US" sz="1600" dirty="0" smtClean="0">
                <a:solidFill>
                  <a:srgbClr val="990000"/>
                </a:solidFill>
              </a:rPr>
              <a:t>Using direct formatting</a:t>
            </a:r>
          </a:p>
          <a:p>
            <a:pPr marL="0" indent="0">
              <a:buNone/>
            </a:pPr>
            <a:endParaRPr lang="en-US" sz="1600" dirty="0" smtClean="0">
              <a:solidFill>
                <a:srgbClr val="002060"/>
              </a:solidFill>
            </a:endParaRPr>
          </a:p>
          <a:p>
            <a:pPr marL="0" indent="0">
              <a:buNone/>
            </a:pPr>
            <a:r>
              <a:rPr lang="en-US" sz="1600" dirty="0" smtClean="0">
                <a:solidFill>
                  <a:srgbClr val="002060"/>
                </a:solidFill>
              </a:rPr>
              <a:t>Word provides several ways for you to  format document. </a:t>
            </a:r>
          </a:p>
          <a:p>
            <a:pPr marL="0" indent="0">
              <a:buNone/>
            </a:pPr>
            <a:r>
              <a:rPr lang="en-US" sz="1600" dirty="0" smtClean="0">
                <a:solidFill>
                  <a:srgbClr val="002060"/>
                </a:solidFill>
              </a:rPr>
              <a:t>You can select the text, and, as an example, apply bold formatting, and then apply a slightly larger font size than the size that you use for the body text. </a:t>
            </a:r>
          </a:p>
          <a:p>
            <a:pPr marL="0" indent="0">
              <a:buNone/>
            </a:pPr>
            <a:endParaRPr lang="en-US" sz="1600" dirty="0" smtClean="0">
              <a:solidFill>
                <a:srgbClr val="002060"/>
              </a:solidFill>
            </a:endParaRPr>
          </a:p>
          <a:p>
            <a:pPr marL="0" indent="0">
              <a:buNone/>
            </a:pPr>
            <a:r>
              <a:rPr lang="en-US" sz="1600" dirty="0" smtClean="0">
                <a:solidFill>
                  <a:srgbClr val="002060"/>
                </a:solidFill>
              </a:rPr>
              <a:t>Applying formatting in this manner is known as </a:t>
            </a:r>
            <a:r>
              <a:rPr lang="en-US" sz="1600" dirty="0" smtClean="0">
                <a:solidFill>
                  <a:srgbClr val="FF0000"/>
                </a:solidFill>
              </a:rPr>
              <a:t>direct formatting. </a:t>
            </a:r>
            <a:r>
              <a:rPr lang="en-US" sz="1600" dirty="0" smtClean="0">
                <a:solidFill>
                  <a:srgbClr val="002060"/>
                </a:solidFill>
              </a:rPr>
              <a:t>The process of applying direct formatting can be tedious. It's easy to make mistakes, and you might not get a good looking document. In the example in the previous paragraph, you must repeat the direct formatting process for each heading, and you must be careful to select the same font size every time. </a:t>
            </a:r>
          </a:p>
          <a:p>
            <a:pPr marL="0" indent="0">
              <a:buNone/>
            </a:pPr>
            <a:endParaRPr lang="en-US" sz="1600" dirty="0" smtClean="0">
              <a:solidFill>
                <a:srgbClr val="002060"/>
              </a:solidFill>
            </a:endParaRPr>
          </a:p>
          <a:p>
            <a:pPr marL="0" indent="0">
              <a:buNone/>
            </a:pPr>
            <a:r>
              <a:rPr lang="en-US" sz="1600" dirty="0" smtClean="0">
                <a:solidFill>
                  <a:srgbClr val="002060"/>
                </a:solidFill>
              </a:rPr>
              <a:t>Furthermore, documents that are formatted by direct formatting are </a:t>
            </a:r>
            <a:r>
              <a:rPr lang="en-US" sz="1600" dirty="0" smtClean="0">
                <a:solidFill>
                  <a:srgbClr val="FF0000"/>
                </a:solidFill>
              </a:rPr>
              <a:t>difficult to update</a:t>
            </a:r>
            <a:r>
              <a:rPr lang="en-US" sz="1600" dirty="0" smtClean="0">
                <a:solidFill>
                  <a:srgbClr val="002060"/>
                </a:solidFill>
              </a:rPr>
              <a:t>. If you want to change the look of the document, you must select each element and apply the new formatting choices</a:t>
            </a:r>
            <a:r>
              <a:rPr lang="en-US" sz="2400" dirty="0" smtClean="0">
                <a:solidFill>
                  <a:srgbClr val="002060"/>
                </a:solidFill>
              </a:rPr>
              <a:t>.</a:t>
            </a:r>
          </a:p>
          <a:p>
            <a:pPr marL="0" indent="0">
              <a:buNone/>
            </a:pPr>
            <a:endParaRPr lang="en-US" sz="2400" dirty="0" smtClean="0">
              <a:solidFill>
                <a:srgbClr val="002060"/>
              </a:solidFill>
            </a:endParaRPr>
          </a:p>
          <a:p>
            <a:pPr marL="0" indent="0">
              <a:buNone/>
            </a:pPr>
            <a:endParaRPr lang="en-US" sz="2800" dirty="0" smtClean="0">
              <a:solidFill>
                <a:srgbClr val="002060"/>
              </a:solidFill>
            </a:endParaRPr>
          </a:p>
          <a:p>
            <a:pPr marL="0" indent="0">
              <a:buNone/>
            </a:pPr>
            <a:endParaRPr lang="fr-FR" sz="2800" dirty="0">
              <a:solidFill>
                <a:srgbClr val="00206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85728"/>
            <a:ext cx="8149528" cy="654032"/>
          </a:xfrm>
        </p:spPr>
        <p:txBody>
          <a:bodyPr>
            <a:normAutofit/>
          </a:bodyPr>
          <a:lstStyle/>
          <a:p>
            <a:r>
              <a:rPr lang="fr-FR" dirty="0" smtClean="0">
                <a:solidFill>
                  <a:srgbClr val="990000"/>
                </a:solidFill>
              </a:rPr>
              <a:t>Document </a:t>
            </a:r>
            <a:r>
              <a:rPr lang="fr-FR" dirty="0" err="1" smtClean="0">
                <a:solidFill>
                  <a:srgbClr val="990000"/>
                </a:solidFill>
              </a:rPr>
              <a:t>formatting</a:t>
            </a:r>
            <a:r>
              <a:rPr lang="fr-FR" dirty="0" smtClean="0">
                <a:solidFill>
                  <a:srgbClr val="990000"/>
                </a:solidFill>
              </a:rPr>
              <a:t> - </a:t>
            </a:r>
            <a:r>
              <a:rPr lang="en-US" sz="3600" dirty="0" smtClean="0">
                <a:solidFill>
                  <a:srgbClr val="C00000"/>
                </a:solidFill>
              </a:rPr>
              <a:t>Style basics in Word </a:t>
            </a:r>
            <a:endParaRPr lang="fr-FR" dirty="0">
              <a:solidFill>
                <a:srgbClr val="990000"/>
              </a:solidFill>
            </a:endParaRPr>
          </a:p>
        </p:txBody>
      </p:sp>
      <p:sp>
        <p:nvSpPr>
          <p:cNvPr id="3" name="Segnaposto contenuto 2"/>
          <p:cNvSpPr>
            <a:spLocks noGrp="1"/>
          </p:cNvSpPr>
          <p:nvPr>
            <p:ph idx="1"/>
          </p:nvPr>
        </p:nvSpPr>
        <p:spPr>
          <a:xfrm>
            <a:off x="457200" y="1412775"/>
            <a:ext cx="8229600" cy="2373415"/>
          </a:xfrm>
        </p:spPr>
        <p:txBody>
          <a:bodyPr>
            <a:normAutofit/>
          </a:bodyPr>
          <a:lstStyle/>
          <a:p>
            <a:pPr marL="0" indent="0">
              <a:buNone/>
            </a:pPr>
            <a:endParaRPr lang="en-US" sz="1600" dirty="0" smtClean="0">
              <a:solidFill>
                <a:srgbClr val="990000"/>
              </a:solidFill>
            </a:endParaRPr>
          </a:p>
          <a:p>
            <a:pPr marL="0" indent="0">
              <a:buNone/>
            </a:pPr>
            <a:r>
              <a:rPr lang="en-US" sz="2400" dirty="0" smtClean="0">
                <a:solidFill>
                  <a:schemeClr val="accent1">
                    <a:lumMod val="75000"/>
                  </a:schemeClr>
                </a:solidFill>
              </a:rPr>
              <a:t>By contrast, when you use styles to format your document, you can quickly and easily apply a set of formatting choices consistently throughout your document.</a:t>
            </a:r>
          </a:p>
          <a:p>
            <a:pPr marL="0" indent="0">
              <a:buNone/>
            </a:pPr>
            <a:endParaRPr lang="en-US" sz="1600" dirty="0" smtClean="0">
              <a:solidFill>
                <a:srgbClr val="002060"/>
              </a:solidFill>
            </a:endParaRPr>
          </a:p>
          <a:p>
            <a:pPr marL="0" indent="0">
              <a:buNone/>
            </a:pPr>
            <a:r>
              <a:rPr lang="en-US" sz="1600" dirty="0" smtClean="0">
                <a:solidFill>
                  <a:srgbClr val="002060"/>
                </a:solidFill>
              </a:rPr>
              <a:t>A style is a set of formatting characteristics, such as font name, size, color, paragraph alignment and spacing. Some styles even include borders and shading. </a:t>
            </a:r>
          </a:p>
          <a:p>
            <a:pPr marL="0" indent="0">
              <a:buNone/>
            </a:pPr>
            <a:endParaRPr lang="en-US" sz="1600" dirty="0" smtClean="0">
              <a:solidFill>
                <a:srgbClr val="990000"/>
              </a:solidFill>
            </a:endParaRPr>
          </a:p>
          <a:p>
            <a:pPr marL="0" indent="0">
              <a:buNone/>
            </a:pPr>
            <a:endParaRPr lang="en-US" sz="2400" dirty="0" smtClean="0">
              <a:solidFill>
                <a:srgbClr val="002060"/>
              </a:solidFill>
            </a:endParaRPr>
          </a:p>
          <a:p>
            <a:pPr marL="0" indent="0">
              <a:buNone/>
            </a:pPr>
            <a:endParaRPr lang="en-US" sz="2800" dirty="0" smtClean="0">
              <a:solidFill>
                <a:srgbClr val="002060"/>
              </a:solidFill>
            </a:endParaRPr>
          </a:p>
          <a:p>
            <a:pPr marL="0" indent="0">
              <a:buNone/>
            </a:pPr>
            <a:endParaRPr lang="fr-FR" sz="2800" dirty="0">
              <a:solidFill>
                <a:srgbClr val="00206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pic>
        <p:nvPicPr>
          <p:cNvPr id="6" name="Picture 2" descr="Heading 1 in text and in the Styles group"/>
          <p:cNvPicPr>
            <a:picLocks noChangeAspect="1" noChangeArrowheads="1"/>
          </p:cNvPicPr>
          <p:nvPr/>
        </p:nvPicPr>
        <p:blipFill>
          <a:blip r:embed="rId3" cstate="print"/>
          <a:stretch>
            <a:fillRect/>
          </a:stretch>
        </p:blipFill>
        <p:spPr bwMode="auto">
          <a:xfrm>
            <a:off x="5715008" y="3857628"/>
            <a:ext cx="2819400" cy="2076450"/>
          </a:xfrm>
          <a:prstGeom prst="rect">
            <a:avLst/>
          </a:prstGeom>
          <a:noFill/>
          <a:ln>
            <a:noFill/>
          </a:ln>
        </p:spPr>
      </p:pic>
      <p:sp>
        <p:nvSpPr>
          <p:cNvPr id="7" name="CasellaDiTesto 6"/>
          <p:cNvSpPr txBox="1"/>
          <p:nvPr/>
        </p:nvSpPr>
        <p:spPr>
          <a:xfrm>
            <a:off x="467544" y="3441680"/>
            <a:ext cx="5072098" cy="2616101"/>
          </a:xfrm>
          <a:prstGeom prst="rect">
            <a:avLst/>
          </a:prstGeom>
          <a:noFill/>
        </p:spPr>
        <p:txBody>
          <a:bodyPr wrap="square" rtlCol="0">
            <a:spAutoFit/>
          </a:bodyPr>
          <a:lstStyle/>
          <a:p>
            <a:pPr marL="0" indent="0">
              <a:buNone/>
            </a:pPr>
            <a:endParaRPr lang="en-US" dirty="0" smtClean="0">
              <a:solidFill>
                <a:srgbClr val="002060"/>
              </a:solidFill>
            </a:endParaRPr>
          </a:p>
          <a:p>
            <a:pPr marL="0" indent="0">
              <a:buNone/>
            </a:pPr>
            <a:r>
              <a:rPr lang="en-US" sz="1600" dirty="0" smtClean="0">
                <a:solidFill>
                  <a:srgbClr val="002060"/>
                </a:solidFill>
              </a:rPr>
              <a:t>For example, instead of taking three separate steps to format your heading as 16-point, bold, Cambria, you can achieve the same result in one step by applying the built-in Heading 1 style. You do not need to remember the characteristics of the Heading 1 style. For each heading in your document, you just click in the heading (you don't even need to select all the text), and then click Heading 1 in the gallery of styles. </a:t>
            </a:r>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Yes we have a class Facebook page ...</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14</a:t>
            </a:fld>
            <a:endParaRPr lang="it-IT"/>
          </a:p>
        </p:txBody>
      </p:sp>
      <p:pic>
        <p:nvPicPr>
          <p:cNvPr id="8" name="Segnaposto contenuto 7" descr="fb.jpg">
            <a:hlinkClick r:id="rId2"/>
          </p:cNvPr>
          <p:cNvPicPr>
            <a:picLocks noGrp="1" noChangeAspect="1"/>
          </p:cNvPicPr>
          <p:nvPr>
            <p:ph sz="quarter" idx="1"/>
          </p:nvPr>
        </p:nvPicPr>
        <p:blipFill>
          <a:blip r:embed="rId3" cstate="print"/>
          <a:stretch>
            <a:fillRect/>
          </a:stretch>
        </p:blipFill>
        <p:spPr>
          <a:xfrm>
            <a:off x="1403648" y="1628800"/>
            <a:ext cx="6696744" cy="4612125"/>
          </a:xfr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28"/>
            <a:ext cx="7686700" cy="654032"/>
          </a:xfrm>
        </p:spPr>
        <p:txBody>
          <a:bodyPr/>
          <a:lstStyle/>
          <a:p>
            <a:r>
              <a:rPr lang="fr-FR" dirty="0" smtClean="0">
                <a:solidFill>
                  <a:srgbClr val="990000"/>
                </a:solidFill>
              </a:rPr>
              <a:t>Document </a:t>
            </a:r>
            <a:r>
              <a:rPr lang="fr-FR" dirty="0" err="1" smtClean="0">
                <a:solidFill>
                  <a:srgbClr val="990000"/>
                </a:solidFill>
              </a:rPr>
              <a:t>formatting</a:t>
            </a:r>
            <a:endParaRPr lang="fr-FR" dirty="0">
              <a:solidFill>
                <a:srgbClr val="990000"/>
              </a:solidFill>
            </a:endParaRPr>
          </a:p>
        </p:txBody>
      </p:sp>
      <p:sp>
        <p:nvSpPr>
          <p:cNvPr id="3" name="Segnaposto contenuto 2"/>
          <p:cNvSpPr>
            <a:spLocks noGrp="1"/>
          </p:cNvSpPr>
          <p:nvPr>
            <p:ph idx="1"/>
          </p:nvPr>
        </p:nvSpPr>
        <p:spPr>
          <a:xfrm>
            <a:off x="323528" y="1412776"/>
            <a:ext cx="8229600" cy="1512169"/>
          </a:xfrm>
        </p:spPr>
        <p:txBody>
          <a:bodyPr/>
          <a:lstStyle/>
          <a:p>
            <a:pPr marL="0" indent="0" algn="r">
              <a:buNone/>
            </a:pPr>
            <a:r>
              <a:rPr lang="en-US" sz="2400" dirty="0" smtClean="0">
                <a:solidFill>
                  <a:srgbClr val="002060"/>
                </a:solidFill>
              </a:rPr>
              <a:t>   </a:t>
            </a:r>
            <a:r>
              <a:rPr lang="en-US" sz="2400" dirty="0" smtClean="0">
                <a:solidFill>
                  <a:srgbClr val="C00000"/>
                </a:solidFill>
              </a:rPr>
              <a:t>Style basics in Word  </a:t>
            </a:r>
          </a:p>
          <a:p>
            <a:pPr marL="0" indent="0" algn="r">
              <a:buNone/>
            </a:pPr>
            <a:r>
              <a:rPr lang="en-US" sz="1600" dirty="0" smtClean="0">
                <a:solidFill>
                  <a:srgbClr val="990000"/>
                </a:solidFill>
              </a:rPr>
              <a:t>Using styles</a:t>
            </a:r>
          </a:p>
          <a:p>
            <a:pPr marL="0" indent="0">
              <a:buNone/>
            </a:pPr>
            <a:r>
              <a:rPr lang="en-US" sz="1600" dirty="0" smtClean="0">
                <a:solidFill>
                  <a:srgbClr val="990000"/>
                </a:solidFill>
                <a:hlinkClick r:id="rId3"/>
              </a:rPr>
              <a:t>L</a:t>
            </a:r>
            <a:r>
              <a:rPr lang="en-US" sz="1600" dirty="0" smtClean="0">
                <a:solidFill>
                  <a:srgbClr val="002060"/>
                </a:solidFill>
                <a:hlinkClick r:id="rId3"/>
              </a:rPr>
              <a:t>et us follow the MS Word tutorial link </a:t>
            </a:r>
            <a:endParaRPr lang="en-US" sz="1600" dirty="0" smtClean="0">
              <a:solidFill>
                <a:srgbClr val="002060"/>
              </a:solidFill>
            </a:endParaRPr>
          </a:p>
          <a:p>
            <a:pPr marL="0" indent="0">
              <a:buNone/>
            </a:pPr>
            <a:endParaRPr lang="en-US" sz="1600" dirty="0" smtClean="0">
              <a:solidFill>
                <a:srgbClr val="002060"/>
              </a:solidFill>
            </a:endParaRPr>
          </a:p>
          <a:p>
            <a:pPr marL="0" indent="0">
              <a:buNone/>
            </a:pPr>
            <a:endParaRPr lang="en-US" sz="1600" dirty="0" smtClean="0">
              <a:solidFill>
                <a:srgbClr val="002060"/>
              </a:solidFill>
            </a:endParaRPr>
          </a:p>
          <a:p>
            <a:pPr marL="0" indent="0">
              <a:buNone/>
            </a:pPr>
            <a:endParaRPr lang="en-US" sz="2800" dirty="0" smtClean="0">
              <a:solidFill>
                <a:srgbClr val="002060"/>
              </a:solidFill>
            </a:endParaRPr>
          </a:p>
          <a:p>
            <a:pPr marL="0" indent="0">
              <a:buNone/>
            </a:pPr>
            <a:endParaRPr lang="fr-FR" sz="2800" dirty="0">
              <a:solidFill>
                <a:srgbClr val="00206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pic>
        <p:nvPicPr>
          <p:cNvPr id="43012" name="Picture 4">
            <a:hlinkClick r:id="rId3"/>
          </p:cNvPr>
          <p:cNvPicPr>
            <a:picLocks noChangeAspect="1" noChangeArrowheads="1"/>
          </p:cNvPicPr>
          <p:nvPr/>
        </p:nvPicPr>
        <p:blipFill>
          <a:blip r:embed="rId4" cstate="print"/>
          <a:srcRect/>
          <a:stretch>
            <a:fillRect/>
          </a:stretch>
        </p:blipFill>
        <p:spPr bwMode="auto">
          <a:xfrm>
            <a:off x="3059832" y="2494140"/>
            <a:ext cx="5817456" cy="39304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85728"/>
            <a:ext cx="8352928" cy="654032"/>
          </a:xfrm>
        </p:spPr>
        <p:txBody>
          <a:bodyPr>
            <a:normAutofit/>
          </a:bodyPr>
          <a:lstStyle/>
          <a:p>
            <a:pPr marL="0" indent="0"/>
            <a:r>
              <a:rPr lang="fr-FR" dirty="0" smtClean="0">
                <a:solidFill>
                  <a:srgbClr val="990000"/>
                </a:solidFill>
              </a:rPr>
              <a:t>Document </a:t>
            </a:r>
            <a:r>
              <a:rPr lang="fr-FR" dirty="0" err="1" smtClean="0">
                <a:solidFill>
                  <a:srgbClr val="990000"/>
                </a:solidFill>
              </a:rPr>
              <a:t>formatting</a:t>
            </a:r>
            <a:r>
              <a:rPr lang="fr-FR" dirty="0" smtClean="0">
                <a:solidFill>
                  <a:srgbClr val="990000"/>
                </a:solidFill>
              </a:rPr>
              <a:t> </a:t>
            </a:r>
            <a:r>
              <a:rPr lang="fr-FR" sz="3200" dirty="0" smtClean="0">
                <a:solidFill>
                  <a:srgbClr val="990000"/>
                </a:solidFill>
              </a:rPr>
              <a:t>- </a:t>
            </a:r>
            <a:r>
              <a:rPr lang="en-US" sz="3200" dirty="0" smtClean="0">
                <a:solidFill>
                  <a:srgbClr val="002060"/>
                </a:solidFill>
              </a:rPr>
              <a:t> </a:t>
            </a:r>
            <a:r>
              <a:rPr lang="en-US" sz="3200" dirty="0" smtClean="0">
                <a:solidFill>
                  <a:srgbClr val="C00000"/>
                </a:solidFill>
              </a:rPr>
              <a:t>Style </a:t>
            </a:r>
            <a:r>
              <a:rPr lang="en-US" sz="3200" dirty="0" smtClean="0">
                <a:solidFill>
                  <a:srgbClr val="990000"/>
                </a:solidFill>
              </a:rPr>
              <a:t>Using THEMES</a:t>
            </a:r>
            <a:endParaRPr lang="fr-FR" sz="3200" dirty="0">
              <a:solidFill>
                <a:srgbClr val="990000"/>
              </a:solidFill>
            </a:endParaRPr>
          </a:p>
        </p:txBody>
      </p:sp>
      <p:sp>
        <p:nvSpPr>
          <p:cNvPr id="3" name="Segnaposto contenuto 2"/>
          <p:cNvSpPr>
            <a:spLocks noGrp="1"/>
          </p:cNvSpPr>
          <p:nvPr>
            <p:ph idx="1"/>
          </p:nvPr>
        </p:nvSpPr>
        <p:spPr>
          <a:xfrm>
            <a:off x="500034" y="1556792"/>
            <a:ext cx="8258204" cy="2157960"/>
          </a:xfrm>
        </p:spPr>
        <p:txBody>
          <a:bodyPr>
            <a:normAutofit/>
          </a:bodyPr>
          <a:lstStyle/>
          <a:p>
            <a:pPr marL="0" indent="0">
              <a:buNone/>
            </a:pPr>
            <a:r>
              <a:rPr lang="en-US" sz="3200" dirty="0" smtClean="0">
                <a:solidFill>
                  <a:srgbClr val="990000"/>
                </a:solidFill>
              </a:rPr>
              <a:t>What is in a THEME ?</a:t>
            </a:r>
          </a:p>
          <a:p>
            <a:endParaRPr lang="en-US" sz="1600" b="1" dirty="0" smtClean="0"/>
          </a:p>
          <a:p>
            <a:r>
              <a:rPr lang="en-US" sz="1600" dirty="0" smtClean="0"/>
              <a:t>Document Themes enable you to change the way that text, tables, and special elements are formatted throughout your document. A Theme includes the following elements:</a:t>
            </a:r>
          </a:p>
          <a:p>
            <a:endParaRPr lang="en-US" sz="1600" dirty="0" smtClean="0"/>
          </a:p>
          <a:p>
            <a:r>
              <a:rPr lang="en-US" sz="1600" dirty="0" smtClean="0"/>
              <a:t>The font used for headings and body text (including the color, style, and spacing) </a:t>
            </a:r>
          </a:p>
          <a:p>
            <a:pPr marL="0" indent="0">
              <a:buNone/>
            </a:pPr>
            <a:endParaRPr lang="en-US" sz="1600" dirty="0" smtClean="0">
              <a:solidFill>
                <a:srgbClr val="002060"/>
              </a:solidFill>
            </a:endParaRPr>
          </a:p>
          <a:p>
            <a:pPr marL="0" indent="0">
              <a:buNone/>
            </a:pPr>
            <a:endParaRPr lang="en-US" sz="1600" dirty="0" smtClean="0">
              <a:solidFill>
                <a:srgbClr val="002060"/>
              </a:solidFill>
            </a:endParaRPr>
          </a:p>
          <a:p>
            <a:pPr marL="0" indent="0">
              <a:buNone/>
            </a:pPr>
            <a:endParaRPr lang="en-US" sz="2800" dirty="0" smtClean="0">
              <a:solidFill>
                <a:srgbClr val="002060"/>
              </a:solidFill>
            </a:endParaRPr>
          </a:p>
          <a:p>
            <a:pPr marL="0" indent="0">
              <a:buNone/>
            </a:pPr>
            <a:endParaRPr lang="fr-FR" sz="2800" dirty="0">
              <a:solidFill>
                <a:srgbClr val="00206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pic>
        <p:nvPicPr>
          <p:cNvPr id="7" name="Immagine 6" descr="ZA102335561033.gif"/>
          <p:cNvPicPr>
            <a:picLocks noChangeAspect="1"/>
          </p:cNvPicPr>
          <p:nvPr/>
        </p:nvPicPr>
        <p:blipFill>
          <a:blip r:embed="rId3" cstate="print"/>
          <a:stretch>
            <a:fillRect/>
          </a:stretch>
        </p:blipFill>
        <p:spPr>
          <a:xfrm>
            <a:off x="4788024" y="3645024"/>
            <a:ext cx="4000498" cy="3004818"/>
          </a:xfrm>
          <a:prstGeom prst="rect">
            <a:avLst/>
          </a:prstGeom>
        </p:spPr>
      </p:pic>
      <p:sp>
        <p:nvSpPr>
          <p:cNvPr id="8" name="CasellaDiTesto 7"/>
          <p:cNvSpPr txBox="1"/>
          <p:nvPr/>
        </p:nvSpPr>
        <p:spPr>
          <a:xfrm>
            <a:off x="714348" y="4071942"/>
            <a:ext cx="3929090" cy="1754326"/>
          </a:xfrm>
          <a:prstGeom prst="rect">
            <a:avLst/>
          </a:prstGeom>
          <a:noFill/>
        </p:spPr>
        <p:txBody>
          <a:bodyPr wrap="square" rtlCol="0">
            <a:spAutoFit/>
          </a:bodyPr>
          <a:lstStyle/>
          <a:p>
            <a:endParaRPr lang="en-US" dirty="0" smtClean="0"/>
          </a:p>
          <a:p>
            <a:r>
              <a:rPr lang="en-US" dirty="0" smtClean="0">
                <a:solidFill>
                  <a:srgbClr val="990000"/>
                </a:solidFill>
              </a:rPr>
              <a:t>Theme effects including 3-D effects, shadowing, lighting, and more </a:t>
            </a:r>
          </a:p>
          <a:p>
            <a:endParaRPr lang="en-US" dirty="0" smtClean="0"/>
          </a:p>
          <a:p>
            <a:pPr marL="0" indent="0">
              <a:buNone/>
            </a:pPr>
            <a:endParaRPr lang="en-US" dirty="0" smtClean="0">
              <a:solidFill>
                <a:srgbClr val="002060"/>
              </a:solidFill>
            </a:endParaRPr>
          </a:p>
          <a:p>
            <a:endParaRPr lang="fr-FR"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28"/>
            <a:ext cx="7686700" cy="654032"/>
          </a:xfrm>
        </p:spPr>
        <p:txBody>
          <a:bodyPr/>
          <a:lstStyle/>
          <a:p>
            <a:r>
              <a:rPr lang="fr-FR" dirty="0" smtClean="0">
                <a:solidFill>
                  <a:srgbClr val="990000"/>
                </a:solidFill>
              </a:rPr>
              <a:t>Document </a:t>
            </a:r>
            <a:r>
              <a:rPr lang="fr-FR" dirty="0" err="1" smtClean="0">
                <a:solidFill>
                  <a:srgbClr val="990000"/>
                </a:solidFill>
              </a:rPr>
              <a:t>formatting</a:t>
            </a:r>
            <a:endParaRPr lang="fr-FR" dirty="0">
              <a:solidFill>
                <a:srgbClr val="99000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sp>
        <p:nvSpPr>
          <p:cNvPr id="9" name="CasellaDiTesto 8"/>
          <p:cNvSpPr txBox="1"/>
          <p:nvPr/>
        </p:nvSpPr>
        <p:spPr>
          <a:xfrm>
            <a:off x="357158" y="1571612"/>
            <a:ext cx="8501122" cy="923330"/>
          </a:xfrm>
          <a:prstGeom prst="rect">
            <a:avLst/>
          </a:prstGeom>
          <a:noFill/>
        </p:spPr>
        <p:txBody>
          <a:bodyPr wrap="square" rtlCol="0">
            <a:spAutoFit/>
          </a:bodyPr>
          <a:lstStyle/>
          <a:p>
            <a:r>
              <a:rPr lang="fr-FR" dirty="0" smtClean="0">
                <a:solidFill>
                  <a:srgbClr val="002060"/>
                </a:solidFill>
              </a:rPr>
              <a:t>Setting </a:t>
            </a:r>
            <a:r>
              <a:rPr lang="fr-FR" dirty="0" err="1" smtClean="0">
                <a:solidFill>
                  <a:srgbClr val="002060"/>
                </a:solidFill>
              </a:rPr>
              <a:t>margins</a:t>
            </a:r>
            <a:r>
              <a:rPr lang="fr-FR" dirty="0" smtClean="0">
                <a:solidFill>
                  <a:srgbClr val="002060"/>
                </a:solidFill>
              </a:rPr>
              <a:t> and </a:t>
            </a:r>
            <a:r>
              <a:rPr lang="fr-FR" dirty="0" err="1" smtClean="0">
                <a:solidFill>
                  <a:srgbClr val="002060"/>
                </a:solidFill>
              </a:rPr>
              <a:t>specifying</a:t>
            </a:r>
            <a:r>
              <a:rPr lang="fr-FR" dirty="0" smtClean="0">
                <a:solidFill>
                  <a:srgbClr val="002060"/>
                </a:solidFill>
              </a:rPr>
              <a:t> page orientation</a:t>
            </a:r>
          </a:p>
          <a:p>
            <a:endParaRPr lang="fr-FR" dirty="0" smtClean="0">
              <a:solidFill>
                <a:srgbClr val="002060"/>
              </a:solidFill>
            </a:endParaRPr>
          </a:p>
          <a:p>
            <a:endParaRPr lang="fr-FR" dirty="0">
              <a:solidFill>
                <a:srgbClr val="002060"/>
              </a:solidFill>
            </a:endParaRPr>
          </a:p>
        </p:txBody>
      </p:sp>
      <p:pic>
        <p:nvPicPr>
          <p:cNvPr id="44034" name="Picture 2"/>
          <p:cNvPicPr>
            <a:picLocks noGrp="1" noChangeAspect="1" noChangeArrowheads="1"/>
          </p:cNvPicPr>
          <p:nvPr>
            <p:ph idx="1"/>
          </p:nvPr>
        </p:nvPicPr>
        <p:blipFill>
          <a:blip r:embed="rId3" cstate="print"/>
          <a:srcRect/>
          <a:stretch>
            <a:fillRect/>
          </a:stretch>
        </p:blipFill>
        <p:spPr bwMode="auto">
          <a:xfrm>
            <a:off x="2666987" y="2000240"/>
            <a:ext cx="6477013" cy="4857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28"/>
            <a:ext cx="7686700" cy="654032"/>
          </a:xfrm>
        </p:spPr>
        <p:txBody>
          <a:bodyPr/>
          <a:lstStyle/>
          <a:p>
            <a:r>
              <a:rPr lang="fr-FR" dirty="0" smtClean="0">
                <a:solidFill>
                  <a:srgbClr val="990000"/>
                </a:solidFill>
              </a:rPr>
              <a:t>Document </a:t>
            </a:r>
            <a:r>
              <a:rPr lang="fr-FR" dirty="0" err="1" smtClean="0">
                <a:solidFill>
                  <a:srgbClr val="990000"/>
                </a:solidFill>
              </a:rPr>
              <a:t>formatting</a:t>
            </a:r>
            <a:endParaRPr lang="fr-FR" dirty="0">
              <a:solidFill>
                <a:srgbClr val="99000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sp>
        <p:nvSpPr>
          <p:cNvPr id="9" name="CasellaDiTesto 8"/>
          <p:cNvSpPr txBox="1"/>
          <p:nvPr/>
        </p:nvSpPr>
        <p:spPr>
          <a:xfrm>
            <a:off x="357158" y="1571612"/>
            <a:ext cx="8501122" cy="4801314"/>
          </a:xfrm>
          <a:prstGeom prst="rect">
            <a:avLst/>
          </a:prstGeom>
          <a:noFill/>
        </p:spPr>
        <p:txBody>
          <a:bodyPr wrap="square" rtlCol="0">
            <a:spAutoFit/>
          </a:bodyPr>
          <a:lstStyle/>
          <a:p>
            <a:r>
              <a:rPr lang="fr-FR" dirty="0" err="1" smtClean="0">
                <a:solidFill>
                  <a:srgbClr val="990000"/>
                </a:solidFill>
              </a:rPr>
              <a:t>Inserting</a:t>
            </a:r>
            <a:r>
              <a:rPr lang="fr-FR" dirty="0" smtClean="0">
                <a:solidFill>
                  <a:srgbClr val="990000"/>
                </a:solidFill>
              </a:rPr>
              <a:t> Page Breaks </a:t>
            </a:r>
          </a:p>
          <a:p>
            <a:endParaRPr lang="fr-FR" dirty="0" smtClean="0">
              <a:solidFill>
                <a:srgbClr val="990000"/>
              </a:solidFill>
            </a:endParaRPr>
          </a:p>
          <a:p>
            <a:r>
              <a:rPr lang="fr-FR" dirty="0" smtClean="0">
                <a:solidFill>
                  <a:srgbClr val="002060"/>
                </a:solidFill>
              </a:rPr>
              <a:t>force the </a:t>
            </a:r>
            <a:r>
              <a:rPr lang="fr-FR" dirty="0" err="1" smtClean="0">
                <a:solidFill>
                  <a:srgbClr val="002060"/>
                </a:solidFill>
              </a:rPr>
              <a:t>next</a:t>
            </a:r>
            <a:r>
              <a:rPr lang="fr-FR" dirty="0" smtClean="0">
                <a:solidFill>
                  <a:srgbClr val="002060"/>
                </a:solidFill>
              </a:rPr>
              <a:t> part of a document to </a:t>
            </a:r>
            <a:r>
              <a:rPr lang="fr-FR" dirty="0" err="1" smtClean="0">
                <a:solidFill>
                  <a:srgbClr val="002060"/>
                </a:solidFill>
              </a:rPr>
              <a:t>begin</a:t>
            </a:r>
            <a:r>
              <a:rPr lang="fr-FR" dirty="0" smtClean="0">
                <a:solidFill>
                  <a:srgbClr val="002060"/>
                </a:solidFill>
              </a:rPr>
              <a:t> on the </a:t>
            </a:r>
            <a:r>
              <a:rPr lang="fr-FR" dirty="0" err="1" smtClean="0">
                <a:solidFill>
                  <a:srgbClr val="002060"/>
                </a:solidFill>
              </a:rPr>
              <a:t>next</a:t>
            </a:r>
            <a:r>
              <a:rPr lang="fr-FR" dirty="0" smtClean="0">
                <a:solidFill>
                  <a:srgbClr val="002060"/>
                </a:solidFill>
              </a:rPr>
              <a:t> page</a:t>
            </a:r>
          </a:p>
          <a:p>
            <a:endParaRPr lang="fr-FR" dirty="0" smtClean="0">
              <a:solidFill>
                <a:srgbClr val="002060"/>
              </a:solidFill>
            </a:endParaRPr>
          </a:p>
          <a:p>
            <a:r>
              <a:rPr lang="fr-FR" dirty="0" smtClean="0">
                <a:solidFill>
                  <a:srgbClr val="002060"/>
                </a:solidFill>
              </a:rPr>
              <a:t>		INSERT TAB – Page Break: </a:t>
            </a:r>
            <a:r>
              <a:rPr lang="fr-FR" dirty="0" err="1" smtClean="0">
                <a:solidFill>
                  <a:srgbClr val="002060"/>
                </a:solidFill>
              </a:rPr>
              <a:t>shortcut</a:t>
            </a:r>
            <a:r>
              <a:rPr lang="fr-FR" dirty="0" smtClean="0">
                <a:solidFill>
                  <a:srgbClr val="002060"/>
                </a:solidFill>
              </a:rPr>
              <a:t>: CRTL+ENTER</a:t>
            </a:r>
          </a:p>
          <a:p>
            <a:endParaRPr lang="fr-FR" dirty="0" smtClean="0">
              <a:solidFill>
                <a:srgbClr val="002060"/>
              </a:solidFill>
            </a:endParaRPr>
          </a:p>
          <a:p>
            <a:endParaRPr lang="fr-FR" dirty="0" smtClean="0">
              <a:solidFill>
                <a:srgbClr val="002060"/>
              </a:solidFill>
            </a:endParaRPr>
          </a:p>
          <a:p>
            <a:r>
              <a:rPr lang="fr-FR" dirty="0" err="1" smtClean="0">
                <a:solidFill>
                  <a:srgbClr val="990000"/>
                </a:solidFill>
              </a:rPr>
              <a:t>Adding</a:t>
            </a:r>
            <a:r>
              <a:rPr lang="fr-FR" dirty="0" smtClean="0">
                <a:solidFill>
                  <a:srgbClr val="990000"/>
                </a:solidFill>
              </a:rPr>
              <a:t> page </a:t>
            </a:r>
            <a:r>
              <a:rPr lang="fr-FR" dirty="0" err="1" smtClean="0">
                <a:solidFill>
                  <a:srgbClr val="990000"/>
                </a:solidFill>
              </a:rPr>
              <a:t>numbers</a:t>
            </a:r>
            <a:endParaRPr lang="fr-FR" dirty="0" smtClean="0">
              <a:solidFill>
                <a:srgbClr val="990000"/>
              </a:solidFill>
            </a:endParaRPr>
          </a:p>
          <a:p>
            <a:endParaRPr lang="fr-FR" dirty="0" smtClean="0">
              <a:solidFill>
                <a:srgbClr val="002060"/>
              </a:solidFill>
            </a:endParaRPr>
          </a:p>
          <a:p>
            <a:r>
              <a:rPr lang="fr-FR" dirty="0" smtClean="0">
                <a:solidFill>
                  <a:srgbClr val="002060"/>
                </a:solidFill>
              </a:rPr>
              <a:t>		INSERT TAB - 	Page </a:t>
            </a:r>
            <a:r>
              <a:rPr lang="fr-FR" dirty="0" err="1" smtClean="0">
                <a:solidFill>
                  <a:srgbClr val="002060"/>
                </a:solidFill>
              </a:rPr>
              <a:t>Number</a:t>
            </a:r>
            <a:r>
              <a:rPr lang="fr-FR" dirty="0" smtClean="0">
                <a:solidFill>
                  <a:srgbClr val="002060"/>
                </a:solidFill>
              </a:rPr>
              <a:t> – select position </a:t>
            </a:r>
            <a:r>
              <a:rPr lang="fr-FR" dirty="0" err="1" smtClean="0">
                <a:solidFill>
                  <a:srgbClr val="002060"/>
                </a:solidFill>
              </a:rPr>
              <a:t>from</a:t>
            </a:r>
            <a:r>
              <a:rPr lang="fr-FR" dirty="0" smtClean="0">
                <a:solidFill>
                  <a:srgbClr val="002060"/>
                </a:solidFill>
              </a:rPr>
              <a:t> menu</a:t>
            </a:r>
          </a:p>
          <a:p>
            <a:endParaRPr lang="fr-FR" dirty="0" smtClean="0">
              <a:solidFill>
                <a:srgbClr val="002060"/>
              </a:solidFill>
            </a:endParaRPr>
          </a:p>
          <a:p>
            <a:r>
              <a:rPr lang="fr-FR" dirty="0" err="1" smtClean="0">
                <a:solidFill>
                  <a:srgbClr val="990000"/>
                </a:solidFill>
              </a:rPr>
              <a:t>Inserting</a:t>
            </a:r>
            <a:r>
              <a:rPr lang="fr-FR" dirty="0" smtClean="0">
                <a:solidFill>
                  <a:srgbClr val="990000"/>
                </a:solidFill>
              </a:rPr>
              <a:t> Headers and </a:t>
            </a:r>
            <a:r>
              <a:rPr lang="fr-FR" dirty="0" err="1" smtClean="0">
                <a:solidFill>
                  <a:srgbClr val="990000"/>
                </a:solidFill>
              </a:rPr>
              <a:t>Footers</a:t>
            </a:r>
            <a:endParaRPr lang="fr-FR" dirty="0" smtClean="0">
              <a:solidFill>
                <a:srgbClr val="990000"/>
              </a:solidFill>
            </a:endParaRPr>
          </a:p>
          <a:p>
            <a:endParaRPr lang="fr-FR" dirty="0" smtClean="0">
              <a:solidFill>
                <a:srgbClr val="002060"/>
              </a:solidFill>
            </a:endParaRPr>
          </a:p>
          <a:p>
            <a:r>
              <a:rPr lang="fr-FR" dirty="0" smtClean="0">
                <a:solidFill>
                  <a:srgbClr val="002060"/>
                </a:solidFill>
              </a:rPr>
              <a:t>A </a:t>
            </a:r>
            <a:r>
              <a:rPr lang="fr-FR" dirty="0" smtClean="0">
                <a:solidFill>
                  <a:srgbClr val="990000"/>
                </a:solidFill>
              </a:rPr>
              <a:t>Header</a:t>
            </a:r>
            <a:r>
              <a:rPr lang="fr-FR" dirty="0" smtClean="0">
                <a:solidFill>
                  <a:srgbClr val="002060"/>
                </a:solidFill>
              </a:rPr>
              <a:t> </a:t>
            </a:r>
            <a:r>
              <a:rPr lang="fr-FR" dirty="0" err="1" smtClean="0">
                <a:solidFill>
                  <a:srgbClr val="002060"/>
                </a:solidFill>
              </a:rPr>
              <a:t>is</a:t>
            </a:r>
            <a:r>
              <a:rPr lang="fr-FR" dirty="0" smtClean="0">
                <a:solidFill>
                  <a:srgbClr val="002060"/>
                </a:solidFill>
              </a:rPr>
              <a:t> information </a:t>
            </a:r>
            <a:r>
              <a:rPr lang="fr-FR" dirty="0" err="1" smtClean="0">
                <a:solidFill>
                  <a:srgbClr val="002060"/>
                </a:solidFill>
              </a:rPr>
              <a:t>printed</a:t>
            </a:r>
            <a:r>
              <a:rPr lang="fr-FR" dirty="0" smtClean="0">
                <a:solidFill>
                  <a:srgbClr val="002060"/>
                </a:solidFill>
              </a:rPr>
              <a:t> </a:t>
            </a:r>
            <a:r>
              <a:rPr lang="fr-FR" dirty="0" err="1" smtClean="0">
                <a:solidFill>
                  <a:srgbClr val="002060"/>
                </a:solidFill>
              </a:rPr>
              <a:t>at</a:t>
            </a:r>
            <a:r>
              <a:rPr lang="fr-FR" dirty="0" smtClean="0">
                <a:solidFill>
                  <a:srgbClr val="002060"/>
                </a:solidFill>
              </a:rPr>
              <a:t> the   </a:t>
            </a:r>
            <a:r>
              <a:rPr lang="fr-FR" dirty="0" smtClean="0">
                <a:solidFill>
                  <a:srgbClr val="990000"/>
                </a:solidFill>
              </a:rPr>
              <a:t>top</a:t>
            </a:r>
            <a:r>
              <a:rPr lang="fr-FR" dirty="0" smtClean="0">
                <a:solidFill>
                  <a:srgbClr val="002060"/>
                </a:solidFill>
              </a:rPr>
              <a:t> 		of the page</a:t>
            </a:r>
          </a:p>
          <a:p>
            <a:r>
              <a:rPr lang="fr-FR" dirty="0" smtClean="0">
                <a:solidFill>
                  <a:srgbClr val="002060"/>
                </a:solidFill>
              </a:rPr>
              <a:t>A </a:t>
            </a:r>
            <a:r>
              <a:rPr lang="fr-FR" dirty="0" err="1" smtClean="0">
                <a:solidFill>
                  <a:srgbClr val="990000"/>
                </a:solidFill>
              </a:rPr>
              <a:t>Footer</a:t>
            </a:r>
            <a:r>
              <a:rPr lang="fr-FR" dirty="0" smtClean="0">
                <a:solidFill>
                  <a:srgbClr val="002060"/>
                </a:solidFill>
              </a:rPr>
              <a:t> </a:t>
            </a:r>
            <a:r>
              <a:rPr lang="fr-FR" dirty="0" err="1" smtClean="0">
                <a:solidFill>
                  <a:srgbClr val="002060"/>
                </a:solidFill>
              </a:rPr>
              <a:t>is</a:t>
            </a:r>
            <a:r>
              <a:rPr lang="fr-FR" dirty="0" smtClean="0">
                <a:solidFill>
                  <a:srgbClr val="002060"/>
                </a:solidFill>
              </a:rPr>
              <a:t> information </a:t>
            </a:r>
            <a:r>
              <a:rPr lang="fr-FR" dirty="0" err="1" smtClean="0">
                <a:solidFill>
                  <a:srgbClr val="002060"/>
                </a:solidFill>
              </a:rPr>
              <a:t>printed</a:t>
            </a:r>
            <a:r>
              <a:rPr lang="fr-FR" dirty="0" smtClean="0">
                <a:solidFill>
                  <a:srgbClr val="002060"/>
                </a:solidFill>
              </a:rPr>
              <a:t> </a:t>
            </a:r>
            <a:r>
              <a:rPr lang="fr-FR" dirty="0" err="1" smtClean="0">
                <a:solidFill>
                  <a:srgbClr val="002060"/>
                </a:solidFill>
              </a:rPr>
              <a:t>at</a:t>
            </a:r>
            <a:r>
              <a:rPr lang="fr-FR" dirty="0" smtClean="0">
                <a:solidFill>
                  <a:srgbClr val="002060"/>
                </a:solidFill>
              </a:rPr>
              <a:t> the    </a:t>
            </a:r>
            <a:r>
              <a:rPr lang="fr-FR" dirty="0" err="1" smtClean="0">
                <a:solidFill>
                  <a:srgbClr val="990000"/>
                </a:solidFill>
              </a:rPr>
              <a:t>bottom</a:t>
            </a:r>
            <a:r>
              <a:rPr lang="fr-FR" dirty="0" smtClean="0">
                <a:solidFill>
                  <a:srgbClr val="002060"/>
                </a:solidFill>
              </a:rPr>
              <a:t> 	of the page</a:t>
            </a:r>
          </a:p>
          <a:p>
            <a:endParaRPr lang="fr-FR" dirty="0" smtClean="0">
              <a:solidFill>
                <a:srgbClr val="002060"/>
              </a:solidFill>
            </a:endParaRPr>
          </a:p>
          <a:p>
            <a:r>
              <a:rPr lang="fr-FR" dirty="0" smtClean="0">
                <a:solidFill>
                  <a:srgbClr val="002060"/>
                </a:solidFill>
              </a:rPr>
              <a:t>		DESIGN TAB -  look </a:t>
            </a:r>
            <a:r>
              <a:rPr lang="fr-FR" dirty="0" err="1" smtClean="0">
                <a:solidFill>
                  <a:srgbClr val="002060"/>
                </a:solidFill>
              </a:rPr>
              <a:t>at</a:t>
            </a:r>
            <a:r>
              <a:rPr lang="fr-FR" dirty="0" smtClean="0">
                <a:solidFill>
                  <a:srgbClr val="002060"/>
                </a:solidFill>
              </a:rPr>
              <a:t> </a:t>
            </a:r>
            <a:r>
              <a:rPr lang="fr-FR" dirty="0" err="1" smtClean="0">
                <a:solidFill>
                  <a:srgbClr val="002060"/>
                </a:solidFill>
              </a:rPr>
              <a:t>picture</a:t>
            </a:r>
            <a:r>
              <a:rPr lang="fr-FR" dirty="0" smtClean="0">
                <a:solidFill>
                  <a:srgbClr val="002060"/>
                </a:solidFill>
              </a:rPr>
              <a:t> </a:t>
            </a:r>
            <a:r>
              <a:rPr lang="fr-FR" dirty="0" err="1" smtClean="0">
                <a:solidFill>
                  <a:srgbClr val="002060"/>
                </a:solidFill>
              </a:rPr>
              <a:t>next</a:t>
            </a:r>
            <a:r>
              <a:rPr lang="fr-FR" dirty="0" smtClean="0">
                <a:solidFill>
                  <a:srgbClr val="002060"/>
                </a:solidFill>
              </a:rPr>
              <a:t> </a:t>
            </a:r>
            <a:r>
              <a:rPr lang="fr-FR" dirty="0" err="1" smtClean="0">
                <a:solidFill>
                  <a:srgbClr val="002060"/>
                </a:solidFill>
              </a:rPr>
              <a:t>slide</a:t>
            </a:r>
            <a:endParaRPr lang="fr-FR" dirty="0">
              <a:solidFill>
                <a:srgbClr val="002060"/>
              </a:solidFill>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142852"/>
            <a:ext cx="7901014" cy="368280"/>
          </a:xfrm>
        </p:spPr>
        <p:txBody>
          <a:bodyPr>
            <a:normAutofit fontScale="90000"/>
          </a:bodyPr>
          <a:lstStyle/>
          <a:p>
            <a:r>
              <a:rPr lang="fr-FR" dirty="0" smtClean="0">
                <a:solidFill>
                  <a:srgbClr val="990000"/>
                </a:solidFill>
              </a:rPr>
              <a:t>Insert header and </a:t>
            </a:r>
            <a:r>
              <a:rPr lang="fr-FR" dirty="0" err="1" smtClean="0">
                <a:solidFill>
                  <a:srgbClr val="990000"/>
                </a:solidFill>
              </a:rPr>
              <a:t>footer</a:t>
            </a:r>
            <a:endParaRPr lang="fr-FR" dirty="0">
              <a:solidFill>
                <a:srgbClr val="990000"/>
              </a:solidFill>
            </a:endParaRPr>
          </a:p>
        </p:txBody>
      </p:sp>
      <p:sp>
        <p:nvSpPr>
          <p:cNvPr id="3" name="Segnaposto contenuto 2"/>
          <p:cNvSpPr>
            <a:spLocks noGrp="1"/>
          </p:cNvSpPr>
          <p:nvPr>
            <p:ph idx="1"/>
          </p:nvPr>
        </p:nvSpPr>
        <p:spPr/>
        <p:txBody>
          <a:bodyPr/>
          <a:lstStyle/>
          <a:p>
            <a:endParaRPr lang="fr-F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pic>
        <p:nvPicPr>
          <p:cNvPr id="45058" name="Picture 2"/>
          <p:cNvPicPr>
            <a:picLocks noChangeAspect="1" noChangeArrowheads="1"/>
          </p:cNvPicPr>
          <p:nvPr/>
        </p:nvPicPr>
        <p:blipFill>
          <a:blip r:embed="rId3" cstate="print"/>
          <a:srcRect/>
          <a:stretch>
            <a:fillRect/>
          </a:stretch>
        </p:blipFill>
        <p:spPr bwMode="auto">
          <a:xfrm>
            <a:off x="0" y="571480"/>
            <a:ext cx="9106722" cy="6286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28"/>
            <a:ext cx="7686700" cy="654032"/>
          </a:xfrm>
        </p:spPr>
        <p:txBody>
          <a:bodyPr>
            <a:normAutofit fontScale="90000"/>
          </a:bodyPr>
          <a:lstStyle/>
          <a:p>
            <a:r>
              <a:rPr lang="fr-FR" sz="4000" dirty="0" err="1" smtClean="0">
                <a:solidFill>
                  <a:srgbClr val="990000"/>
                </a:solidFill>
              </a:rPr>
              <a:t>Summary</a:t>
            </a:r>
            <a:r>
              <a:rPr lang="fr-FR" sz="4000" dirty="0" smtClean="0">
                <a:solidFill>
                  <a:srgbClr val="990000"/>
                </a:solidFill>
              </a:rPr>
              <a:t> and Table of Contents</a:t>
            </a:r>
            <a:endParaRPr lang="fr-FR" dirty="0">
              <a:solidFill>
                <a:srgbClr val="990000"/>
              </a:solidFill>
            </a:endParaRPr>
          </a:p>
        </p:txBody>
      </p:sp>
      <p:sp>
        <p:nvSpPr>
          <p:cNvPr id="3" name="Segnaposto contenuto 2"/>
          <p:cNvSpPr>
            <a:spLocks noGrp="1"/>
          </p:cNvSpPr>
          <p:nvPr>
            <p:ph idx="1"/>
          </p:nvPr>
        </p:nvSpPr>
        <p:spPr/>
        <p:txBody>
          <a:bodyPr/>
          <a:lstStyle/>
          <a:p>
            <a:pPr marL="0" indent="0">
              <a:buNone/>
            </a:pPr>
            <a:r>
              <a:rPr lang="en-US" sz="2800" dirty="0" smtClean="0">
                <a:solidFill>
                  <a:srgbClr val="002060"/>
                </a:solidFill>
                <a:hlinkClick r:id="rId3"/>
              </a:rPr>
              <a:t>The MS Training LINK </a:t>
            </a:r>
            <a:endParaRPr lang="en-US" sz="2800" dirty="0" smtClean="0">
              <a:solidFill>
                <a:srgbClr val="002060"/>
              </a:solidFill>
            </a:endParaRPr>
          </a:p>
          <a:p>
            <a:pPr marL="0" indent="0">
              <a:buNone/>
            </a:pPr>
            <a:endParaRPr lang="en-US" sz="2800" dirty="0" smtClean="0">
              <a:solidFill>
                <a:srgbClr val="002060"/>
              </a:solidFill>
            </a:endParaRPr>
          </a:p>
          <a:p>
            <a:pPr marL="0" indent="0">
              <a:buNone/>
            </a:pPr>
            <a:endParaRPr lang="fr-FR" sz="2800" dirty="0">
              <a:solidFill>
                <a:srgbClr val="002060"/>
              </a:solidFill>
            </a:endParaRPr>
          </a:p>
        </p:txBody>
      </p:sp>
      <p:sp>
        <p:nvSpPr>
          <p:cNvPr id="4" name="Segnaposto piè di pagina 3"/>
          <p:cNvSpPr>
            <a:spLocks noGrp="1"/>
          </p:cNvSpPr>
          <p:nvPr>
            <p:ph type="ftr" sz="quarter" idx="11"/>
          </p:nvPr>
        </p:nvSpPr>
        <p:spPr/>
        <p:txBody>
          <a:bodyPr/>
          <a:lstStyle/>
          <a:p>
            <a:r>
              <a:rPr lang="fr-FR" smtClean="0"/>
              <a:t>sgazziano@johncabot.edu</a:t>
            </a:r>
            <a:endParaRPr lang="fr-FR"/>
          </a:p>
        </p:txBody>
      </p:sp>
      <p:pic>
        <p:nvPicPr>
          <p:cNvPr id="28674" name="Picture 2" descr="Headings in table of contents"/>
          <p:cNvPicPr>
            <a:picLocks noChangeAspect="1" noChangeArrowheads="1"/>
          </p:cNvPicPr>
          <p:nvPr/>
        </p:nvPicPr>
        <p:blipFill>
          <a:blip r:embed="rId4" cstate="print"/>
          <a:srcRect/>
          <a:stretch>
            <a:fillRect/>
          </a:stretch>
        </p:blipFill>
        <p:spPr bwMode="auto">
          <a:xfrm>
            <a:off x="1547664" y="2204864"/>
            <a:ext cx="6712346" cy="3816424"/>
          </a:xfrm>
          <a:prstGeom prst="rect">
            <a:avLst/>
          </a:prstGeom>
          <a:noFill/>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Pictures in Word</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146</a:t>
            </a:fld>
            <a:endParaRPr lang="it-IT"/>
          </a:p>
        </p:txBody>
      </p:sp>
      <p:sp>
        <p:nvSpPr>
          <p:cNvPr id="5" name="Content Placeholder 4"/>
          <p:cNvSpPr>
            <a:spLocks noGrp="1"/>
          </p:cNvSpPr>
          <p:nvPr>
            <p:ph sz="quarter" idx="1"/>
          </p:nvPr>
        </p:nvSpPr>
        <p:spPr/>
        <p:txBody>
          <a:bodyPr>
            <a:normAutofit lnSpcReduction="10000"/>
          </a:bodyPr>
          <a:lstStyle/>
          <a:p>
            <a:endParaRPr lang="it-IT" dirty="0" smtClean="0"/>
          </a:p>
          <a:p>
            <a:r>
              <a:rPr lang="it-IT" dirty="0" smtClean="0"/>
              <a:t>INSERT TAB – pictures</a:t>
            </a:r>
          </a:p>
          <a:p>
            <a:endParaRPr lang="it-IT" dirty="0" smtClean="0"/>
          </a:p>
          <a:p>
            <a:r>
              <a:rPr lang="it-IT" dirty="0" smtClean="0"/>
              <a:t>Right-click on pic ands select “text wrapping”</a:t>
            </a:r>
          </a:p>
          <a:p>
            <a:endParaRPr lang="it-IT" dirty="0" smtClean="0"/>
          </a:p>
          <a:p>
            <a:r>
              <a:rPr lang="it-IT" dirty="0" smtClean="0"/>
              <a:t>Choose the best option (usually frame) then move the pic to the </a:t>
            </a:r>
            <a:r>
              <a:rPr lang="it-IT" smtClean="0"/>
              <a:t>final location</a:t>
            </a:r>
          </a:p>
          <a:p>
            <a:pPr>
              <a:buNone/>
            </a:pPr>
            <a:endParaRPr lang="it-IT" dirty="0" smtClean="0"/>
          </a:p>
          <a:p>
            <a:pPr lvl="1"/>
            <a:r>
              <a:rPr lang="it-IT" dirty="0" smtClean="0"/>
              <a:t>There is also the backgroud option available</a:t>
            </a:r>
          </a:p>
          <a:p>
            <a:pPr lvl="1">
              <a:buNone/>
            </a:pPr>
            <a:r>
              <a:rPr lang="it-IT" dirty="0" smtClean="0"/>
              <a:t> </a:t>
            </a:r>
            <a:endParaRPr lang="it-IT"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General rules for a good document</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147</a:t>
            </a:fld>
            <a:endParaRPr lang="it-IT"/>
          </a:p>
        </p:txBody>
      </p:sp>
      <p:sp>
        <p:nvSpPr>
          <p:cNvPr id="5" name="Content Placeholder 4"/>
          <p:cNvSpPr>
            <a:spLocks noGrp="1"/>
          </p:cNvSpPr>
          <p:nvPr>
            <p:ph sz="quarter" idx="1"/>
          </p:nvPr>
        </p:nvSpPr>
        <p:spPr/>
        <p:txBody>
          <a:bodyPr/>
          <a:lstStyle/>
          <a:p>
            <a:r>
              <a:rPr lang="it-IT" dirty="0" smtClean="0"/>
              <a:t>Apply a structure to your document:</a:t>
            </a:r>
          </a:p>
          <a:p>
            <a:pPr lvl="1"/>
            <a:r>
              <a:rPr lang="it-IT" dirty="0" smtClean="0"/>
              <a:t>Titles, headings, ....</a:t>
            </a:r>
          </a:p>
          <a:p>
            <a:pPr lvl="1"/>
            <a:r>
              <a:rPr lang="it-IT" dirty="0" smtClean="0"/>
              <a:t>Start with the doc outline: (chapters titles)</a:t>
            </a:r>
          </a:p>
          <a:p>
            <a:pPr lvl="1"/>
            <a:r>
              <a:rPr lang="it-IT" dirty="0" smtClean="0"/>
              <a:t>Choose a Theme and a Style that matches your audience</a:t>
            </a:r>
          </a:p>
          <a:p>
            <a:pPr lvl="1"/>
            <a:r>
              <a:rPr lang="it-IT" dirty="0" smtClean="0"/>
              <a:t>Write down the content first, then format</a:t>
            </a:r>
          </a:p>
          <a:p>
            <a:pPr lvl="1"/>
            <a:r>
              <a:rPr lang="it-IT" dirty="0" smtClean="0"/>
              <a:t>Justify text</a:t>
            </a:r>
          </a:p>
          <a:p>
            <a:pPr lvl="1"/>
            <a:r>
              <a:rPr lang="it-IT" dirty="0" smtClean="0"/>
              <a:t>Frame pictures</a:t>
            </a:r>
          </a:p>
          <a:p>
            <a:pPr lvl="1"/>
            <a:r>
              <a:rPr lang="it-IT" dirty="0" smtClean="0"/>
              <a:t>Start new chapters on a new page if after 2/3 of page</a:t>
            </a:r>
            <a:endParaRPr lang="it-IT"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MS Word</a:t>
            </a:r>
            <a:endParaRPr lang="fr-FR"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148</a:t>
            </a:fld>
            <a:endParaRPr lang="it-IT"/>
          </a:p>
        </p:txBody>
      </p:sp>
      <p:sp>
        <p:nvSpPr>
          <p:cNvPr id="5" name="Segnaposto contenuto 4"/>
          <p:cNvSpPr>
            <a:spLocks noGrp="1"/>
          </p:cNvSpPr>
          <p:nvPr>
            <p:ph sz="quarter" idx="1"/>
          </p:nvPr>
        </p:nvSpPr>
        <p:spPr/>
        <p:txBody>
          <a:bodyPr>
            <a:normAutofit/>
          </a:bodyPr>
          <a:lstStyle/>
          <a:p>
            <a:pPr marL="266700" indent="-266700">
              <a:lnSpc>
                <a:spcPct val="80000"/>
              </a:lnSpc>
              <a:buFont typeface="Arial" pitchFamily="34" charset="0"/>
              <a:buChar char="•"/>
            </a:pPr>
            <a:r>
              <a:rPr lang="en-US" sz="4400" dirty="0" smtClean="0">
                <a:solidFill>
                  <a:schemeClr val="accent1">
                    <a:lumMod val="75000"/>
                  </a:schemeClr>
                </a:solidFill>
              </a:rPr>
              <a:t>Master and subdocuments. </a:t>
            </a:r>
          </a:p>
          <a:p>
            <a:pPr marL="266700" indent="-266700">
              <a:lnSpc>
                <a:spcPct val="80000"/>
              </a:lnSpc>
              <a:buFont typeface="Arial" pitchFamily="34" charset="0"/>
              <a:buChar char="•"/>
            </a:pPr>
            <a:endParaRPr lang="en-US" sz="4400" dirty="0" smtClean="0">
              <a:solidFill>
                <a:schemeClr val="accent1">
                  <a:lumMod val="75000"/>
                </a:schemeClr>
              </a:solidFill>
            </a:endParaRPr>
          </a:p>
          <a:p>
            <a:pPr marL="266700" indent="-266700">
              <a:lnSpc>
                <a:spcPct val="80000"/>
              </a:lnSpc>
              <a:buFont typeface="Arial" pitchFamily="34" charset="0"/>
              <a:buChar char="•"/>
            </a:pPr>
            <a:r>
              <a:rPr lang="en-US" sz="4400" dirty="0" smtClean="0">
                <a:solidFill>
                  <a:schemeClr val="accent1">
                    <a:lumMod val="75000"/>
                  </a:schemeClr>
                </a:solidFill>
              </a:rPr>
              <a:t>Tracking changes, merging documents. </a:t>
            </a:r>
          </a:p>
          <a:p>
            <a:pPr marL="266700" indent="-266700">
              <a:lnSpc>
                <a:spcPct val="80000"/>
              </a:lnSpc>
              <a:buFont typeface="Arial" pitchFamily="34" charset="0"/>
              <a:buChar char="•"/>
            </a:pPr>
            <a:endParaRPr lang="en-US" sz="4400" dirty="0" smtClean="0">
              <a:solidFill>
                <a:schemeClr val="accent1">
                  <a:lumMod val="75000"/>
                </a:schemeClr>
              </a:solidFill>
            </a:endParaRPr>
          </a:p>
          <a:p>
            <a:pPr marL="266700" indent="-266700">
              <a:lnSpc>
                <a:spcPct val="80000"/>
              </a:lnSpc>
              <a:buFont typeface="Arial" pitchFamily="34" charset="0"/>
              <a:buChar char="•"/>
            </a:pPr>
            <a:r>
              <a:rPr lang="en-US" sz="4400" dirty="0" smtClean="0">
                <a:solidFill>
                  <a:schemeClr val="accent1">
                    <a:lumMod val="75000"/>
                  </a:schemeClr>
                </a:solidFill>
              </a:rPr>
              <a:t>Inserting references and tables</a:t>
            </a:r>
          </a:p>
          <a:p>
            <a:pPr>
              <a:buNone/>
            </a:pPr>
            <a:endParaRPr lang="fr-FR" sz="4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MS Word: </a:t>
            </a:r>
            <a:r>
              <a:rPr lang="fr-FR" dirty="0" err="1" smtClean="0"/>
              <a:t>Tracking</a:t>
            </a:r>
            <a:r>
              <a:rPr lang="fr-FR" dirty="0" smtClean="0"/>
              <a:t> changes</a:t>
            </a:r>
            <a:endParaRPr lang="fr-FR"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149</a:t>
            </a:fld>
            <a:endParaRPr lang="it-IT"/>
          </a:p>
        </p:txBody>
      </p:sp>
      <p:sp>
        <p:nvSpPr>
          <p:cNvPr id="5" name="Segnaposto contenuto 4"/>
          <p:cNvSpPr>
            <a:spLocks noGrp="1"/>
          </p:cNvSpPr>
          <p:nvPr>
            <p:ph sz="quarter" idx="1"/>
          </p:nvPr>
        </p:nvSpPr>
        <p:spPr/>
        <p:txBody>
          <a:bodyPr>
            <a:normAutofit fontScale="92500" lnSpcReduction="20000"/>
          </a:bodyPr>
          <a:lstStyle/>
          <a:p>
            <a:r>
              <a:rPr lang="en-US" dirty="0" smtClean="0"/>
              <a:t>This chapter introduces several features that go beyond the need of the typical student and extend to capabilities that you will appreciate in the workplace, especially as you work with others on a collaborative project.</a:t>
            </a:r>
          </a:p>
          <a:p>
            <a:endParaRPr lang="en-US" dirty="0" smtClean="0"/>
          </a:p>
          <a:p>
            <a:r>
              <a:rPr lang="en-US" dirty="0" smtClean="0">
                <a:solidFill>
                  <a:schemeClr val="accent1">
                    <a:lumMod val="75000"/>
                  </a:schemeClr>
                </a:solidFill>
              </a:rPr>
              <a:t>Workgroup editing</a:t>
            </a:r>
            <a:r>
              <a:rPr lang="en-US" dirty="0" smtClean="0"/>
              <a:t>: where suggested revisions from one or more individuals can be stored electronically within a document. </a:t>
            </a:r>
          </a:p>
          <a:p>
            <a:endParaRPr lang="en-US" dirty="0" smtClean="0"/>
          </a:p>
          <a:p>
            <a:r>
              <a:rPr lang="en-US" dirty="0" smtClean="0"/>
              <a:t>The original author can review each suggestion individually before it is incorporated into the final version of the document, and enables multiple people to work on the same document in collaboration with one another</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Window of the future: our «Roster in the Cloud»</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15</a:t>
            </a:fld>
            <a:endParaRPr lang="it-IT"/>
          </a:p>
        </p:txBody>
      </p:sp>
      <p:pic>
        <p:nvPicPr>
          <p:cNvPr id="6" name="Content Placeholder 5">
            <a:hlinkClick r:id="rId2"/>
          </p:cNvPr>
          <p:cNvPicPr>
            <a:picLocks noGrp="1" noChangeAspect="1"/>
          </p:cNvPicPr>
          <p:nvPr>
            <p:ph sz="quarter" idx="1"/>
          </p:nvPr>
        </p:nvPicPr>
        <p:blipFill>
          <a:blip r:embed="rId3" cstate="print">
            <a:extLst>
              <a:ext uri="{28A0092B-C50C-407E-A947-70E740481C1C}">
                <a14:useLocalDpi xmlns:a14="http://schemas.microsoft.com/office/drawing/2010/main" xmlns="" val="0"/>
              </a:ext>
            </a:extLst>
          </a:blip>
          <a:stretch>
            <a:fillRect/>
          </a:stretch>
        </p:blipFill>
        <p:spPr>
          <a:xfrm>
            <a:off x="1043608" y="1450999"/>
            <a:ext cx="7050911" cy="4429712"/>
          </a:xfrm>
        </p:spPr>
      </p:pic>
      <p:sp>
        <p:nvSpPr>
          <p:cNvPr id="7" name="TextBox 6"/>
          <p:cNvSpPr txBox="1"/>
          <p:nvPr/>
        </p:nvSpPr>
        <p:spPr>
          <a:xfrm>
            <a:off x="1259632" y="6021288"/>
            <a:ext cx="6984776" cy="369332"/>
          </a:xfrm>
          <a:prstGeom prst="rect">
            <a:avLst/>
          </a:prstGeom>
          <a:noFill/>
        </p:spPr>
        <p:txBody>
          <a:bodyPr wrap="square" rtlCol="0">
            <a:spAutoFit/>
          </a:bodyPr>
          <a:lstStyle/>
          <a:p>
            <a:r>
              <a:rPr lang="it-IT" dirty="0" smtClean="0"/>
              <a:t>Request access by email to  </a:t>
            </a:r>
            <a:r>
              <a:rPr lang="it-IT" dirty="0" smtClean="0">
                <a:hlinkClick r:id="rId4"/>
              </a:rPr>
              <a:t>sgazziano@johncabot.edu</a:t>
            </a:r>
            <a:r>
              <a:rPr lang="it-IT" dirty="0" smtClean="0"/>
              <a:t> </a:t>
            </a:r>
            <a:endParaRPr lang="en-US" dirty="0"/>
          </a:p>
        </p:txBody>
      </p:sp>
    </p:spTree>
    <p:extLst>
      <p:ext uri="{BB962C8B-B14F-4D97-AF65-F5344CB8AC3E}">
        <p14:creationId xmlns:p14="http://schemas.microsoft.com/office/powerpoint/2010/main" xmlns="" val="413508062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MS Word: </a:t>
            </a:r>
            <a:r>
              <a:rPr lang="fr-FR" dirty="0" err="1" smtClean="0"/>
              <a:t>Tracking</a:t>
            </a:r>
            <a:r>
              <a:rPr lang="fr-FR" dirty="0" smtClean="0"/>
              <a:t> changes</a:t>
            </a:r>
            <a:endParaRPr lang="fr-FR"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150</a:t>
            </a:fld>
            <a:endParaRPr lang="it-IT"/>
          </a:p>
        </p:txBody>
      </p:sp>
      <p:sp>
        <p:nvSpPr>
          <p:cNvPr id="5" name="Segnaposto contenuto 4"/>
          <p:cNvSpPr>
            <a:spLocks noGrp="1"/>
          </p:cNvSpPr>
          <p:nvPr>
            <p:ph sz="quarter" idx="1"/>
          </p:nvPr>
        </p:nvSpPr>
        <p:spPr/>
        <p:txBody>
          <a:bodyPr>
            <a:normAutofit lnSpcReduction="10000"/>
          </a:bodyPr>
          <a:lstStyle/>
          <a:p>
            <a:pPr>
              <a:buNone/>
            </a:pPr>
            <a:r>
              <a:rPr lang="en-US" dirty="0" smtClean="0">
                <a:solidFill>
                  <a:schemeClr val="accent1">
                    <a:lumMod val="75000"/>
                  </a:schemeClr>
                </a:solidFill>
              </a:rPr>
              <a:t>Inserting comments in a document</a:t>
            </a:r>
            <a:r>
              <a:rPr lang="en-US" dirty="0" smtClean="0"/>
              <a:t>.</a:t>
            </a:r>
          </a:p>
          <a:p>
            <a:endParaRPr lang="en-US" dirty="0" smtClean="0"/>
          </a:p>
          <a:p>
            <a:r>
              <a:rPr lang="en-US" dirty="0" smtClean="0"/>
              <a:t>A comment is a note or annotation about the content of a document. A markup balloon is a colored circle that contains comments and display in the margins.</a:t>
            </a:r>
          </a:p>
          <a:p>
            <a:endParaRPr lang="en-US" dirty="0" smtClean="0"/>
          </a:p>
          <a:p>
            <a:r>
              <a:rPr lang="en-US" dirty="0" smtClean="0"/>
              <a:t>Click the document where you want the comment to appear, display the Review tab and click new comment in the comment group to open the markup balloon. Enter the text of your comment and click outside the balloon area. </a:t>
            </a:r>
          </a:p>
          <a:p>
            <a:pPr>
              <a:buNone/>
            </a:pPr>
            <a:endParaRPr lang="en-US" dirty="0" smtClean="0"/>
          </a:p>
          <a:p>
            <a:endParaRPr lang="fr-FR"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MS Word: </a:t>
            </a:r>
            <a:r>
              <a:rPr lang="fr-FR" dirty="0" err="1" smtClean="0"/>
              <a:t>Tracking</a:t>
            </a:r>
            <a:r>
              <a:rPr lang="fr-FR" dirty="0" smtClean="0"/>
              <a:t> changes</a:t>
            </a:r>
            <a:endParaRPr lang="fr-FR"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151</a:t>
            </a:fld>
            <a:endParaRPr lang="it-IT"/>
          </a:p>
        </p:txBody>
      </p:sp>
      <p:sp>
        <p:nvSpPr>
          <p:cNvPr id="5" name="Segnaposto contenuto 4"/>
          <p:cNvSpPr>
            <a:spLocks noGrp="1"/>
          </p:cNvSpPr>
          <p:nvPr>
            <p:ph sz="quarter" idx="1"/>
          </p:nvPr>
        </p:nvSpPr>
        <p:spPr/>
        <p:txBody>
          <a:bodyPr>
            <a:normAutofit/>
          </a:bodyPr>
          <a:lstStyle/>
          <a:p>
            <a:r>
              <a:rPr lang="it-IT" dirty="0" err="1" smtClean="0"/>
              <a:t>Revisions</a:t>
            </a:r>
            <a:r>
              <a:rPr lang="it-IT" dirty="0" smtClean="0"/>
              <a:t>: </a:t>
            </a:r>
            <a:r>
              <a:rPr lang="en-US" dirty="0" smtClean="0">
                <a:solidFill>
                  <a:schemeClr val="accent1">
                    <a:lumMod val="75000"/>
                  </a:schemeClr>
                </a:solidFill>
              </a:rPr>
              <a:t>REVIEW TAB – TRACK CHANGES</a:t>
            </a:r>
          </a:p>
          <a:p>
            <a:r>
              <a:rPr lang="en-US" dirty="0" smtClean="0"/>
              <a:t>Track changes allow to insert automatic revision marks and markup balloons for changes in additions, deletions and formatting. </a:t>
            </a:r>
          </a:p>
          <a:p>
            <a:r>
              <a:rPr lang="en-US" dirty="0" smtClean="0"/>
              <a:t>Whether you work individually or with a group, you can monitor any revisions you or others make to a document.</a:t>
            </a:r>
          </a:p>
          <a:p>
            <a:endParaRPr lang="fr-FR" dirty="0"/>
          </a:p>
        </p:txBody>
      </p:sp>
      <p:pic>
        <p:nvPicPr>
          <p:cNvPr id="6" name="Picture 2"/>
          <p:cNvPicPr>
            <a:picLocks noChangeAspect="1" noChangeArrowheads="1"/>
          </p:cNvPicPr>
          <p:nvPr/>
        </p:nvPicPr>
        <p:blipFill>
          <a:blip r:embed="rId3" cstate="print"/>
          <a:srcRect/>
          <a:stretch>
            <a:fillRect/>
          </a:stretch>
        </p:blipFill>
        <p:spPr bwMode="auto">
          <a:xfrm>
            <a:off x="2915816" y="4221088"/>
            <a:ext cx="5838825" cy="2400300"/>
          </a:xfrm>
          <a:prstGeom prst="rect">
            <a:avLst/>
          </a:prstGeom>
          <a:noFill/>
          <a:ln w="9525">
            <a:noFill/>
            <a:miter lim="800000"/>
            <a:headEnd/>
            <a:tailEnd/>
          </a:ln>
          <a:effectLst/>
        </p:spPr>
      </p:pic>
      <p:sp>
        <p:nvSpPr>
          <p:cNvPr id="8" name="Up Arrow 4"/>
          <p:cNvSpPr/>
          <p:nvPr/>
        </p:nvSpPr>
        <p:spPr bwMode="auto">
          <a:xfrm rot="15011877">
            <a:off x="7691197" y="3989911"/>
            <a:ext cx="339033" cy="746046"/>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C00000"/>
              </a:solidFill>
              <a:effectLst/>
              <a:latin typeface="Arial" charset="0"/>
              <a:cs typeface="Arial" charset="0"/>
            </a:endParaRPr>
          </a:p>
        </p:txBody>
      </p:sp>
      <p:sp>
        <p:nvSpPr>
          <p:cNvPr id="9" name="Up Arrow 4"/>
          <p:cNvSpPr/>
          <p:nvPr/>
        </p:nvSpPr>
        <p:spPr bwMode="auto">
          <a:xfrm rot="1884109">
            <a:off x="5324908" y="5207902"/>
            <a:ext cx="484632" cy="1644256"/>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C00000"/>
              </a:solidFill>
              <a:effectLst/>
              <a:latin typeface="Arial" charset="0"/>
              <a:cs typeface="Arial" charset="0"/>
            </a:endParaRPr>
          </a:p>
        </p:txBody>
      </p:sp>
      <p:sp>
        <p:nvSpPr>
          <p:cNvPr id="10" name="Rettangolo 9"/>
          <p:cNvSpPr/>
          <p:nvPr/>
        </p:nvSpPr>
        <p:spPr>
          <a:xfrm>
            <a:off x="5796136" y="5805264"/>
            <a:ext cx="2844048" cy="369332"/>
          </a:xfrm>
          <a:prstGeom prst="rect">
            <a:avLst/>
          </a:prstGeom>
        </p:spPr>
        <p:txBody>
          <a:bodyPr wrap="none">
            <a:spAutoFit/>
          </a:bodyPr>
          <a:lstStyle/>
          <a:p>
            <a:r>
              <a:rPr lang="en-US" b="1" dirty="0" smtClean="0">
                <a:solidFill>
                  <a:srgbClr val="990000"/>
                </a:solidFill>
              </a:rPr>
              <a:t>TRACKING CHANGES</a:t>
            </a:r>
            <a:endParaRPr lang="fr-FR"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MS Word : </a:t>
            </a:r>
            <a:r>
              <a:rPr lang="fr-FR" dirty="0" err="1" smtClean="0"/>
              <a:t>Tracking</a:t>
            </a:r>
            <a:r>
              <a:rPr lang="fr-FR" dirty="0" smtClean="0"/>
              <a:t> changes</a:t>
            </a:r>
            <a:endParaRPr lang="fr-FR" dirty="0"/>
          </a:p>
        </p:txBody>
      </p:sp>
      <p:sp>
        <p:nvSpPr>
          <p:cNvPr id="3" name="Content Placeholder 2"/>
          <p:cNvSpPr>
            <a:spLocks noGrp="1"/>
          </p:cNvSpPr>
          <p:nvPr>
            <p:ph idx="1"/>
          </p:nvPr>
        </p:nvSpPr>
        <p:spPr/>
        <p:txBody>
          <a:bodyPr/>
          <a:lstStyle/>
          <a:p>
            <a:endParaRPr lang="fr-FR" dirty="0"/>
          </a:p>
        </p:txBody>
      </p:sp>
      <p:sp>
        <p:nvSpPr>
          <p:cNvPr id="4" name="Footer Placeholder 3"/>
          <p:cNvSpPr>
            <a:spLocks noGrp="1"/>
          </p:cNvSpPr>
          <p:nvPr>
            <p:ph type="ftr" sz="quarter" idx="11"/>
          </p:nvPr>
        </p:nvSpPr>
        <p:spPr/>
        <p:txBody>
          <a:bodyPr/>
          <a:lstStyle/>
          <a:p>
            <a:r>
              <a:rPr lang="fr-FR" smtClean="0"/>
              <a:t>sgazziano@johncabot.edu</a:t>
            </a:r>
            <a:endParaRPr lang="fr-FR"/>
          </a:p>
        </p:txBody>
      </p:sp>
      <p:pic>
        <p:nvPicPr>
          <p:cNvPr id="3074" name="Picture 2"/>
          <p:cNvPicPr>
            <a:picLocks noChangeAspect="1" noChangeArrowheads="1"/>
          </p:cNvPicPr>
          <p:nvPr/>
        </p:nvPicPr>
        <p:blipFill>
          <a:blip r:embed="rId3" cstate="print"/>
          <a:srcRect/>
          <a:stretch>
            <a:fillRect/>
          </a:stretch>
        </p:blipFill>
        <p:spPr bwMode="auto">
          <a:xfrm>
            <a:off x="0" y="1428736"/>
            <a:ext cx="8979602" cy="47278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smtClean="0"/>
              <a:t>MS Word: </a:t>
            </a:r>
            <a:r>
              <a:rPr lang="fr-FR" dirty="0" err="1" smtClean="0"/>
              <a:t>Tracking</a:t>
            </a:r>
            <a:r>
              <a:rPr lang="fr-FR" dirty="0" smtClean="0"/>
              <a:t> changes</a:t>
            </a:r>
            <a:endParaRPr lang="fr-FR"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153</a:t>
            </a:fld>
            <a:endParaRPr lang="it-IT"/>
          </a:p>
        </p:txBody>
      </p:sp>
      <p:pic>
        <p:nvPicPr>
          <p:cNvPr id="11" name="Picture 2"/>
          <p:cNvPicPr>
            <a:picLocks noGrp="1" noChangeAspect="1" noChangeArrowheads="1"/>
          </p:cNvPicPr>
          <p:nvPr>
            <p:ph sz="quarter" idx="1"/>
          </p:nvPr>
        </p:nvPicPr>
        <p:blipFill>
          <a:blip r:embed="rId3" cstate="print"/>
          <a:srcRect/>
          <a:stretch>
            <a:fillRect/>
          </a:stretch>
        </p:blipFill>
        <p:spPr bwMode="auto">
          <a:xfrm>
            <a:off x="251520" y="1412776"/>
            <a:ext cx="6480720" cy="4320480"/>
          </a:xfrm>
          <a:prstGeom prst="rect">
            <a:avLst/>
          </a:prstGeom>
          <a:noFill/>
          <a:ln w="9525">
            <a:noFill/>
            <a:miter lim="800000"/>
            <a:headEnd/>
            <a:tailEnd/>
          </a:ln>
          <a:effectLst/>
        </p:spPr>
      </p:pic>
      <p:sp>
        <p:nvSpPr>
          <p:cNvPr id="12" name="Rettangolo 11"/>
          <p:cNvSpPr/>
          <p:nvPr/>
        </p:nvSpPr>
        <p:spPr>
          <a:xfrm>
            <a:off x="6588224" y="1844824"/>
            <a:ext cx="2339752" cy="3416320"/>
          </a:xfrm>
          <a:prstGeom prst="rect">
            <a:avLst/>
          </a:prstGeom>
        </p:spPr>
        <p:txBody>
          <a:bodyPr wrap="square">
            <a:spAutoFit/>
          </a:bodyPr>
          <a:lstStyle/>
          <a:p>
            <a:pPr marL="266700">
              <a:lnSpc>
                <a:spcPct val="80000"/>
              </a:lnSpc>
            </a:pPr>
            <a:r>
              <a:rPr lang="en-US" dirty="0" smtClean="0">
                <a:solidFill>
                  <a:srgbClr val="990000"/>
                </a:solidFill>
              </a:rPr>
              <a:t>Original showing markup</a:t>
            </a:r>
            <a:r>
              <a:rPr lang="en-US" dirty="0" smtClean="0">
                <a:solidFill>
                  <a:srgbClr val="002060"/>
                </a:solidFill>
              </a:rPr>
              <a:t> – view shows a line through deleted text and put inserted text in a markup balloon</a:t>
            </a:r>
          </a:p>
          <a:p>
            <a:pPr marL="266700">
              <a:lnSpc>
                <a:spcPct val="80000"/>
              </a:lnSpc>
            </a:pPr>
            <a:endParaRPr lang="en-US" dirty="0" smtClean="0">
              <a:solidFill>
                <a:srgbClr val="002060"/>
              </a:solidFill>
            </a:endParaRPr>
          </a:p>
          <a:p>
            <a:pPr marL="266700">
              <a:lnSpc>
                <a:spcPct val="80000"/>
              </a:lnSpc>
            </a:pPr>
            <a:r>
              <a:rPr lang="en-US" dirty="0" smtClean="0">
                <a:solidFill>
                  <a:srgbClr val="C00000"/>
                </a:solidFill>
              </a:rPr>
              <a:t>Final showing markup </a:t>
            </a:r>
            <a:r>
              <a:rPr lang="en-US" dirty="0" smtClean="0">
                <a:solidFill>
                  <a:srgbClr val="002060"/>
                </a:solidFill>
              </a:rPr>
              <a:t>– view shows inserted text in the body and puts deleted text in a markup balloon</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3200" dirty="0" smtClean="0">
                <a:solidFill>
                  <a:srgbClr val="C00000"/>
                </a:solidFill>
              </a:rPr>
              <a:t>VIEWING DOCUMENTS SIDE BY SIDE</a:t>
            </a:r>
            <a:endParaRPr lang="fr-FR" dirty="0">
              <a:solidFill>
                <a:srgbClr val="C00000"/>
              </a:solidFill>
            </a:endParaRPr>
          </a:p>
        </p:txBody>
      </p:sp>
      <p:sp>
        <p:nvSpPr>
          <p:cNvPr id="3" name="Content Placeholder 2"/>
          <p:cNvSpPr>
            <a:spLocks noGrp="1"/>
          </p:cNvSpPr>
          <p:nvPr>
            <p:ph idx="1"/>
          </p:nvPr>
        </p:nvSpPr>
        <p:spPr/>
        <p:txBody>
          <a:bodyPr/>
          <a:lstStyle/>
          <a:p>
            <a:r>
              <a:rPr lang="it-IT" dirty="0" smtClean="0">
                <a:solidFill>
                  <a:srgbClr val="002060"/>
                </a:solidFill>
              </a:rPr>
              <a:t>The </a:t>
            </a:r>
            <a:r>
              <a:rPr lang="it-IT" dirty="0" smtClean="0">
                <a:solidFill>
                  <a:srgbClr val="990000"/>
                </a:solidFill>
              </a:rPr>
              <a:t>COMPARE</a:t>
            </a:r>
            <a:r>
              <a:rPr lang="it-IT" dirty="0" smtClean="0">
                <a:solidFill>
                  <a:srgbClr val="002060"/>
                </a:solidFill>
              </a:rPr>
              <a:t> feature evaluates the contents of two or more documents and displays markup balloons showing the differences.</a:t>
            </a:r>
          </a:p>
          <a:p>
            <a:r>
              <a:rPr lang="it-IT" i="1" dirty="0" smtClean="0">
                <a:solidFill>
                  <a:srgbClr val="990000"/>
                </a:solidFill>
              </a:rPr>
              <a:t>View side by side </a:t>
            </a:r>
            <a:r>
              <a:rPr lang="it-IT" dirty="0" smtClean="0">
                <a:solidFill>
                  <a:srgbClr val="002060"/>
                </a:solidFill>
              </a:rPr>
              <a:t>and </a:t>
            </a:r>
            <a:r>
              <a:rPr lang="it-IT" i="1" dirty="0" smtClean="0">
                <a:solidFill>
                  <a:srgbClr val="990000"/>
                </a:solidFill>
              </a:rPr>
              <a:t>syncronous</a:t>
            </a:r>
            <a:r>
              <a:rPr lang="it-IT" i="1" dirty="0" smtClean="0">
                <a:solidFill>
                  <a:srgbClr val="002060"/>
                </a:solidFill>
              </a:rPr>
              <a:t> </a:t>
            </a:r>
            <a:r>
              <a:rPr lang="it-IT" dirty="0" smtClean="0">
                <a:solidFill>
                  <a:srgbClr val="002060"/>
                </a:solidFill>
              </a:rPr>
              <a:t>scrolling are useful when several people work on </a:t>
            </a:r>
            <a:r>
              <a:rPr lang="it-IT" u="sng" dirty="0" smtClean="0">
                <a:solidFill>
                  <a:srgbClr val="002060"/>
                </a:solidFill>
              </a:rPr>
              <a:t>their own copy </a:t>
            </a:r>
            <a:r>
              <a:rPr lang="it-IT" dirty="0" smtClean="0">
                <a:solidFill>
                  <a:srgbClr val="002060"/>
                </a:solidFill>
              </a:rPr>
              <a:t>of the document</a:t>
            </a:r>
            <a:endParaRPr lang="fr-FR" dirty="0">
              <a:solidFill>
                <a:srgbClr val="002060"/>
              </a:solidFill>
            </a:endParaRPr>
          </a:p>
        </p:txBody>
      </p:sp>
      <p:sp>
        <p:nvSpPr>
          <p:cNvPr id="4" name="Footer Placeholder 3"/>
          <p:cNvSpPr>
            <a:spLocks noGrp="1"/>
          </p:cNvSpPr>
          <p:nvPr>
            <p:ph type="ftr" sz="quarter" idx="11"/>
          </p:nvPr>
        </p:nvSpPr>
        <p:spPr/>
        <p:txBody>
          <a:bodyPr/>
          <a:lstStyle/>
          <a:p>
            <a:r>
              <a:rPr lang="fr-FR" smtClean="0"/>
              <a:t>sgazziano@johncabot.edu</a:t>
            </a:r>
            <a:endParaRPr lang="fr-F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3200" dirty="0" smtClean="0">
                <a:solidFill>
                  <a:srgbClr val="C00000"/>
                </a:solidFill>
              </a:rPr>
              <a:t>VIEWING DOCUMENTS SIDE BY SIDE</a:t>
            </a:r>
            <a:endParaRPr lang="fr-FR" dirty="0">
              <a:solidFill>
                <a:srgbClr val="C00000"/>
              </a:solidFill>
            </a:endParaRPr>
          </a:p>
        </p:txBody>
      </p:sp>
      <p:sp>
        <p:nvSpPr>
          <p:cNvPr id="3" name="Content Placeholder 2"/>
          <p:cNvSpPr>
            <a:spLocks noGrp="1"/>
          </p:cNvSpPr>
          <p:nvPr>
            <p:ph idx="1"/>
          </p:nvPr>
        </p:nvSpPr>
        <p:spPr/>
        <p:txBody>
          <a:bodyPr/>
          <a:lstStyle/>
          <a:p>
            <a:endParaRPr lang="fr-FR"/>
          </a:p>
        </p:txBody>
      </p:sp>
      <p:sp>
        <p:nvSpPr>
          <p:cNvPr id="4" name="Footer Placeholder 3"/>
          <p:cNvSpPr>
            <a:spLocks noGrp="1"/>
          </p:cNvSpPr>
          <p:nvPr>
            <p:ph type="ftr" sz="quarter" idx="11"/>
          </p:nvPr>
        </p:nvSpPr>
        <p:spPr/>
        <p:txBody>
          <a:bodyPr/>
          <a:lstStyle/>
          <a:p>
            <a:r>
              <a:rPr lang="fr-FR" smtClean="0"/>
              <a:t>sgazziano@johncabot.edu</a:t>
            </a:r>
            <a:endParaRPr lang="fr-FR"/>
          </a:p>
        </p:txBody>
      </p:sp>
      <p:pic>
        <p:nvPicPr>
          <p:cNvPr id="4098" name="Picture 2"/>
          <p:cNvPicPr>
            <a:picLocks noChangeAspect="1" noChangeArrowheads="1"/>
          </p:cNvPicPr>
          <p:nvPr/>
        </p:nvPicPr>
        <p:blipFill>
          <a:blip r:embed="rId3" cstate="print"/>
          <a:srcRect/>
          <a:stretch>
            <a:fillRect/>
          </a:stretch>
        </p:blipFill>
        <p:spPr bwMode="auto">
          <a:xfrm>
            <a:off x="188908" y="1428736"/>
            <a:ext cx="8922723"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dirty="0" smtClean="0"/>
              <a:t>Master And Subdocuments</a:t>
            </a:r>
            <a:endParaRPr lang="fr-FR"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156</a:t>
            </a:fld>
            <a:endParaRPr lang="it-IT"/>
          </a:p>
        </p:txBody>
      </p:sp>
      <p:sp>
        <p:nvSpPr>
          <p:cNvPr id="5" name="Segnaposto contenuto 4"/>
          <p:cNvSpPr>
            <a:spLocks noGrp="1"/>
          </p:cNvSpPr>
          <p:nvPr>
            <p:ph sz="quarter" idx="1"/>
          </p:nvPr>
        </p:nvSpPr>
        <p:spPr/>
        <p:txBody>
          <a:bodyPr>
            <a:normAutofit fontScale="77500" lnSpcReduction="20000"/>
          </a:bodyPr>
          <a:lstStyle/>
          <a:p>
            <a:endParaRPr lang="en-US" dirty="0" smtClean="0"/>
          </a:p>
          <a:p>
            <a:r>
              <a:rPr lang="en-US" sz="2800" dirty="0" smtClean="0">
                <a:solidFill>
                  <a:srgbClr val="002060"/>
                </a:solidFill>
                <a:hlinkClick r:id="rId3"/>
              </a:rPr>
              <a:t>The MS Help link on master and subdocuments</a:t>
            </a:r>
            <a:endParaRPr lang="en-US" sz="2800" dirty="0" smtClean="0">
              <a:solidFill>
                <a:srgbClr val="002060"/>
              </a:solidFill>
            </a:endParaRPr>
          </a:p>
          <a:p>
            <a:pPr>
              <a:buNone/>
            </a:pPr>
            <a:endParaRPr lang="en-US" dirty="0" smtClean="0"/>
          </a:p>
          <a:p>
            <a:r>
              <a:rPr lang="en-US" dirty="0" smtClean="0"/>
              <a:t>Select your main folder </a:t>
            </a:r>
          </a:p>
          <a:p>
            <a:endParaRPr lang="en-US" dirty="0" smtClean="0"/>
          </a:p>
          <a:p>
            <a:r>
              <a:rPr lang="en-US" dirty="0" smtClean="0"/>
              <a:t>Open a new document or an existing one</a:t>
            </a:r>
          </a:p>
          <a:p>
            <a:endParaRPr lang="en-US" dirty="0" smtClean="0"/>
          </a:p>
          <a:p>
            <a:r>
              <a:rPr lang="en-US" dirty="0" smtClean="0"/>
              <a:t>Use View Tab – Outline command: an Outline tab appears</a:t>
            </a:r>
          </a:p>
          <a:p>
            <a:endParaRPr lang="en-US" dirty="0" smtClean="0"/>
          </a:p>
          <a:p>
            <a:r>
              <a:rPr lang="en-US" dirty="0" smtClean="0"/>
              <a:t>Create a title and headings</a:t>
            </a:r>
          </a:p>
          <a:p>
            <a:endParaRPr lang="en-US" dirty="0" smtClean="0"/>
          </a:p>
          <a:p>
            <a:r>
              <a:rPr lang="en-US" dirty="0" smtClean="0"/>
              <a:t>Make sure expand option is active</a:t>
            </a:r>
          </a:p>
          <a:p>
            <a:endParaRPr lang="en-US" dirty="0" smtClean="0"/>
          </a:p>
          <a:p>
            <a:r>
              <a:rPr lang="en-US" dirty="0" smtClean="0"/>
              <a:t>Outline tab: create subdocument</a:t>
            </a:r>
          </a:p>
          <a:p>
            <a:endParaRPr lang="fr-FR"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Tables</a:t>
            </a:r>
            <a:r>
              <a:rPr lang="it-IT" dirty="0" smtClean="0"/>
              <a:t> in MS Word</a:t>
            </a:r>
            <a:endParaRPr lang="fr-FR"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157</a:t>
            </a:fld>
            <a:endParaRPr lang="it-IT"/>
          </a:p>
        </p:txBody>
      </p:sp>
      <p:sp>
        <p:nvSpPr>
          <p:cNvPr id="5" name="Segnaposto contenuto 4"/>
          <p:cNvSpPr>
            <a:spLocks noGrp="1"/>
          </p:cNvSpPr>
          <p:nvPr>
            <p:ph sz="quarter" idx="1"/>
          </p:nvPr>
        </p:nvSpPr>
        <p:spPr/>
        <p:txBody>
          <a:bodyPr>
            <a:normAutofit fontScale="92500" lnSpcReduction="10000"/>
          </a:bodyPr>
          <a:lstStyle/>
          <a:p>
            <a:pPr>
              <a:buNone/>
            </a:pPr>
            <a:r>
              <a:rPr lang="en-US" sz="2800" b="1" dirty="0" smtClean="0">
                <a:solidFill>
                  <a:srgbClr val="990000"/>
                </a:solidFill>
                <a:hlinkClick r:id="rId3"/>
              </a:rPr>
              <a:t>see the MS support link</a:t>
            </a:r>
            <a:endParaRPr lang="en-US" sz="2800" b="1" dirty="0" smtClean="0">
              <a:solidFill>
                <a:srgbClr val="990000"/>
              </a:solidFill>
            </a:endParaRPr>
          </a:p>
          <a:p>
            <a:pPr>
              <a:buNone/>
            </a:pPr>
            <a:endParaRPr lang="en-US" sz="2800" b="1" dirty="0" smtClean="0">
              <a:solidFill>
                <a:srgbClr val="990000"/>
              </a:solidFill>
            </a:endParaRPr>
          </a:p>
          <a:p>
            <a:pPr>
              <a:lnSpc>
                <a:spcPct val="80000"/>
              </a:lnSpc>
            </a:pPr>
            <a:r>
              <a:rPr lang="en-US" sz="2800" dirty="0" smtClean="0">
                <a:solidFill>
                  <a:srgbClr val="002060"/>
                </a:solidFill>
              </a:rPr>
              <a:t>One of the most powerful features in Word and the basis for a limitless variety of documents. Very easy to create. Rows and Columns just like in Excel.</a:t>
            </a:r>
          </a:p>
          <a:p>
            <a:pPr marL="266700" indent="-266700">
              <a:lnSpc>
                <a:spcPct val="80000"/>
              </a:lnSpc>
            </a:pPr>
            <a:endParaRPr lang="en-US" sz="2800" dirty="0" smtClean="0">
              <a:solidFill>
                <a:srgbClr val="002060"/>
              </a:solidFill>
            </a:endParaRPr>
          </a:p>
          <a:p>
            <a:pPr>
              <a:lnSpc>
                <a:spcPct val="80000"/>
              </a:lnSpc>
            </a:pPr>
            <a:r>
              <a:rPr lang="en-US" sz="2800" dirty="0" smtClean="0">
                <a:solidFill>
                  <a:srgbClr val="990000"/>
                </a:solidFill>
              </a:rPr>
              <a:t>INSERT TAB </a:t>
            </a:r>
            <a:r>
              <a:rPr lang="en-US" sz="2800" dirty="0" smtClean="0">
                <a:solidFill>
                  <a:srgbClr val="002060"/>
                </a:solidFill>
              </a:rPr>
              <a:t>- </a:t>
            </a:r>
            <a:r>
              <a:rPr lang="en-US" sz="2800" dirty="0" smtClean="0">
                <a:solidFill>
                  <a:srgbClr val="990000"/>
                </a:solidFill>
              </a:rPr>
              <a:t>TABLES</a:t>
            </a:r>
            <a:r>
              <a:rPr lang="en-US" sz="2800" dirty="0" smtClean="0">
                <a:solidFill>
                  <a:srgbClr val="002060"/>
                </a:solidFill>
              </a:rPr>
              <a:t> group - Click </a:t>
            </a:r>
            <a:r>
              <a:rPr lang="en-US" sz="2800" dirty="0" smtClean="0">
                <a:solidFill>
                  <a:srgbClr val="990000"/>
                </a:solidFill>
              </a:rPr>
              <a:t>TABLE</a:t>
            </a:r>
            <a:r>
              <a:rPr lang="en-US" sz="2800" dirty="0" smtClean="0">
                <a:solidFill>
                  <a:srgbClr val="002060"/>
                </a:solidFill>
              </a:rPr>
              <a:t>.</a:t>
            </a:r>
          </a:p>
          <a:p>
            <a:pPr>
              <a:lnSpc>
                <a:spcPct val="80000"/>
              </a:lnSpc>
            </a:pPr>
            <a:endParaRPr lang="en-US" sz="2800" dirty="0" smtClean="0">
              <a:solidFill>
                <a:srgbClr val="002060"/>
              </a:solidFill>
            </a:endParaRPr>
          </a:p>
          <a:p>
            <a:pPr>
              <a:lnSpc>
                <a:spcPct val="80000"/>
              </a:lnSpc>
            </a:pPr>
            <a:r>
              <a:rPr lang="en-US" sz="2800" dirty="0" smtClean="0">
                <a:solidFill>
                  <a:srgbClr val="002060"/>
                </a:solidFill>
              </a:rPr>
              <a:t>You can </a:t>
            </a:r>
          </a:p>
          <a:p>
            <a:pPr>
              <a:lnSpc>
                <a:spcPct val="80000"/>
              </a:lnSpc>
              <a:buNone/>
            </a:pPr>
            <a:r>
              <a:rPr lang="en-US" sz="2800" dirty="0" smtClean="0">
                <a:solidFill>
                  <a:srgbClr val="002060"/>
                </a:solidFill>
              </a:rPr>
              <a:t>	- Insert and delete rows and columns</a:t>
            </a:r>
          </a:p>
          <a:p>
            <a:pPr>
              <a:lnSpc>
                <a:spcPct val="80000"/>
              </a:lnSpc>
              <a:buNone/>
            </a:pPr>
            <a:r>
              <a:rPr lang="en-US" sz="2800" dirty="0" smtClean="0">
                <a:solidFill>
                  <a:srgbClr val="002060"/>
                </a:solidFill>
              </a:rPr>
              <a:t>	- Merge and split cells</a:t>
            </a:r>
          </a:p>
          <a:p>
            <a:pPr>
              <a:lnSpc>
                <a:spcPct val="80000"/>
              </a:lnSpc>
              <a:buNone/>
            </a:pPr>
            <a:r>
              <a:rPr lang="en-US" sz="2800" dirty="0" smtClean="0">
                <a:solidFill>
                  <a:srgbClr val="002060"/>
                </a:solidFill>
              </a:rPr>
              <a:t>	- Change row height and column width</a:t>
            </a:r>
          </a:p>
          <a:p>
            <a:pPr>
              <a:buNone/>
            </a:pPr>
            <a:endParaRPr lang="fr-FR"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Tables</a:t>
            </a:r>
            <a:r>
              <a:rPr lang="it-IT" dirty="0" smtClean="0"/>
              <a:t> in MS Word</a:t>
            </a:r>
            <a:endParaRPr lang="fr-FR"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158</a:t>
            </a:fld>
            <a:endParaRPr lang="it-IT"/>
          </a:p>
        </p:txBody>
      </p:sp>
      <p:sp>
        <p:nvSpPr>
          <p:cNvPr id="5" name="Segnaposto contenuto 4"/>
          <p:cNvSpPr>
            <a:spLocks noGrp="1"/>
          </p:cNvSpPr>
          <p:nvPr>
            <p:ph sz="quarter" idx="1"/>
          </p:nvPr>
        </p:nvSpPr>
        <p:spPr/>
        <p:txBody>
          <a:bodyPr>
            <a:normAutofit/>
          </a:bodyPr>
          <a:lstStyle/>
          <a:p>
            <a:pPr>
              <a:lnSpc>
                <a:spcPct val="80000"/>
              </a:lnSpc>
            </a:pPr>
            <a:r>
              <a:rPr lang="en-US" sz="2800" dirty="0" smtClean="0">
                <a:solidFill>
                  <a:srgbClr val="002060"/>
                </a:solidFill>
              </a:rPr>
              <a:t>Format Tables: </a:t>
            </a:r>
            <a:r>
              <a:rPr lang="it-IT" sz="2800" dirty="0" err="1" smtClean="0">
                <a:solidFill>
                  <a:srgbClr val="002060"/>
                </a:solidFill>
              </a:rPr>
              <a:t>use</a:t>
            </a:r>
            <a:r>
              <a:rPr lang="it-IT" sz="2800" dirty="0" smtClean="0">
                <a:solidFill>
                  <a:srgbClr val="002060"/>
                </a:solidFill>
              </a:rPr>
              <a:t> the  </a:t>
            </a:r>
          </a:p>
          <a:p>
            <a:pPr lvl="1">
              <a:lnSpc>
                <a:spcPct val="80000"/>
              </a:lnSpc>
            </a:pPr>
            <a:r>
              <a:rPr lang="it-IT" sz="2300" dirty="0" smtClean="0">
                <a:solidFill>
                  <a:srgbClr val="002060"/>
                </a:solidFill>
              </a:rPr>
              <a:t>TABLE STYLES  </a:t>
            </a:r>
          </a:p>
          <a:p>
            <a:pPr lvl="1">
              <a:lnSpc>
                <a:spcPct val="80000"/>
              </a:lnSpc>
            </a:pPr>
            <a:r>
              <a:rPr lang="it-IT" sz="2100" dirty="0" smtClean="0">
                <a:solidFill>
                  <a:srgbClr val="002060"/>
                </a:solidFill>
              </a:rPr>
              <a:t>in the </a:t>
            </a:r>
            <a:r>
              <a:rPr lang="en-US" sz="2100" dirty="0" smtClean="0">
                <a:solidFill>
                  <a:srgbClr val="002060"/>
                </a:solidFill>
              </a:rPr>
              <a:t>DESIGN  group</a:t>
            </a:r>
            <a:endParaRPr lang="en-US" sz="2100" b="1" dirty="0" smtClean="0">
              <a:solidFill>
                <a:srgbClr val="FFFF00"/>
              </a:solidFill>
            </a:endParaRPr>
          </a:p>
          <a:p>
            <a:pPr marL="266700">
              <a:lnSpc>
                <a:spcPct val="80000"/>
              </a:lnSpc>
            </a:pPr>
            <a:endParaRPr lang="en-US" sz="2800" dirty="0" smtClean="0">
              <a:solidFill>
                <a:srgbClr val="002060"/>
              </a:solidFill>
            </a:endParaRPr>
          </a:p>
          <a:p>
            <a:pPr>
              <a:buNone/>
            </a:pPr>
            <a:endParaRPr lang="fr-FR" dirty="0"/>
          </a:p>
        </p:txBody>
      </p:sp>
      <p:pic>
        <p:nvPicPr>
          <p:cNvPr id="6" name="Picture 2"/>
          <p:cNvPicPr>
            <a:picLocks noChangeAspect="1" noChangeArrowheads="1"/>
          </p:cNvPicPr>
          <p:nvPr/>
        </p:nvPicPr>
        <p:blipFill>
          <a:blip r:embed="rId3" cstate="print"/>
          <a:srcRect/>
          <a:stretch>
            <a:fillRect/>
          </a:stretch>
        </p:blipFill>
        <p:spPr bwMode="auto">
          <a:xfrm>
            <a:off x="3635896" y="1916832"/>
            <a:ext cx="5223170" cy="4269197"/>
          </a:xfrm>
          <a:prstGeom prst="rect">
            <a:avLst/>
          </a:prstGeom>
          <a:noFill/>
          <a:ln w="9525">
            <a:noFill/>
            <a:miter lim="800000"/>
            <a:headEnd/>
            <a:tailEnd/>
          </a:ln>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Files on the Web </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159</a:t>
            </a:fld>
            <a:endParaRPr lang="it-IT"/>
          </a:p>
        </p:txBody>
      </p:sp>
      <p:pic>
        <p:nvPicPr>
          <p:cNvPr id="6" name="Picture 4"/>
          <p:cNvPicPr>
            <a:picLocks noGrp="1" noChangeAspect="1" noChangeArrowheads="1"/>
          </p:cNvPicPr>
          <p:nvPr>
            <p:ph sz="quarter" idx="1"/>
          </p:nvPr>
        </p:nvPicPr>
        <p:blipFill>
          <a:blip r:embed="rId2" cstate="print"/>
          <a:srcRect/>
          <a:stretch>
            <a:fillRect/>
          </a:stretch>
        </p:blipFill>
        <p:spPr bwMode="auto">
          <a:xfrm>
            <a:off x="1547664" y="1412776"/>
            <a:ext cx="6326192" cy="5040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What is «Cloud Computing btw ??»</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16</a:t>
            </a:fld>
            <a:endParaRPr lang="it-IT"/>
          </a:p>
        </p:txBody>
      </p:sp>
      <p:pic>
        <p:nvPicPr>
          <p:cNvPr id="6" name="Content Placeholder 5">
            <a:hlinkClick r:id="rId2"/>
          </p:cNvPr>
          <p:cNvPicPr>
            <a:picLocks noGrp="1" noChangeAspect="1"/>
          </p:cNvPicPr>
          <p:nvPr>
            <p:ph sz="quarter" idx="1"/>
          </p:nvPr>
        </p:nvPicPr>
        <p:blipFill>
          <a:blip r:embed="rId3" cstate="print">
            <a:extLst>
              <a:ext uri="{28A0092B-C50C-407E-A947-70E740481C1C}">
                <a14:useLocalDpi xmlns:a14="http://schemas.microsoft.com/office/drawing/2010/main" xmlns="" val="0"/>
              </a:ext>
            </a:extLst>
          </a:blip>
          <a:stretch>
            <a:fillRect/>
          </a:stretch>
        </p:blipFill>
        <p:spPr>
          <a:xfrm>
            <a:off x="650520" y="1527175"/>
            <a:ext cx="7806447" cy="4572000"/>
          </a:xfrm>
        </p:spPr>
      </p:pic>
    </p:spTree>
    <p:extLst>
      <p:ext uri="{BB962C8B-B14F-4D97-AF65-F5344CB8AC3E}">
        <p14:creationId xmlns:p14="http://schemas.microsoft.com/office/powerpoint/2010/main" xmlns="" val="787320746"/>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160</a:t>
            </a:fld>
            <a:endParaRPr lang="it-IT"/>
          </a:p>
        </p:txBody>
      </p:sp>
      <p:pic>
        <p:nvPicPr>
          <p:cNvPr id="6" name="Picture 4"/>
          <p:cNvPicPr>
            <a:picLocks noGrp="1" noChangeAspect="1" noChangeArrowheads="1"/>
          </p:cNvPicPr>
          <p:nvPr>
            <p:ph sz="quarter" idx="1"/>
          </p:nvPr>
        </p:nvPicPr>
        <p:blipFill>
          <a:blip r:embed="rId2" cstate="print"/>
          <a:srcRect/>
          <a:stretch>
            <a:fillRect/>
          </a:stretch>
        </p:blipFill>
        <p:spPr bwMode="auto">
          <a:xfrm>
            <a:off x="142841" y="116632"/>
            <a:ext cx="9001159" cy="62179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Web server and web browser are different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161</a:t>
            </a:fld>
            <a:endParaRPr lang="it-IT"/>
          </a:p>
        </p:txBody>
      </p:sp>
      <p:pic>
        <p:nvPicPr>
          <p:cNvPr id="6" name="Picture 4"/>
          <p:cNvPicPr>
            <a:picLocks noGrp="1" noChangeAspect="1" noChangeArrowheads="1"/>
          </p:cNvPicPr>
          <p:nvPr>
            <p:ph sz="quarter" idx="1"/>
          </p:nvPr>
        </p:nvPicPr>
        <p:blipFill>
          <a:blip r:embed="rId2" cstate="print"/>
          <a:srcRect/>
          <a:stretch>
            <a:fillRect/>
          </a:stretch>
        </p:blipFill>
        <p:spPr>
          <a:xfrm>
            <a:off x="78110" y="1047236"/>
            <a:ext cx="8886377" cy="505194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700" dirty="0"/>
              <a:t>Ok, back to the basics – we’ll be on the Cloud again later on </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17</a:t>
            </a:fld>
            <a:endParaRPr lang="it-IT"/>
          </a:p>
        </p:txBody>
      </p:sp>
      <p:pic>
        <p:nvPicPr>
          <p:cNvPr id="6" name="Segnaposto contenuto 5" descr="1000px-Information_processing_system_(english).svg.png"/>
          <p:cNvPicPr>
            <a:picLocks noGrp="1" noChangeAspect="1"/>
          </p:cNvPicPr>
          <p:nvPr>
            <p:ph sz="quarter" idx="1"/>
          </p:nvPr>
        </p:nvPicPr>
        <p:blipFill>
          <a:blip r:embed="rId2" cstate="print"/>
          <a:stretch>
            <a:fillRect/>
          </a:stretch>
        </p:blipFill>
        <p:spPr>
          <a:xfrm>
            <a:off x="323528" y="2780928"/>
            <a:ext cx="8504238" cy="2126060"/>
          </a:xfrm>
        </p:spPr>
      </p:pic>
      <p:sp>
        <p:nvSpPr>
          <p:cNvPr id="7" name="CasellaDiTesto 6"/>
          <p:cNvSpPr txBox="1"/>
          <p:nvPr/>
        </p:nvSpPr>
        <p:spPr>
          <a:xfrm>
            <a:off x="971600" y="1699574"/>
            <a:ext cx="7416824" cy="1015663"/>
          </a:xfrm>
          <a:prstGeom prst="rect">
            <a:avLst/>
          </a:prstGeom>
          <a:noFill/>
        </p:spPr>
        <p:txBody>
          <a:bodyPr wrap="square" rtlCol="0">
            <a:spAutoFit/>
          </a:bodyPr>
          <a:lstStyle/>
          <a:p>
            <a:r>
              <a:rPr lang="it-IT" sz="2400" dirty="0" smtClean="0">
                <a:solidFill>
                  <a:srgbClr val="FF0000"/>
                </a:solidFill>
              </a:rPr>
              <a:t>IT is all about </a:t>
            </a:r>
            <a:r>
              <a:rPr lang="it-IT" sz="2400" b="1" u="sng" dirty="0" smtClean="0">
                <a:solidFill>
                  <a:srgbClr val="FF0000"/>
                </a:solidFill>
              </a:rPr>
              <a:t>Information </a:t>
            </a:r>
            <a:r>
              <a:rPr lang="it-IT" sz="2400" b="1" u="sng" dirty="0">
                <a:solidFill>
                  <a:srgbClr val="FF0000"/>
                </a:solidFill>
              </a:rPr>
              <a:t>processing system </a:t>
            </a:r>
            <a:endParaRPr lang="it-IT" sz="2400" b="1" u="sng" dirty="0" smtClean="0">
              <a:solidFill>
                <a:srgbClr val="FF0000"/>
              </a:solidFill>
            </a:endParaRPr>
          </a:p>
          <a:p>
            <a:endParaRPr lang="it-IT" dirty="0">
              <a:latin typeface="Arial" pitchFamily="34" charset="0"/>
              <a:cs typeface="Arial" pitchFamily="34" charset="0"/>
            </a:endParaRPr>
          </a:p>
          <a:p>
            <a:r>
              <a:rPr lang="it-IT" dirty="0" smtClean="0">
                <a:latin typeface="Arial" pitchFamily="34" charset="0"/>
                <a:cs typeface="Arial" pitchFamily="34" charset="0"/>
              </a:rPr>
              <a:t>Quality  of output data depends on processing AND input data </a:t>
            </a:r>
            <a:endParaRPr lang="it-IT" dirty="0">
              <a:latin typeface="Arial" pitchFamily="34" charset="0"/>
              <a:cs typeface="Arial" pitchFamily="34" charset="0"/>
            </a:endParaRPr>
          </a:p>
        </p:txBody>
      </p:sp>
      <p:sp>
        <p:nvSpPr>
          <p:cNvPr id="8" name="CasellaDiTesto 7"/>
          <p:cNvSpPr txBox="1"/>
          <p:nvPr/>
        </p:nvSpPr>
        <p:spPr>
          <a:xfrm>
            <a:off x="1043608" y="5157192"/>
            <a:ext cx="6696744" cy="646331"/>
          </a:xfrm>
          <a:prstGeom prst="rect">
            <a:avLst/>
          </a:prstGeom>
          <a:noFill/>
        </p:spPr>
        <p:txBody>
          <a:bodyPr wrap="square" rtlCol="0">
            <a:spAutoFit/>
          </a:bodyPr>
          <a:lstStyle/>
          <a:p>
            <a:r>
              <a:rPr lang="it-IT" dirty="0" err="1" smtClean="0">
                <a:latin typeface="Arial" pitchFamily="34" charset="0"/>
                <a:cs typeface="Arial" pitchFamily="34" charset="0"/>
              </a:rPr>
              <a:t>Very</a:t>
            </a:r>
            <a:r>
              <a:rPr lang="it-IT" dirty="0" smtClean="0">
                <a:latin typeface="Arial" pitchFamily="34" charset="0"/>
                <a:cs typeface="Arial" pitchFamily="34" charset="0"/>
              </a:rPr>
              <a:t> </a:t>
            </a:r>
            <a:r>
              <a:rPr lang="it-IT" dirty="0" err="1" smtClean="0">
                <a:latin typeface="Arial" pitchFamily="34" charset="0"/>
                <a:cs typeface="Arial" pitchFamily="34" charset="0"/>
              </a:rPr>
              <a:t>Important</a:t>
            </a:r>
            <a:r>
              <a:rPr lang="it-IT" dirty="0" smtClean="0">
                <a:latin typeface="Arial" pitchFamily="34" charset="0"/>
                <a:cs typeface="Arial" pitchFamily="34" charset="0"/>
              </a:rPr>
              <a:t> </a:t>
            </a:r>
            <a:r>
              <a:rPr lang="it-IT" dirty="0" err="1" smtClean="0">
                <a:latin typeface="Arial" pitchFamily="34" charset="0"/>
                <a:cs typeface="Arial" pitchFamily="34" charset="0"/>
              </a:rPr>
              <a:t>Corollary</a:t>
            </a:r>
            <a:r>
              <a:rPr lang="it-IT" dirty="0" smtClean="0">
                <a:latin typeface="Arial" pitchFamily="34" charset="0"/>
                <a:cs typeface="Arial" pitchFamily="34" charset="0"/>
              </a:rPr>
              <a:t> : “</a:t>
            </a:r>
            <a:r>
              <a:rPr lang="it-IT" dirty="0" err="1" smtClean="0">
                <a:latin typeface="Arial" pitchFamily="34" charset="0"/>
                <a:cs typeface="Arial" pitchFamily="34" charset="0"/>
              </a:rPr>
              <a:t>garbage</a:t>
            </a:r>
            <a:r>
              <a:rPr lang="it-IT" dirty="0" smtClean="0">
                <a:latin typeface="Arial" pitchFamily="34" charset="0"/>
                <a:cs typeface="Arial" pitchFamily="34" charset="0"/>
              </a:rPr>
              <a:t> in” = “</a:t>
            </a:r>
            <a:r>
              <a:rPr lang="it-IT" dirty="0" err="1" smtClean="0">
                <a:latin typeface="Arial" pitchFamily="34" charset="0"/>
                <a:cs typeface="Arial" pitchFamily="34" charset="0"/>
              </a:rPr>
              <a:t>garbage</a:t>
            </a:r>
            <a:r>
              <a:rPr lang="it-IT" dirty="0" smtClean="0">
                <a:latin typeface="Arial" pitchFamily="34" charset="0"/>
                <a:cs typeface="Arial" pitchFamily="34" charset="0"/>
              </a:rPr>
              <a:t> out” </a:t>
            </a:r>
          </a:p>
          <a:p>
            <a:r>
              <a:rPr lang="it-IT" dirty="0" smtClean="0">
                <a:latin typeface="Arial" pitchFamily="34" charset="0"/>
                <a:cs typeface="Arial" pitchFamily="34" charset="0"/>
              </a:rPr>
              <a:t>no </a:t>
            </a:r>
            <a:r>
              <a:rPr lang="it-IT" dirty="0" err="1" smtClean="0">
                <a:latin typeface="Arial" pitchFamily="34" charset="0"/>
                <a:cs typeface="Arial" pitchFamily="34" charset="0"/>
              </a:rPr>
              <a:t>matter</a:t>
            </a:r>
            <a:r>
              <a:rPr lang="it-IT" dirty="0" smtClean="0">
                <a:latin typeface="Arial" pitchFamily="34" charset="0"/>
                <a:cs typeface="Arial" pitchFamily="34" charset="0"/>
              </a:rPr>
              <a:t>  </a:t>
            </a:r>
            <a:r>
              <a:rPr lang="it-IT" dirty="0" err="1" smtClean="0">
                <a:latin typeface="Arial" pitchFamily="34" charset="0"/>
                <a:cs typeface="Arial" pitchFamily="34" charset="0"/>
              </a:rPr>
              <a:t>how</a:t>
            </a:r>
            <a:r>
              <a:rPr lang="it-IT" dirty="0" smtClean="0">
                <a:latin typeface="Arial" pitchFamily="34" charset="0"/>
                <a:cs typeface="Arial" pitchFamily="34" charset="0"/>
              </a:rPr>
              <a:t> </a:t>
            </a:r>
            <a:r>
              <a:rPr lang="it-IT" dirty="0" err="1" smtClean="0">
                <a:latin typeface="Arial" pitchFamily="34" charset="0"/>
                <a:cs typeface="Arial" pitchFamily="34" charset="0"/>
              </a:rPr>
              <a:t>complex</a:t>
            </a:r>
            <a:r>
              <a:rPr lang="it-IT" dirty="0" smtClean="0">
                <a:latin typeface="Arial" pitchFamily="34" charset="0"/>
                <a:cs typeface="Arial" pitchFamily="34" charset="0"/>
              </a:rPr>
              <a:t> the processing </a:t>
            </a:r>
            <a:endParaRPr lang="it-IT"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computers were created equal:</a:t>
            </a:r>
            <a:br>
              <a:rPr lang="en-US" dirty="0" smtClean="0"/>
            </a:br>
            <a:r>
              <a:rPr lang="en-US" sz="1800" dirty="0" smtClean="0"/>
              <a:t>or: below please find any computer basic architecture</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18</a:t>
            </a:fld>
            <a:endParaRPr lang="it-IT"/>
          </a:p>
        </p:txBody>
      </p:sp>
      <p:pic>
        <p:nvPicPr>
          <p:cNvPr id="6" name="Picture 3"/>
          <p:cNvPicPr>
            <a:picLocks noGrp="1" noChangeAspect="1" noChangeArrowheads="1"/>
          </p:cNvPicPr>
          <p:nvPr>
            <p:ph sz="quarter" idx="1"/>
          </p:nvPr>
        </p:nvPicPr>
        <p:blipFill>
          <a:blip r:embed="rId3" cstate="print"/>
          <a:srcRect/>
          <a:stretch>
            <a:fillRect/>
          </a:stretch>
        </p:blipFill>
        <p:spPr>
          <a:xfrm>
            <a:off x="611560" y="1445920"/>
            <a:ext cx="8099006" cy="4863400"/>
          </a:xfrm>
        </p:spPr>
      </p:pic>
      <p:sp>
        <p:nvSpPr>
          <p:cNvPr id="7" name="Flowchart: Magnetic Disk 6"/>
          <p:cNvSpPr/>
          <p:nvPr/>
        </p:nvSpPr>
        <p:spPr>
          <a:xfrm>
            <a:off x="7884368" y="2852936"/>
            <a:ext cx="936104" cy="108012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i.e. the Hard Disk</a:t>
            </a:r>
            <a:endParaRPr lang="en-US" dirty="0"/>
          </a:p>
        </p:txBody>
      </p:sp>
      <p:pic>
        <p:nvPicPr>
          <p:cNvPr id="16388" name="Picture 4" descr="http://www.tuttologia.com/ram.jpg"/>
          <p:cNvPicPr>
            <a:picLocks noChangeAspect="1" noChangeArrowheads="1"/>
          </p:cNvPicPr>
          <p:nvPr/>
        </p:nvPicPr>
        <p:blipFill>
          <a:blip r:embed="rId4" cstate="print"/>
          <a:srcRect/>
          <a:stretch>
            <a:fillRect/>
          </a:stretch>
        </p:blipFill>
        <p:spPr bwMode="auto">
          <a:xfrm>
            <a:off x="5220072" y="5517232"/>
            <a:ext cx="1269901" cy="1038007"/>
          </a:xfrm>
          <a:prstGeom prst="rect">
            <a:avLst/>
          </a:prstGeom>
          <a:noFill/>
        </p:spPr>
      </p:pic>
      <p:sp>
        <p:nvSpPr>
          <p:cNvPr id="9" name="TextBox 8"/>
          <p:cNvSpPr txBox="1"/>
          <p:nvPr/>
        </p:nvSpPr>
        <p:spPr>
          <a:xfrm>
            <a:off x="6372200" y="5949280"/>
            <a:ext cx="2304256" cy="646331"/>
          </a:xfrm>
          <a:prstGeom prst="rect">
            <a:avLst/>
          </a:prstGeom>
          <a:solidFill>
            <a:schemeClr val="accent2"/>
          </a:solidFill>
        </p:spPr>
        <p:txBody>
          <a:bodyPr wrap="square" rtlCol="0">
            <a:spAutoFit/>
          </a:bodyPr>
          <a:lstStyle/>
          <a:p>
            <a:r>
              <a:rPr lang="it-IT" dirty="0" smtClean="0"/>
              <a:t>The RAM (random access memory)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t>Ok, back to the basics – we’ll be on the Cloud again later on </a:t>
            </a:r>
            <a:endParaRPr lang="it-IT" sz="2400"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19</a:t>
            </a:fld>
            <a:endParaRPr lang="it-IT"/>
          </a:p>
        </p:txBody>
      </p:sp>
      <p:pic>
        <p:nvPicPr>
          <p:cNvPr id="6" name="Segnaposto contenuto 5" descr="how-computers-works.jpg"/>
          <p:cNvPicPr>
            <a:picLocks noGrp="1" noChangeAspect="1"/>
          </p:cNvPicPr>
          <p:nvPr>
            <p:ph sz="quarter" idx="1"/>
          </p:nvPr>
        </p:nvPicPr>
        <p:blipFill>
          <a:blip r:embed="rId2" cstate="print"/>
          <a:stretch>
            <a:fillRect/>
          </a:stretch>
        </p:blipFill>
        <p:spPr>
          <a:xfrm>
            <a:off x="4139952" y="1467697"/>
            <a:ext cx="4608512" cy="474676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Your</a:t>
            </a:r>
            <a:r>
              <a:rPr lang="es-ES_tradnl" dirty="0" smtClean="0"/>
              <a:t> instructor  (Stefano </a:t>
            </a:r>
            <a:r>
              <a:rPr lang="es-ES_tradnl" dirty="0" err="1" smtClean="0"/>
              <a:t>Gazziano</a:t>
            </a:r>
            <a:r>
              <a:rPr lang="es-ES_tradnl" dirty="0" smtClean="0"/>
              <a:t>)</a:t>
            </a:r>
            <a:endParaRPr lang="es-ES_tradnl"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2</a:t>
            </a:fld>
            <a:endParaRPr lang="it-IT"/>
          </a:p>
        </p:txBody>
      </p:sp>
      <p:sp>
        <p:nvSpPr>
          <p:cNvPr id="5" name="Content Placeholder 4"/>
          <p:cNvSpPr>
            <a:spLocks noGrp="1"/>
          </p:cNvSpPr>
          <p:nvPr>
            <p:ph sz="quarter" idx="1"/>
          </p:nvPr>
        </p:nvSpPr>
        <p:spPr/>
        <p:txBody>
          <a:bodyPr>
            <a:normAutofit lnSpcReduction="10000"/>
          </a:bodyPr>
          <a:lstStyle/>
          <a:p>
            <a:r>
              <a:rPr lang="it-IT" dirty="0" err="1" smtClean="0"/>
              <a:t>Physics</a:t>
            </a:r>
            <a:r>
              <a:rPr lang="it-IT" dirty="0" smtClean="0"/>
              <a:t>, Laurea [</a:t>
            </a:r>
            <a:r>
              <a:rPr lang="it-IT" dirty="0" err="1" smtClean="0"/>
              <a:t>MSc</a:t>
            </a:r>
            <a:r>
              <a:rPr lang="it-IT" dirty="0" smtClean="0"/>
              <a:t>] 1983 </a:t>
            </a:r>
            <a:r>
              <a:rPr lang="it-IT" dirty="0" err="1" smtClean="0"/>
              <a:t>University</a:t>
            </a:r>
            <a:r>
              <a:rPr lang="it-IT" dirty="0" smtClean="0"/>
              <a:t> </a:t>
            </a:r>
            <a:r>
              <a:rPr lang="it-IT" dirty="0" err="1" smtClean="0"/>
              <a:t>of</a:t>
            </a:r>
            <a:r>
              <a:rPr lang="it-IT" dirty="0" smtClean="0"/>
              <a:t> </a:t>
            </a:r>
            <a:r>
              <a:rPr lang="it-IT" dirty="0" err="1" smtClean="0"/>
              <a:t>Rome</a:t>
            </a:r>
            <a:r>
              <a:rPr lang="it-IT" dirty="0" smtClean="0"/>
              <a:t>.</a:t>
            </a:r>
          </a:p>
          <a:p>
            <a:r>
              <a:rPr lang="it-IT" dirty="0" err="1" smtClean="0"/>
              <a:t>Fulbrighter</a:t>
            </a:r>
            <a:r>
              <a:rPr lang="it-IT" dirty="0" smtClean="0"/>
              <a:t> at Georgia </a:t>
            </a:r>
            <a:r>
              <a:rPr lang="it-IT" dirty="0" err="1" smtClean="0"/>
              <a:t>Tech</a:t>
            </a:r>
            <a:r>
              <a:rPr lang="it-IT" dirty="0" smtClean="0"/>
              <a:t> 1986. </a:t>
            </a:r>
          </a:p>
          <a:p>
            <a:r>
              <a:rPr lang="it-IT" dirty="0" smtClean="0"/>
              <a:t>IT </a:t>
            </a:r>
            <a:r>
              <a:rPr lang="it-IT" dirty="0" err="1" smtClean="0"/>
              <a:t>consultant</a:t>
            </a:r>
            <a:r>
              <a:rPr lang="it-IT" dirty="0" smtClean="0"/>
              <a:t> </a:t>
            </a:r>
            <a:r>
              <a:rPr lang="it-IT" dirty="0" err="1" smtClean="0"/>
              <a:t>to</a:t>
            </a:r>
            <a:r>
              <a:rPr lang="it-IT" dirty="0" smtClean="0"/>
              <a:t> ENI 87-93.</a:t>
            </a:r>
          </a:p>
          <a:p>
            <a:r>
              <a:rPr lang="it-IT" dirty="0" err="1" smtClean="0"/>
              <a:t>Visiting</a:t>
            </a:r>
            <a:r>
              <a:rPr lang="it-IT" dirty="0" smtClean="0"/>
              <a:t> </a:t>
            </a:r>
            <a:r>
              <a:rPr lang="it-IT" dirty="0" err="1" smtClean="0"/>
              <a:t>scientist</a:t>
            </a:r>
            <a:r>
              <a:rPr lang="it-IT" dirty="0" smtClean="0"/>
              <a:t> at UC </a:t>
            </a:r>
            <a:r>
              <a:rPr lang="it-IT" dirty="0" err="1" smtClean="0"/>
              <a:t>Berkeley</a:t>
            </a:r>
            <a:r>
              <a:rPr lang="it-IT" dirty="0" smtClean="0"/>
              <a:t> 1994.</a:t>
            </a:r>
          </a:p>
          <a:p>
            <a:r>
              <a:rPr lang="it-IT" dirty="0" err="1" smtClean="0"/>
              <a:t>Adjunct</a:t>
            </a:r>
            <a:r>
              <a:rPr lang="it-IT" dirty="0" smtClean="0"/>
              <a:t> prof at John </a:t>
            </a:r>
            <a:r>
              <a:rPr lang="it-IT" dirty="0" err="1" smtClean="0"/>
              <a:t>Cabot</a:t>
            </a:r>
            <a:r>
              <a:rPr lang="it-IT" dirty="0" smtClean="0"/>
              <a:t> </a:t>
            </a:r>
            <a:r>
              <a:rPr lang="it-IT" dirty="0" err="1" smtClean="0"/>
              <a:t>University</a:t>
            </a:r>
            <a:r>
              <a:rPr lang="it-IT" dirty="0" smtClean="0"/>
              <a:t> in </a:t>
            </a:r>
            <a:r>
              <a:rPr lang="it-IT" dirty="0" err="1" smtClean="0"/>
              <a:t>Rome</a:t>
            </a:r>
            <a:r>
              <a:rPr lang="it-IT" dirty="0" smtClean="0"/>
              <a:t> 1999 </a:t>
            </a:r>
            <a:r>
              <a:rPr lang="it-IT" dirty="0" err="1" smtClean="0"/>
              <a:t>to</a:t>
            </a:r>
            <a:r>
              <a:rPr lang="it-IT" dirty="0" smtClean="0"/>
              <a:t> </a:t>
            </a:r>
            <a:r>
              <a:rPr lang="it-IT" dirty="0" err="1" smtClean="0"/>
              <a:t>present</a:t>
            </a:r>
            <a:r>
              <a:rPr lang="it-IT" dirty="0" smtClean="0"/>
              <a:t>.</a:t>
            </a:r>
          </a:p>
          <a:p>
            <a:r>
              <a:rPr lang="it-IT" dirty="0" smtClean="0"/>
              <a:t>Head </a:t>
            </a:r>
            <a:r>
              <a:rPr lang="it-IT" dirty="0" err="1" smtClean="0"/>
              <a:t>of</a:t>
            </a:r>
            <a:r>
              <a:rPr lang="it-IT" dirty="0" smtClean="0"/>
              <a:t> </a:t>
            </a:r>
            <a:r>
              <a:rPr lang="it-IT" dirty="0" err="1" smtClean="0"/>
              <a:t>technology</a:t>
            </a:r>
            <a:r>
              <a:rPr lang="it-IT" dirty="0" smtClean="0"/>
              <a:t> transfer </a:t>
            </a:r>
            <a:r>
              <a:rPr lang="it-IT" dirty="0" err="1" smtClean="0"/>
              <a:t>programs</a:t>
            </a:r>
            <a:r>
              <a:rPr lang="it-IT" dirty="0" smtClean="0"/>
              <a:t> at ENEA the </a:t>
            </a:r>
            <a:r>
              <a:rPr lang="it-IT" dirty="0" err="1" smtClean="0"/>
              <a:t>Italian</a:t>
            </a:r>
            <a:r>
              <a:rPr lang="it-IT" dirty="0" smtClean="0"/>
              <a:t> Energy </a:t>
            </a:r>
            <a:r>
              <a:rPr lang="it-IT" dirty="0" err="1" smtClean="0"/>
              <a:t>Agency</a:t>
            </a:r>
            <a:r>
              <a:rPr lang="it-IT" dirty="0" smtClean="0"/>
              <a:t>.</a:t>
            </a:r>
          </a:p>
          <a:p>
            <a:r>
              <a:rPr lang="it-IT" dirty="0" smtClean="0"/>
              <a:t>IT </a:t>
            </a:r>
            <a:r>
              <a:rPr lang="it-IT" dirty="0" err="1" smtClean="0"/>
              <a:t>experience</a:t>
            </a:r>
            <a:r>
              <a:rPr lang="it-IT" dirty="0" smtClean="0"/>
              <a:t> </a:t>
            </a:r>
            <a:r>
              <a:rPr lang="it-IT" dirty="0" err="1" smtClean="0"/>
              <a:t>from</a:t>
            </a:r>
            <a:r>
              <a:rPr lang="it-IT" dirty="0" smtClean="0"/>
              <a:t> 1978 punching </a:t>
            </a:r>
            <a:r>
              <a:rPr lang="it-IT" dirty="0" err="1" smtClean="0"/>
              <a:t>cards</a:t>
            </a:r>
            <a:r>
              <a:rPr lang="it-IT" dirty="0" smtClean="0"/>
              <a:t> </a:t>
            </a:r>
            <a:r>
              <a:rPr lang="it-IT" dirty="0" err="1" smtClean="0"/>
              <a:t>to</a:t>
            </a:r>
            <a:r>
              <a:rPr lang="it-IT" dirty="0" smtClean="0"/>
              <a:t> </a:t>
            </a:r>
            <a:r>
              <a:rPr lang="it-IT" dirty="0" err="1" smtClean="0"/>
              <a:t>today</a:t>
            </a:r>
            <a:r>
              <a:rPr lang="it-IT" dirty="0" smtClean="0"/>
              <a:t>. Personal web </a:t>
            </a:r>
            <a:r>
              <a:rPr lang="it-IT" dirty="0" err="1" smtClean="0"/>
              <a:t>page</a:t>
            </a:r>
            <a:r>
              <a:rPr lang="it-IT" dirty="0" smtClean="0"/>
              <a:t> on UC </a:t>
            </a:r>
            <a:r>
              <a:rPr lang="it-IT" dirty="0" err="1" smtClean="0"/>
              <a:t>Berkeley</a:t>
            </a:r>
            <a:r>
              <a:rPr lang="it-IT" dirty="0" smtClean="0"/>
              <a:t> </a:t>
            </a:r>
            <a:r>
              <a:rPr lang="it-IT" dirty="0" err="1" smtClean="0"/>
              <a:t>systems</a:t>
            </a:r>
            <a:r>
              <a:rPr lang="it-IT" dirty="0" smtClean="0"/>
              <a:t> </a:t>
            </a:r>
            <a:r>
              <a:rPr lang="it-IT" dirty="0" err="1" smtClean="0"/>
              <a:t>June</a:t>
            </a:r>
            <a:r>
              <a:rPr lang="it-IT" dirty="0" smtClean="0"/>
              <a:t> 1994</a:t>
            </a:r>
          </a:p>
          <a:p>
            <a:endParaRPr lang="es-ES_trad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About the Hardware – any computer</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20</a:t>
            </a:fld>
            <a:endParaRPr lang="it-IT"/>
          </a:p>
        </p:txBody>
      </p:sp>
      <p:pic>
        <p:nvPicPr>
          <p:cNvPr id="6" name="Picture 3"/>
          <p:cNvPicPr>
            <a:picLocks noGrp="1" noChangeAspect="1" noChangeArrowheads="1"/>
          </p:cNvPicPr>
          <p:nvPr>
            <p:ph sz="quarter" idx="1"/>
          </p:nvPr>
        </p:nvPicPr>
        <p:blipFill>
          <a:blip r:embed="rId2" cstate="print"/>
          <a:srcRect/>
          <a:stretch>
            <a:fillRect/>
          </a:stretch>
        </p:blipFill>
        <p:spPr>
          <a:xfrm>
            <a:off x="1619672" y="1556792"/>
            <a:ext cx="5519050" cy="4680520"/>
          </a:xfrm>
        </p:spPr>
      </p:pic>
      <p:pic>
        <p:nvPicPr>
          <p:cNvPr id="15364" name="Picture 4" descr="http://t2.gstatic.com/images?q=tbn:ANd9GcSAOKj97C0CPBXQGgKrCHBV3akWPYXNrwvO1TcX2jLoWD_nNXd5ZRPs_B1wMg"/>
          <p:cNvPicPr>
            <a:picLocks noChangeAspect="1" noChangeArrowheads="1"/>
          </p:cNvPicPr>
          <p:nvPr/>
        </p:nvPicPr>
        <p:blipFill>
          <a:blip r:embed="rId3" cstate="print"/>
          <a:srcRect/>
          <a:stretch>
            <a:fillRect/>
          </a:stretch>
        </p:blipFill>
        <p:spPr bwMode="auto">
          <a:xfrm>
            <a:off x="3491880" y="4725144"/>
            <a:ext cx="1238250" cy="1238250"/>
          </a:xfrm>
          <a:prstGeom prst="rect">
            <a:avLst/>
          </a:prstGeom>
          <a:noFill/>
        </p:spPr>
      </p:pic>
      <p:pic>
        <p:nvPicPr>
          <p:cNvPr id="15366" name="Picture 6" descr="http://t2.gstatic.com/images?q=tbn:ANd9GcTKsb6sRuF7FkIYYSdHy4PGLAOacAmiOdTQs9aFmS25aqvkAtLn3Q"/>
          <p:cNvPicPr>
            <a:picLocks noChangeAspect="1" noChangeArrowheads="1"/>
          </p:cNvPicPr>
          <p:nvPr/>
        </p:nvPicPr>
        <p:blipFill>
          <a:blip r:embed="rId4" cstate="print"/>
          <a:srcRect/>
          <a:stretch>
            <a:fillRect/>
          </a:stretch>
        </p:blipFill>
        <p:spPr bwMode="auto">
          <a:xfrm>
            <a:off x="4644008" y="4941168"/>
            <a:ext cx="1232173" cy="834990"/>
          </a:xfrm>
          <a:prstGeom prst="rect">
            <a:avLst/>
          </a:prstGeom>
          <a:noFill/>
        </p:spPr>
      </p:pic>
      <p:pic>
        <p:nvPicPr>
          <p:cNvPr id="15368" name="Picture 8" descr="http://t2.gstatic.com/images?q=tbn:ANd9GcR-WP_v-NDb6OwWKVae89YsERZnszts7cQ1n7vhiFLCz1EvwQt98g"/>
          <p:cNvPicPr>
            <a:picLocks noChangeAspect="1" noChangeArrowheads="1"/>
          </p:cNvPicPr>
          <p:nvPr/>
        </p:nvPicPr>
        <p:blipFill>
          <a:blip r:embed="rId5" cstate="print"/>
          <a:srcRect/>
          <a:stretch>
            <a:fillRect/>
          </a:stretch>
        </p:blipFill>
        <p:spPr bwMode="auto">
          <a:xfrm>
            <a:off x="5868144" y="4797152"/>
            <a:ext cx="1208348" cy="1140346"/>
          </a:xfrm>
          <a:prstGeom prst="rect">
            <a:avLst/>
          </a:prstGeom>
          <a:noFill/>
        </p:spPr>
      </p:pic>
      <p:pic>
        <p:nvPicPr>
          <p:cNvPr id="15370" name="Picture 10" descr="http://t2.gstatic.com/images?q=tbn:ANd9GcQRHg4iHC5SIZAww4M05b_jBnMlrr7CDICGnpUYmM5Mo18FAAWXdhrIryxDMg"/>
          <p:cNvPicPr>
            <a:picLocks noChangeAspect="1" noChangeArrowheads="1"/>
          </p:cNvPicPr>
          <p:nvPr/>
        </p:nvPicPr>
        <p:blipFill>
          <a:blip r:embed="rId6" cstate="print"/>
          <a:srcRect/>
          <a:stretch>
            <a:fillRect/>
          </a:stretch>
        </p:blipFill>
        <p:spPr bwMode="auto">
          <a:xfrm>
            <a:off x="7236296" y="1556792"/>
            <a:ext cx="1685925" cy="1266826"/>
          </a:xfrm>
          <a:prstGeom prst="rect">
            <a:avLst/>
          </a:prstGeom>
          <a:noFill/>
        </p:spPr>
      </p:pic>
      <p:pic>
        <p:nvPicPr>
          <p:cNvPr id="15372" name="Picture 12" descr="http://t0.gstatic.com/images?q=tbn:ANd9GcSAtivDvrC-zWvSMUdnSGBmFCmlF3lLYQQpBtY8DujW9c1jK_sv"/>
          <p:cNvPicPr>
            <a:picLocks noChangeAspect="1" noChangeArrowheads="1"/>
          </p:cNvPicPr>
          <p:nvPr/>
        </p:nvPicPr>
        <p:blipFill>
          <a:blip r:embed="rId7" cstate="print"/>
          <a:srcRect/>
          <a:stretch>
            <a:fillRect/>
          </a:stretch>
        </p:blipFill>
        <p:spPr bwMode="auto">
          <a:xfrm>
            <a:off x="7308304" y="2924944"/>
            <a:ext cx="1560542" cy="1152128"/>
          </a:xfrm>
          <a:prstGeom prst="rect">
            <a:avLst/>
          </a:prstGeom>
          <a:noFill/>
        </p:spPr>
      </p:pic>
      <p:pic>
        <p:nvPicPr>
          <p:cNvPr id="1027" name="Picture 3"/>
          <p:cNvPicPr>
            <a:picLocks noChangeAspect="1" noChangeArrowheads="1"/>
          </p:cNvPicPr>
          <p:nvPr/>
        </p:nvPicPr>
        <p:blipFill>
          <a:blip r:embed="rId8" cstate="print"/>
          <a:srcRect/>
          <a:stretch>
            <a:fillRect/>
          </a:stretch>
        </p:blipFill>
        <p:spPr bwMode="auto">
          <a:xfrm>
            <a:off x="7308304" y="4293097"/>
            <a:ext cx="1564973"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computing: Moore’s law</a:t>
            </a:r>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21</a:t>
            </a:fld>
            <a:endParaRPr lang="it-IT"/>
          </a:p>
        </p:txBody>
      </p:sp>
      <p:pic>
        <p:nvPicPr>
          <p:cNvPr id="6" name="Segnaposto contenuto 5" descr="800px-Transistor_Count_and_Moore's_Law_-_2011.svg.png">
            <a:hlinkClick r:id="rId2"/>
          </p:cNvPr>
          <p:cNvPicPr>
            <a:picLocks noGrp="1" noChangeAspect="1"/>
          </p:cNvPicPr>
          <p:nvPr>
            <p:ph sz="quarter" idx="1"/>
          </p:nvPr>
        </p:nvPicPr>
        <p:blipFill>
          <a:blip r:embed="rId3" cstate="print"/>
          <a:stretch>
            <a:fillRect/>
          </a:stretch>
        </p:blipFill>
        <p:spPr>
          <a:xfrm>
            <a:off x="1907703" y="1965389"/>
            <a:ext cx="5904657" cy="4600062"/>
          </a:xfrm>
        </p:spPr>
      </p:pic>
      <p:sp>
        <p:nvSpPr>
          <p:cNvPr id="7" name="CasellaDiTesto 6"/>
          <p:cNvSpPr txBox="1"/>
          <p:nvPr/>
        </p:nvSpPr>
        <p:spPr>
          <a:xfrm>
            <a:off x="395536" y="1628800"/>
            <a:ext cx="5150769" cy="369332"/>
          </a:xfrm>
          <a:prstGeom prst="rect">
            <a:avLst/>
          </a:prstGeom>
          <a:noFill/>
        </p:spPr>
        <p:txBody>
          <a:bodyPr wrap="none" rtlCol="0">
            <a:spAutoFit/>
          </a:bodyPr>
          <a:lstStyle/>
          <a:p>
            <a:r>
              <a:rPr lang="it-IT" dirty="0" err="1" smtClean="0">
                <a:solidFill>
                  <a:srgbClr val="C00000"/>
                </a:solidFill>
                <a:latin typeface="Arial" pitchFamily="34" charset="0"/>
                <a:cs typeface="Arial" pitchFamily="34" charset="0"/>
              </a:rPr>
              <a:t>Growth</a:t>
            </a:r>
            <a:r>
              <a:rPr lang="it-IT" dirty="0" smtClean="0">
                <a:solidFill>
                  <a:srgbClr val="C00000"/>
                </a:solidFill>
                <a:latin typeface="Arial" pitchFamily="34" charset="0"/>
                <a:cs typeface="Arial" pitchFamily="34" charset="0"/>
              </a:rPr>
              <a:t> </a:t>
            </a:r>
            <a:r>
              <a:rPr lang="it-IT" dirty="0" err="1" smtClean="0">
                <a:solidFill>
                  <a:srgbClr val="C00000"/>
                </a:solidFill>
                <a:latin typeface="Arial" pitchFamily="34" charset="0"/>
                <a:cs typeface="Arial" pitchFamily="34" charset="0"/>
              </a:rPr>
              <a:t>of</a:t>
            </a:r>
            <a:r>
              <a:rPr lang="it-IT" dirty="0" smtClean="0">
                <a:solidFill>
                  <a:srgbClr val="C00000"/>
                </a:solidFill>
                <a:latin typeface="Arial" pitchFamily="34" charset="0"/>
                <a:cs typeface="Arial" pitchFamily="34" charset="0"/>
              </a:rPr>
              <a:t> computer performance </a:t>
            </a:r>
            <a:r>
              <a:rPr lang="it-IT" dirty="0" err="1" smtClean="0">
                <a:solidFill>
                  <a:srgbClr val="C00000"/>
                </a:solidFill>
                <a:latin typeface="Arial" pitchFamily="34" charset="0"/>
                <a:cs typeface="Arial" pitchFamily="34" charset="0"/>
              </a:rPr>
              <a:t>is</a:t>
            </a:r>
            <a:r>
              <a:rPr lang="it-IT" dirty="0" smtClean="0">
                <a:solidFill>
                  <a:srgbClr val="C00000"/>
                </a:solidFill>
                <a:latin typeface="Arial" pitchFamily="34" charset="0"/>
                <a:cs typeface="Arial" pitchFamily="34" charset="0"/>
              </a:rPr>
              <a:t> </a:t>
            </a:r>
            <a:r>
              <a:rPr lang="it-IT" dirty="0" err="1" smtClean="0">
                <a:solidFill>
                  <a:srgbClr val="C00000"/>
                </a:solidFill>
                <a:latin typeface="Arial" pitchFamily="34" charset="0"/>
                <a:cs typeface="Arial" pitchFamily="34" charset="0"/>
              </a:rPr>
              <a:t>exponential</a:t>
            </a:r>
            <a:r>
              <a:rPr lang="it-IT" dirty="0" smtClean="0">
                <a:solidFill>
                  <a:srgbClr val="C00000"/>
                </a:solidFill>
                <a:latin typeface="Arial" pitchFamily="34" charset="0"/>
                <a:cs typeface="Arial" pitchFamily="34" charset="0"/>
              </a:rPr>
              <a:t> </a:t>
            </a:r>
            <a:endParaRPr lang="it-IT"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Cost</a:t>
            </a:r>
            <a:r>
              <a:rPr lang="it-IT" dirty="0" smtClean="0"/>
              <a:t> </a:t>
            </a:r>
            <a:r>
              <a:rPr lang="it-IT" dirty="0" err="1" smtClean="0"/>
              <a:t>of</a:t>
            </a:r>
            <a:r>
              <a:rPr lang="it-IT" dirty="0" smtClean="0"/>
              <a:t> </a:t>
            </a:r>
            <a:r>
              <a:rPr lang="it-IT" dirty="0" err="1" smtClean="0"/>
              <a:t>storage</a:t>
            </a:r>
            <a:r>
              <a:rPr lang="it-IT" dirty="0" smtClean="0"/>
              <a:t> </a:t>
            </a:r>
            <a:r>
              <a:rPr lang="it-IT" dirty="0" err="1" smtClean="0"/>
              <a:t>decreases</a:t>
            </a:r>
            <a:r>
              <a:rPr lang="it-IT" dirty="0" smtClean="0"/>
              <a:t> </a:t>
            </a:r>
            <a:endParaRPr lang="it-IT" dirty="0"/>
          </a:p>
        </p:txBody>
      </p:sp>
      <p:sp>
        <p:nvSpPr>
          <p:cNvPr id="3" name="Segnaposto piè di pagina 2"/>
          <p:cNvSpPr>
            <a:spLocks noGrp="1"/>
          </p:cNvSpPr>
          <p:nvPr>
            <p:ph type="ftr" sz="quarter" idx="11"/>
          </p:nvPr>
        </p:nvSpPr>
        <p:spPr/>
        <p:txBody>
          <a:bodyPr/>
          <a:lstStyle/>
          <a:p>
            <a:r>
              <a:rPr lang="en-US" dirty="0" smtClean="0"/>
              <a:t>sgazziano@johncabot.edu  </a:t>
            </a:r>
            <a:endParaRPr lang="it-IT" dirty="0"/>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22</a:t>
            </a:fld>
            <a:endParaRPr lang="it-IT"/>
          </a:p>
        </p:txBody>
      </p:sp>
      <p:sp>
        <p:nvSpPr>
          <p:cNvPr id="5" name="Segnaposto contenuto 4"/>
          <p:cNvSpPr>
            <a:spLocks noGrp="1"/>
          </p:cNvSpPr>
          <p:nvPr>
            <p:ph sz="quarter" idx="1"/>
          </p:nvPr>
        </p:nvSpPr>
        <p:spPr>
          <a:xfrm>
            <a:off x="301752" y="1527048"/>
            <a:ext cx="3838200" cy="1541912"/>
          </a:xfrm>
        </p:spPr>
        <p:txBody>
          <a:bodyPr>
            <a:normAutofit fontScale="55000" lnSpcReduction="20000"/>
          </a:bodyPr>
          <a:lstStyle/>
          <a:p>
            <a:r>
              <a:rPr lang="en-US" dirty="0" smtClean="0">
                <a:latin typeface="Arial" pitchFamily="34" charset="0"/>
                <a:cs typeface="Arial" pitchFamily="34" charset="0"/>
              </a:rPr>
              <a:t>Storage is getting cheaper</a:t>
            </a:r>
          </a:p>
          <a:p>
            <a:r>
              <a:rPr lang="en-US" dirty="0" smtClean="0">
                <a:latin typeface="Arial" pitchFamily="34" charset="0"/>
                <a:cs typeface="Arial" pitchFamily="34" charset="0"/>
              </a:rPr>
              <a:t>It’s cheaper to add storage rather than manage it.</a:t>
            </a:r>
          </a:p>
          <a:p>
            <a:r>
              <a:rPr lang="en-US" dirty="0" smtClean="0">
                <a:latin typeface="Arial" pitchFamily="34" charset="0"/>
                <a:cs typeface="Arial" pitchFamily="34" charset="0"/>
              </a:rPr>
              <a:t>Capacity on Demand is a great idea</a:t>
            </a:r>
          </a:p>
          <a:p>
            <a:r>
              <a:rPr lang="en-US" dirty="0" smtClean="0">
                <a:latin typeface="Arial" pitchFamily="34" charset="0"/>
                <a:cs typeface="Arial" pitchFamily="34" charset="0"/>
              </a:rPr>
              <a:t>Backed up data is always recoverable.</a:t>
            </a:r>
          </a:p>
          <a:p>
            <a:r>
              <a:rPr lang="en-US" dirty="0" smtClean="0">
                <a:latin typeface="Arial" pitchFamily="34" charset="0"/>
                <a:cs typeface="Arial" pitchFamily="34" charset="0"/>
              </a:rPr>
              <a:t>SAN will lower my costs</a:t>
            </a:r>
            <a:endParaRPr lang="it-IT" dirty="0">
              <a:latin typeface="Arial" pitchFamily="34" charset="0"/>
              <a:cs typeface="Arial" pitchFamily="34" charset="0"/>
            </a:endParaRPr>
          </a:p>
        </p:txBody>
      </p:sp>
      <p:pic>
        <p:nvPicPr>
          <p:cNvPr id="6" name="Immagine 5" descr="cost of hd.gif">
            <a:hlinkClick r:id="rId3"/>
          </p:cNvPr>
          <p:cNvPicPr>
            <a:picLocks noChangeAspect="1"/>
          </p:cNvPicPr>
          <p:nvPr/>
        </p:nvPicPr>
        <p:blipFill>
          <a:blip r:embed="rId4" cstate="print"/>
          <a:stretch>
            <a:fillRect/>
          </a:stretch>
        </p:blipFill>
        <p:spPr>
          <a:xfrm>
            <a:off x="5436096" y="1556792"/>
            <a:ext cx="3157523" cy="2592288"/>
          </a:xfrm>
          <a:prstGeom prst="rect">
            <a:avLst/>
          </a:prstGeom>
        </p:spPr>
      </p:pic>
      <p:pic>
        <p:nvPicPr>
          <p:cNvPr id="7" name="Immagine 6" descr="hd-cost-graph.png">
            <a:hlinkClick r:id="rId5"/>
          </p:cNvPr>
          <p:cNvPicPr>
            <a:picLocks noChangeAspect="1"/>
          </p:cNvPicPr>
          <p:nvPr/>
        </p:nvPicPr>
        <p:blipFill>
          <a:blip r:embed="rId6" cstate="print"/>
          <a:stretch>
            <a:fillRect/>
          </a:stretch>
        </p:blipFill>
        <p:spPr>
          <a:xfrm>
            <a:off x="39496" y="2996952"/>
            <a:ext cx="5412093" cy="2783362"/>
          </a:xfrm>
          <a:prstGeom prst="rect">
            <a:avLst/>
          </a:prstGeom>
        </p:spPr>
      </p:pic>
      <p:pic>
        <p:nvPicPr>
          <p:cNvPr id="8" name="Immagine 7" descr="lacie.gif"/>
          <p:cNvPicPr>
            <a:picLocks noChangeAspect="1"/>
          </p:cNvPicPr>
          <p:nvPr/>
        </p:nvPicPr>
        <p:blipFill>
          <a:blip r:embed="rId7" cstate="print"/>
          <a:stretch>
            <a:fillRect/>
          </a:stretch>
        </p:blipFill>
        <p:spPr>
          <a:xfrm>
            <a:off x="5292080" y="4466611"/>
            <a:ext cx="3851920" cy="1744499"/>
          </a:xfrm>
          <a:prstGeom prst="rect">
            <a:avLst/>
          </a:prstGeom>
        </p:spPr>
      </p:pic>
      <p:sp>
        <p:nvSpPr>
          <p:cNvPr id="9" name="CasellaDiTesto 8"/>
          <p:cNvSpPr txBox="1"/>
          <p:nvPr/>
        </p:nvSpPr>
        <p:spPr>
          <a:xfrm>
            <a:off x="395536" y="5877272"/>
            <a:ext cx="4338047" cy="461665"/>
          </a:xfrm>
          <a:prstGeom prst="rect">
            <a:avLst/>
          </a:prstGeom>
          <a:noFill/>
        </p:spPr>
        <p:txBody>
          <a:bodyPr wrap="none" rtlCol="0">
            <a:spAutoFit/>
          </a:bodyPr>
          <a:lstStyle/>
          <a:p>
            <a:r>
              <a:rPr lang="it-IT" sz="1200" dirty="0" smtClean="0">
                <a:solidFill>
                  <a:srgbClr val="C00000"/>
                </a:solidFill>
                <a:latin typeface="Comic Sans MS" pitchFamily="66" charset="0"/>
                <a:cs typeface="Arial" pitchFamily="34" charset="0"/>
              </a:rPr>
              <a:t>1 TB = 1000 GB = 1.000.000 MB = </a:t>
            </a:r>
            <a:r>
              <a:rPr lang="it-IT" sz="1200" dirty="0" err="1" smtClean="0">
                <a:solidFill>
                  <a:srgbClr val="C00000"/>
                </a:solidFill>
                <a:latin typeface="Comic Sans MS" pitchFamily="66" charset="0"/>
                <a:cs typeface="Arial" pitchFamily="34" charset="0"/>
              </a:rPr>
              <a:t>approx</a:t>
            </a:r>
            <a:r>
              <a:rPr lang="it-IT" sz="1200" dirty="0" smtClean="0">
                <a:solidFill>
                  <a:srgbClr val="C00000"/>
                </a:solidFill>
                <a:latin typeface="Comic Sans MS" pitchFamily="66" charset="0"/>
                <a:cs typeface="Arial" pitchFamily="34" charset="0"/>
              </a:rPr>
              <a:t> 1.428 HD </a:t>
            </a:r>
            <a:r>
              <a:rPr lang="it-IT" sz="1200" dirty="0" err="1" smtClean="0">
                <a:solidFill>
                  <a:srgbClr val="C00000"/>
                </a:solidFill>
                <a:latin typeface="Comic Sans MS" pitchFamily="66" charset="0"/>
                <a:cs typeface="Arial" pitchFamily="34" charset="0"/>
              </a:rPr>
              <a:t>movies</a:t>
            </a:r>
            <a:endParaRPr lang="it-IT" sz="1200" dirty="0" smtClean="0">
              <a:solidFill>
                <a:srgbClr val="C00000"/>
              </a:solidFill>
              <a:latin typeface="Comic Sans MS" pitchFamily="66" charset="0"/>
              <a:cs typeface="Arial" pitchFamily="34" charset="0"/>
            </a:endParaRPr>
          </a:p>
          <a:p>
            <a:r>
              <a:rPr lang="it-IT" sz="1200" dirty="0" smtClean="0">
                <a:solidFill>
                  <a:srgbClr val="C00000"/>
                </a:solidFill>
                <a:latin typeface="Comic Sans MS" pitchFamily="66" charset="0"/>
                <a:cs typeface="Arial" pitchFamily="34" charset="0"/>
              </a:rPr>
              <a:t>(ok: </a:t>
            </a:r>
            <a:r>
              <a:rPr lang="it-IT" sz="1200" dirty="0" err="1" smtClean="0">
                <a:solidFill>
                  <a:srgbClr val="C00000"/>
                </a:solidFill>
                <a:latin typeface="Comic Sans MS" pitchFamily="66" charset="0"/>
                <a:cs typeface="Arial" pitchFamily="34" charset="0"/>
                <a:hlinkClick r:id="rId8"/>
              </a:rPr>
              <a:t>what</a:t>
            </a:r>
            <a:r>
              <a:rPr lang="it-IT" sz="1200" dirty="0" smtClean="0">
                <a:solidFill>
                  <a:srgbClr val="C00000"/>
                </a:solidFill>
                <a:latin typeface="Comic Sans MS" pitchFamily="66" charset="0"/>
                <a:cs typeface="Arial" pitchFamily="34" charset="0"/>
                <a:hlinkClick r:id="rId8"/>
              </a:rPr>
              <a:t> </a:t>
            </a:r>
            <a:r>
              <a:rPr lang="it-IT" sz="1200" dirty="0" err="1" smtClean="0">
                <a:solidFill>
                  <a:srgbClr val="C00000"/>
                </a:solidFill>
                <a:latin typeface="Comic Sans MS" pitchFamily="66" charset="0"/>
                <a:cs typeface="Arial" pitchFamily="34" charset="0"/>
                <a:hlinkClick r:id="rId8"/>
              </a:rPr>
              <a:t>is</a:t>
            </a:r>
            <a:r>
              <a:rPr lang="it-IT" sz="1200" dirty="0" smtClean="0">
                <a:solidFill>
                  <a:srgbClr val="C00000"/>
                </a:solidFill>
                <a:latin typeface="Comic Sans MS" pitchFamily="66" charset="0"/>
                <a:cs typeface="Arial" pitchFamily="34" charset="0"/>
                <a:hlinkClick r:id="rId8"/>
              </a:rPr>
              <a:t> a Byte </a:t>
            </a:r>
            <a:r>
              <a:rPr lang="it-IT" sz="1200" dirty="0" smtClean="0">
                <a:solidFill>
                  <a:srgbClr val="C00000"/>
                </a:solidFill>
                <a:latin typeface="Comic Sans MS" pitchFamily="66" charset="0"/>
                <a:cs typeface="Arial" pitchFamily="34" charset="0"/>
                <a:hlinkClick r:id="rId9"/>
              </a:rPr>
              <a:t>and </a:t>
            </a:r>
            <a:r>
              <a:rPr lang="it-IT" sz="1200" dirty="0" err="1" smtClean="0">
                <a:solidFill>
                  <a:srgbClr val="C00000"/>
                </a:solidFill>
                <a:latin typeface="Comic Sans MS" pitchFamily="66" charset="0"/>
                <a:cs typeface="Arial" pitchFamily="34" charset="0"/>
                <a:hlinkClick r:id="rId9"/>
              </a:rPr>
              <a:t>what</a:t>
            </a:r>
            <a:r>
              <a:rPr lang="it-IT" sz="1200" dirty="0" smtClean="0">
                <a:solidFill>
                  <a:srgbClr val="C00000"/>
                </a:solidFill>
                <a:latin typeface="Comic Sans MS" pitchFamily="66" charset="0"/>
                <a:cs typeface="Arial" pitchFamily="34" charset="0"/>
                <a:hlinkClick r:id="rId9"/>
              </a:rPr>
              <a:t> “</a:t>
            </a:r>
            <a:r>
              <a:rPr lang="it-IT" sz="1200" dirty="0" err="1" smtClean="0">
                <a:solidFill>
                  <a:srgbClr val="C00000"/>
                </a:solidFill>
                <a:latin typeface="Comic Sans MS" pitchFamily="66" charset="0"/>
                <a:cs typeface="Arial" pitchFamily="34" charset="0"/>
                <a:hlinkClick r:id="rId9"/>
              </a:rPr>
              <a:t>Tera</a:t>
            </a:r>
            <a:r>
              <a:rPr lang="it-IT" sz="1200" dirty="0" smtClean="0">
                <a:solidFill>
                  <a:srgbClr val="C00000"/>
                </a:solidFill>
                <a:latin typeface="Comic Sans MS" pitchFamily="66" charset="0"/>
                <a:cs typeface="Arial" pitchFamily="34" charset="0"/>
                <a:hlinkClick r:id="rId9"/>
              </a:rPr>
              <a:t>” </a:t>
            </a:r>
            <a:r>
              <a:rPr lang="it-IT" sz="1200" dirty="0" err="1" smtClean="0">
                <a:solidFill>
                  <a:srgbClr val="C00000"/>
                </a:solidFill>
                <a:latin typeface="Comic Sans MS" pitchFamily="66" charset="0"/>
                <a:cs typeface="Arial" pitchFamily="34" charset="0"/>
                <a:hlinkClick r:id="rId9"/>
              </a:rPr>
              <a:t>means</a:t>
            </a:r>
            <a:r>
              <a:rPr lang="it-IT" sz="1200" dirty="0" smtClean="0">
                <a:solidFill>
                  <a:srgbClr val="C00000"/>
                </a:solidFill>
                <a:latin typeface="Comic Sans MS" pitchFamily="66" charset="0"/>
                <a:cs typeface="Arial" pitchFamily="34" charset="0"/>
                <a:hlinkClick r:id="rId8"/>
              </a:rPr>
              <a:t> </a:t>
            </a:r>
            <a:r>
              <a:rPr lang="it-IT" sz="1200" dirty="0" err="1" smtClean="0">
                <a:solidFill>
                  <a:srgbClr val="C00000"/>
                </a:solidFill>
                <a:latin typeface="Comic Sans MS" pitchFamily="66" charset="0"/>
                <a:cs typeface="Arial" pitchFamily="34" charset="0"/>
                <a:hlinkClick r:id="rId8"/>
              </a:rPr>
              <a:t>btw</a:t>
            </a:r>
            <a:r>
              <a:rPr lang="it-IT" sz="1200" dirty="0" smtClean="0">
                <a:solidFill>
                  <a:srgbClr val="C00000"/>
                </a:solidFill>
                <a:latin typeface="Comic Sans MS" pitchFamily="66" charset="0"/>
                <a:cs typeface="Arial" pitchFamily="34" charset="0"/>
                <a:hlinkClick r:id="rId8"/>
              </a:rPr>
              <a:t>??) </a:t>
            </a:r>
            <a:endParaRPr lang="it-IT" sz="1200" dirty="0">
              <a:solidFill>
                <a:srgbClr val="C00000"/>
              </a:solidFill>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Innovation</a:t>
            </a:r>
            <a:r>
              <a:rPr lang="it-IT" dirty="0" smtClean="0"/>
              <a:t> v/s </a:t>
            </a:r>
            <a:r>
              <a:rPr lang="it-IT" dirty="0" err="1" smtClean="0"/>
              <a:t>costs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23</a:t>
            </a:fld>
            <a:endParaRPr lang="it-IT"/>
          </a:p>
        </p:txBody>
      </p:sp>
      <p:graphicFrame>
        <p:nvGraphicFramePr>
          <p:cNvPr id="6" name="Tabella 5"/>
          <p:cNvGraphicFramePr>
            <a:graphicFrameLocks noGrp="1"/>
          </p:cNvGraphicFramePr>
          <p:nvPr/>
        </p:nvGraphicFramePr>
        <p:xfrm>
          <a:off x="323528" y="1556792"/>
          <a:ext cx="8424935" cy="3564807"/>
        </p:xfrm>
        <a:graphic>
          <a:graphicData uri="http://schemas.openxmlformats.org/drawingml/2006/table">
            <a:tbl>
              <a:tblPr firstRow="1" bandRow="1">
                <a:tableStyleId>{5C22544A-7EE6-4342-B048-85BDC9FD1C3A}</a:tableStyleId>
              </a:tblPr>
              <a:tblGrid>
                <a:gridCol w="946622"/>
                <a:gridCol w="1987906"/>
                <a:gridCol w="3123852"/>
                <a:gridCol w="2366555"/>
              </a:tblGrid>
              <a:tr h="472307">
                <a:tc>
                  <a:txBody>
                    <a:bodyPr/>
                    <a:lstStyle/>
                    <a:p>
                      <a:r>
                        <a:rPr lang="it-IT" sz="1400" dirty="0" err="1" smtClean="0">
                          <a:latin typeface="Arial" pitchFamily="34" charset="0"/>
                          <a:cs typeface="Arial" pitchFamily="34" charset="0"/>
                        </a:rPr>
                        <a:t>Year</a:t>
                      </a:r>
                      <a:endParaRPr lang="it-IT" sz="1400" dirty="0">
                        <a:latin typeface="Arial" pitchFamily="34" charset="0"/>
                        <a:cs typeface="Arial" pitchFamily="34" charset="0"/>
                      </a:endParaRPr>
                    </a:p>
                  </a:txBody>
                  <a:tcPr/>
                </a:tc>
                <a:tc>
                  <a:txBody>
                    <a:bodyPr/>
                    <a:lstStyle/>
                    <a:p>
                      <a:r>
                        <a:rPr lang="it-IT" sz="1400" dirty="0" smtClean="0">
                          <a:latin typeface="Arial" pitchFamily="34" charset="0"/>
                          <a:cs typeface="Arial" pitchFamily="34" charset="0"/>
                        </a:rPr>
                        <a:t>Computer</a:t>
                      </a:r>
                      <a:endParaRPr lang="it-IT" sz="1400" dirty="0">
                        <a:latin typeface="Arial" pitchFamily="34" charset="0"/>
                        <a:cs typeface="Arial" pitchFamily="34" charset="0"/>
                      </a:endParaRPr>
                    </a:p>
                  </a:txBody>
                  <a:tcPr/>
                </a:tc>
                <a:tc>
                  <a:txBody>
                    <a:bodyPr/>
                    <a:lstStyle/>
                    <a:p>
                      <a:r>
                        <a:rPr lang="it-IT" sz="1400" dirty="0" err="1" smtClean="0">
                          <a:latin typeface="Arial" pitchFamily="34" charset="0"/>
                          <a:cs typeface="Arial" pitchFamily="34" charset="0"/>
                        </a:rPr>
                        <a:t>Unit</a:t>
                      </a:r>
                      <a:r>
                        <a:rPr lang="it-IT" sz="1400" dirty="0" smtClean="0">
                          <a:latin typeface="Arial" pitchFamily="34" charset="0"/>
                          <a:cs typeface="Arial" pitchFamily="34" charset="0"/>
                        </a:rPr>
                        <a:t> </a:t>
                      </a:r>
                      <a:r>
                        <a:rPr lang="it-IT" sz="1400" dirty="0" err="1" smtClean="0">
                          <a:latin typeface="Arial" pitchFamily="34" charset="0"/>
                          <a:cs typeface="Arial" pitchFamily="34" charset="0"/>
                        </a:rPr>
                        <a:t>Cost</a:t>
                      </a:r>
                      <a:endParaRPr lang="it-IT" sz="1400" dirty="0">
                        <a:latin typeface="Arial" pitchFamily="34" charset="0"/>
                        <a:cs typeface="Arial" pitchFamily="34" charset="0"/>
                      </a:endParaRPr>
                    </a:p>
                  </a:txBody>
                  <a:tcPr/>
                </a:tc>
                <a:tc>
                  <a:txBody>
                    <a:bodyPr/>
                    <a:lstStyle/>
                    <a:p>
                      <a:r>
                        <a:rPr lang="it-IT" sz="1400" dirty="0" err="1" smtClean="0">
                          <a:latin typeface="Arial" pitchFamily="34" charset="0"/>
                          <a:cs typeface="Arial" pitchFamily="34" charset="0"/>
                        </a:rPr>
                        <a:t>Memory</a:t>
                      </a:r>
                      <a:endParaRPr lang="it-IT" sz="1400" dirty="0">
                        <a:latin typeface="Arial" pitchFamily="34" charset="0"/>
                        <a:cs typeface="Arial" pitchFamily="34" charset="0"/>
                      </a:endParaRPr>
                    </a:p>
                  </a:txBody>
                  <a:tcPr/>
                </a:tc>
              </a:tr>
              <a:tr h="1629460">
                <a:tc>
                  <a:txBody>
                    <a:bodyPr/>
                    <a:lstStyle/>
                    <a:p>
                      <a:r>
                        <a:rPr lang="it-IT" sz="1200" dirty="0" smtClean="0">
                          <a:latin typeface="Arial" pitchFamily="34" charset="0"/>
                          <a:cs typeface="Arial" pitchFamily="34" charset="0"/>
                        </a:rPr>
                        <a:t>1970</a:t>
                      </a:r>
                      <a:endParaRPr lang="it-IT" sz="1200" dirty="0">
                        <a:latin typeface="Arial" pitchFamily="34" charset="0"/>
                        <a:cs typeface="Arial" pitchFamily="34" charset="0"/>
                      </a:endParaRPr>
                    </a:p>
                  </a:txBody>
                  <a:tcPr/>
                </a:tc>
                <a:tc>
                  <a:txBody>
                    <a:bodyPr/>
                    <a:lstStyle/>
                    <a:p>
                      <a:r>
                        <a:rPr lang="it-IT" sz="1200" dirty="0" smtClean="0">
                          <a:latin typeface="Arial" pitchFamily="34" charset="0"/>
                          <a:cs typeface="Arial" pitchFamily="34" charset="0"/>
                          <a:hlinkClick r:id="rId2"/>
                        </a:rPr>
                        <a:t>IBM 370 </a:t>
                      </a:r>
                      <a:endParaRPr lang="it-IT" sz="1200" dirty="0">
                        <a:latin typeface="Arial" pitchFamily="34" charset="0"/>
                        <a:cs typeface="Arial" pitchFamily="34" charset="0"/>
                      </a:endParaRPr>
                    </a:p>
                  </a:txBody>
                  <a:tcPr/>
                </a:tc>
                <a:tc>
                  <a:txBody>
                    <a:bodyPr/>
                    <a:lstStyle/>
                    <a:p>
                      <a:r>
                        <a:rPr kumimoji="0" lang="en-US" sz="1200" b="0" i="0" kern="1200" dirty="0" smtClean="0">
                          <a:solidFill>
                            <a:schemeClr val="tx1"/>
                          </a:solidFill>
                          <a:latin typeface="Arial" pitchFamily="34" charset="0"/>
                          <a:ea typeface="+mn-ea"/>
                          <a:cs typeface="Arial" pitchFamily="34" charset="0"/>
                        </a:rPr>
                        <a:t>Monthly rental for a typical System/370 Model 155 having 768,000 bytes of main memory is $47,985, with a purchase price of </a:t>
                      </a:r>
                      <a:r>
                        <a:rPr kumimoji="0" lang="en-US" sz="1600" b="0" i="0" kern="1200" dirty="0" smtClean="0">
                          <a:solidFill>
                            <a:srgbClr val="FF0000"/>
                          </a:solidFill>
                          <a:latin typeface="Arial" pitchFamily="34" charset="0"/>
                          <a:ea typeface="+mn-ea"/>
                          <a:cs typeface="Arial" pitchFamily="34" charset="0"/>
                        </a:rPr>
                        <a:t>$2,248,550</a:t>
                      </a:r>
                      <a:r>
                        <a:rPr kumimoji="0" lang="en-US" sz="1200" b="0" i="0" kern="1200" dirty="0" smtClean="0">
                          <a:solidFill>
                            <a:schemeClr val="tx1"/>
                          </a:solidFill>
                          <a:latin typeface="Arial" pitchFamily="34" charset="0"/>
                          <a:ea typeface="+mn-ea"/>
                          <a:cs typeface="Arial" pitchFamily="34" charset="0"/>
                        </a:rPr>
                        <a:t>. </a:t>
                      </a:r>
                    </a:p>
                    <a:p>
                      <a:r>
                        <a:rPr kumimoji="0" lang="en-US" sz="1200" b="0" i="0" kern="1200" dirty="0" smtClean="0">
                          <a:solidFill>
                            <a:schemeClr val="tx1"/>
                          </a:solidFill>
                          <a:latin typeface="Arial" pitchFamily="34" charset="0"/>
                          <a:ea typeface="+mn-ea"/>
                          <a:cs typeface="Arial" pitchFamily="34" charset="0"/>
                        </a:rPr>
                        <a:t>Monthly rental for a typical Model 165 with 1-million bytes of main memory is $98,715, with a purchase price of </a:t>
                      </a:r>
                      <a:r>
                        <a:rPr kumimoji="0" lang="en-US" sz="1800" b="0" i="0" kern="1200" dirty="0" smtClean="0">
                          <a:solidFill>
                            <a:srgbClr val="FF0000"/>
                          </a:solidFill>
                          <a:latin typeface="Arial" pitchFamily="34" charset="0"/>
                          <a:ea typeface="+mn-ea"/>
                          <a:cs typeface="Arial" pitchFamily="34" charset="0"/>
                        </a:rPr>
                        <a:t>$4,674,160</a:t>
                      </a:r>
                      <a:r>
                        <a:rPr kumimoji="0" lang="en-US" sz="1200" b="0" i="0" kern="1200" dirty="0" smtClean="0">
                          <a:solidFill>
                            <a:schemeClr val="tx1"/>
                          </a:solidFill>
                          <a:latin typeface="Arial" pitchFamily="34" charset="0"/>
                          <a:ea typeface="+mn-ea"/>
                          <a:cs typeface="Arial" pitchFamily="34" charset="0"/>
                        </a:rPr>
                        <a:t>.</a:t>
                      </a:r>
                      <a:endParaRPr lang="it-IT" sz="1200" dirty="0">
                        <a:solidFill>
                          <a:schemeClr val="tx1"/>
                        </a:solidFill>
                        <a:latin typeface="Arial" pitchFamily="34" charset="0"/>
                        <a:cs typeface="Arial" pitchFamily="34" charset="0"/>
                      </a:endParaRPr>
                    </a:p>
                  </a:txBody>
                  <a:tcPr/>
                </a:tc>
                <a:tc>
                  <a:txBody>
                    <a:bodyPr/>
                    <a:lstStyle/>
                    <a:p>
                      <a:r>
                        <a:rPr lang="it-IT" sz="1200" dirty="0" smtClean="0">
                          <a:latin typeface="Arial" pitchFamily="34" charset="0"/>
                          <a:cs typeface="Arial" pitchFamily="34" charset="0"/>
                        </a:rPr>
                        <a:t>Up </a:t>
                      </a:r>
                      <a:r>
                        <a:rPr lang="it-IT" sz="1200" dirty="0" err="1" smtClean="0">
                          <a:latin typeface="Arial" pitchFamily="34" charset="0"/>
                          <a:cs typeface="Arial" pitchFamily="34" charset="0"/>
                        </a:rPr>
                        <a:t>to</a:t>
                      </a:r>
                      <a:r>
                        <a:rPr lang="it-IT" sz="1200" dirty="0" smtClean="0">
                          <a:latin typeface="Arial" pitchFamily="34" charset="0"/>
                          <a:cs typeface="Arial" pitchFamily="34" charset="0"/>
                        </a:rPr>
                        <a:t> 800 MB HD</a:t>
                      </a:r>
                    </a:p>
                    <a:p>
                      <a:r>
                        <a:rPr lang="it-IT" sz="1200" dirty="0" smtClean="0">
                          <a:latin typeface="Arial" pitchFamily="34" charset="0"/>
                          <a:cs typeface="Arial" pitchFamily="34" charset="0"/>
                        </a:rPr>
                        <a:t>768kB RAM </a:t>
                      </a:r>
                    </a:p>
                    <a:p>
                      <a:endParaRPr lang="it-IT" sz="1200" dirty="0" smtClean="0">
                        <a:latin typeface="Arial" pitchFamily="34" charset="0"/>
                        <a:cs typeface="Arial" pitchFamily="34" charset="0"/>
                      </a:endParaRPr>
                    </a:p>
                    <a:p>
                      <a:endParaRPr lang="it-IT" sz="1200" dirty="0" smtClean="0">
                        <a:latin typeface="Arial" pitchFamily="34" charset="0"/>
                        <a:cs typeface="Arial" pitchFamily="34" charset="0"/>
                      </a:endParaRPr>
                    </a:p>
                    <a:p>
                      <a:r>
                        <a:rPr lang="it-IT" sz="1200" dirty="0" smtClean="0">
                          <a:latin typeface="Arial" pitchFamily="34" charset="0"/>
                          <a:cs typeface="Arial" pitchFamily="34" charset="0"/>
                        </a:rPr>
                        <a:t>1 MB RAM</a:t>
                      </a:r>
                      <a:endParaRPr lang="it-IT" sz="1200" dirty="0">
                        <a:latin typeface="Arial" pitchFamily="34" charset="0"/>
                        <a:cs typeface="Arial" pitchFamily="34" charset="0"/>
                      </a:endParaRPr>
                    </a:p>
                  </a:txBody>
                  <a:tcPr/>
                </a:tc>
              </a:tr>
              <a:tr h="1354617">
                <a:tc>
                  <a:txBody>
                    <a:bodyPr/>
                    <a:lstStyle/>
                    <a:p>
                      <a:r>
                        <a:rPr lang="it-IT" sz="1200" dirty="0" smtClean="0">
                          <a:latin typeface="Arial" pitchFamily="34" charset="0"/>
                          <a:cs typeface="Arial" pitchFamily="34" charset="0"/>
                        </a:rPr>
                        <a:t>2013</a:t>
                      </a:r>
                      <a:endParaRPr lang="it-IT" sz="1200" dirty="0">
                        <a:latin typeface="Arial" pitchFamily="34" charset="0"/>
                        <a:cs typeface="Arial" pitchFamily="34" charset="0"/>
                      </a:endParaRPr>
                    </a:p>
                  </a:txBody>
                  <a:tcPr/>
                </a:tc>
                <a:tc>
                  <a:txBody>
                    <a:bodyPr/>
                    <a:lstStyle/>
                    <a:p>
                      <a:r>
                        <a:rPr lang="it-IT" sz="1200" dirty="0" smtClean="0">
                          <a:latin typeface="Arial" pitchFamily="34" charset="0"/>
                          <a:cs typeface="Arial" pitchFamily="34" charset="0"/>
                          <a:hlinkClick r:id="rId3"/>
                        </a:rPr>
                        <a:t>APPLE </a:t>
                      </a:r>
                      <a:r>
                        <a:rPr lang="it-IT" sz="1200" dirty="0" err="1" smtClean="0">
                          <a:latin typeface="Arial" pitchFamily="34" charset="0"/>
                          <a:cs typeface="Arial" pitchFamily="34" charset="0"/>
                          <a:hlinkClick r:id="rId3"/>
                        </a:rPr>
                        <a:t>Top-of-the-line</a:t>
                      </a:r>
                      <a:r>
                        <a:rPr lang="it-IT" sz="1200" baseline="0" dirty="0" smtClean="0">
                          <a:latin typeface="Arial" pitchFamily="34" charset="0"/>
                          <a:cs typeface="Arial" pitchFamily="34" charset="0"/>
                          <a:hlinkClick r:id="rId3"/>
                        </a:rPr>
                        <a:t> </a:t>
                      </a:r>
                      <a:r>
                        <a:rPr lang="it-IT" sz="1200" baseline="0" dirty="0" err="1" smtClean="0">
                          <a:latin typeface="Arial" pitchFamily="34" charset="0"/>
                          <a:cs typeface="Arial" pitchFamily="34" charset="0"/>
                          <a:hlinkClick r:id="rId3"/>
                        </a:rPr>
                        <a:t>iMac</a:t>
                      </a:r>
                      <a:r>
                        <a:rPr lang="it-IT" sz="1200" baseline="0" dirty="0" smtClean="0">
                          <a:latin typeface="Arial" pitchFamily="34" charset="0"/>
                          <a:cs typeface="Arial" pitchFamily="34" charset="0"/>
                          <a:hlinkClick r:id="rId3"/>
                        </a:rPr>
                        <a:t> 27</a:t>
                      </a:r>
                      <a:r>
                        <a:rPr lang="it-IT" sz="1200" baseline="0" dirty="0" smtClean="0">
                          <a:latin typeface="Arial" pitchFamily="34" charset="0"/>
                          <a:cs typeface="Arial" pitchFamily="34" charset="0"/>
                        </a:rPr>
                        <a:t>”</a:t>
                      </a:r>
                      <a:endParaRPr lang="it-IT" sz="1200" dirty="0">
                        <a:latin typeface="Arial" pitchFamily="34" charset="0"/>
                        <a:cs typeface="Arial" pitchFamily="34" charset="0"/>
                      </a:endParaRPr>
                    </a:p>
                  </a:txBody>
                  <a:tcPr/>
                </a:tc>
                <a:tc>
                  <a:txBody>
                    <a:bodyPr/>
                    <a:lstStyle/>
                    <a:p>
                      <a:r>
                        <a:rPr lang="en-US" sz="1200" smtClean="0">
                          <a:latin typeface="Arial" pitchFamily="34" charset="0"/>
                          <a:cs typeface="Arial" pitchFamily="34" charset="0"/>
                        </a:rPr>
                        <a:t>3.4GHz quad-core Intel Core i5</a:t>
                      </a:r>
                    </a:p>
                    <a:p>
                      <a:r>
                        <a:rPr lang="en-US" sz="1200" smtClean="0">
                          <a:latin typeface="Arial" pitchFamily="34" charset="0"/>
                          <a:cs typeface="Arial" pitchFamily="34" charset="0"/>
                        </a:rPr>
                        <a:t>Turbo Boost up to 3.8GHz</a:t>
                      </a:r>
                    </a:p>
                    <a:p>
                      <a:r>
                        <a:rPr lang="en-US" sz="1200" smtClean="0">
                          <a:latin typeface="Arial" pitchFamily="34" charset="0"/>
                          <a:cs typeface="Arial" pitchFamily="34" charset="0"/>
                        </a:rPr>
                        <a:t>8GB (two 4GB) memory</a:t>
                      </a:r>
                    </a:p>
                    <a:p>
                      <a:r>
                        <a:rPr lang="en-US" sz="1200" smtClean="0">
                          <a:latin typeface="Arial" pitchFamily="34" charset="0"/>
                          <a:cs typeface="Arial" pitchFamily="34" charset="0"/>
                        </a:rPr>
                        <a:t>NVIDIA GeForce GTX 775M with 2GB video memory</a:t>
                      </a:r>
                    </a:p>
                    <a:p>
                      <a:r>
                        <a:rPr lang="en-US" sz="1800" smtClean="0">
                          <a:solidFill>
                            <a:srgbClr val="FF0000"/>
                          </a:solidFill>
                          <a:latin typeface="Arial" pitchFamily="34" charset="0"/>
                          <a:cs typeface="Arial" pitchFamily="34" charset="0"/>
                        </a:rPr>
                        <a:t>$1,999</a:t>
                      </a:r>
                      <a:endParaRPr lang="en-US" sz="1200" smtClean="0">
                        <a:solidFill>
                          <a:srgbClr val="FF0000"/>
                        </a:solidFill>
                        <a:latin typeface="Arial" pitchFamily="34" charset="0"/>
                        <a:cs typeface="Arial" pitchFamily="34" charset="0"/>
                      </a:endParaRPr>
                    </a:p>
                    <a:p>
                      <a:endParaRPr lang="it-IT" sz="12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smtClean="0">
                          <a:latin typeface="Arial" pitchFamily="34" charset="0"/>
                          <a:cs typeface="Arial" pitchFamily="34" charset="0"/>
                        </a:rPr>
                        <a:t>1TB hard drive</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smtClean="0">
                          <a:latin typeface="Arial" pitchFamily="34" charset="0"/>
                          <a:cs typeface="Arial" pitchFamily="34" charset="0"/>
                        </a:rPr>
                        <a:t>8.000 MB RAM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smtClean="0">
                          <a:latin typeface="Arial" pitchFamily="34" charset="0"/>
                          <a:cs typeface="Arial" pitchFamily="34" charset="0"/>
                        </a:rPr>
                        <a:t>2.000 MB video</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dirty="0">
                        <a:latin typeface="Arial" pitchFamily="34" charset="0"/>
                        <a:cs typeface="Arial" pitchFamily="34" charset="0"/>
                      </a:endParaRPr>
                    </a:p>
                  </a:txBody>
                  <a:tcPr/>
                </a:tc>
              </a:tr>
            </a:tbl>
          </a:graphicData>
        </a:graphic>
      </p:graphicFrame>
      <p:pic>
        <p:nvPicPr>
          <p:cNvPr id="8" name="Immagine 7" descr="gates.gif"/>
          <p:cNvPicPr>
            <a:picLocks noChangeAspect="1"/>
          </p:cNvPicPr>
          <p:nvPr/>
        </p:nvPicPr>
        <p:blipFill>
          <a:blip r:embed="rId4" cstate="print"/>
          <a:stretch>
            <a:fillRect/>
          </a:stretch>
        </p:blipFill>
        <p:spPr>
          <a:xfrm>
            <a:off x="5652120" y="5229200"/>
            <a:ext cx="3102637" cy="100811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Basic</a:t>
            </a:r>
            <a:r>
              <a:rPr lang="it-IT" dirty="0" smtClean="0"/>
              <a:t> </a:t>
            </a:r>
            <a:r>
              <a:rPr lang="it-IT" dirty="0" err="1" smtClean="0"/>
              <a:t>trouble</a:t>
            </a:r>
            <a:r>
              <a:rPr lang="it-IT" dirty="0" smtClean="0"/>
              <a:t> </a:t>
            </a:r>
            <a:r>
              <a:rPr lang="it-IT" dirty="0" err="1" smtClean="0"/>
              <a:t>shooting</a:t>
            </a:r>
            <a:r>
              <a:rPr lang="it-IT" dirty="0" smtClean="0"/>
              <a:t> </a:t>
            </a:r>
            <a:r>
              <a:rPr lang="it-IT" dirty="0" err="1" smtClean="0"/>
              <a:t>PCs</a:t>
            </a:r>
            <a:r>
              <a:rPr lang="it-IT" dirty="0" smtClean="0"/>
              <a:t> – first </a:t>
            </a:r>
            <a:r>
              <a:rPr lang="it-IT" dirty="0" err="1" smtClean="0"/>
              <a:t>things</a:t>
            </a:r>
            <a:r>
              <a:rPr lang="it-IT" dirty="0" smtClean="0"/>
              <a:t> first</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24</a:t>
            </a:fld>
            <a:endParaRPr lang="it-IT"/>
          </a:p>
        </p:txBody>
      </p:sp>
      <p:sp>
        <p:nvSpPr>
          <p:cNvPr id="5" name="Segnaposto contenuto 4"/>
          <p:cNvSpPr>
            <a:spLocks noGrp="1"/>
          </p:cNvSpPr>
          <p:nvPr>
            <p:ph sz="quarter" idx="1"/>
          </p:nvPr>
        </p:nvSpPr>
        <p:spPr/>
        <p:txBody>
          <a:bodyPr>
            <a:normAutofit fontScale="92500" lnSpcReduction="10000"/>
          </a:bodyPr>
          <a:lstStyle/>
          <a:p>
            <a:pPr marL="514350" indent="-514350">
              <a:buFont typeface="+mj-lt"/>
              <a:buAutoNum type="arabicPeriod"/>
            </a:pPr>
            <a:r>
              <a:rPr lang="it-IT" dirty="0" err="1" smtClean="0"/>
              <a:t>Identify</a:t>
            </a:r>
            <a:r>
              <a:rPr lang="it-IT" dirty="0" smtClean="0"/>
              <a:t> PC </a:t>
            </a:r>
            <a:r>
              <a:rPr lang="it-IT" dirty="0" err="1" smtClean="0"/>
              <a:t>parts</a:t>
            </a:r>
            <a:r>
              <a:rPr lang="it-IT" dirty="0" smtClean="0"/>
              <a:t> and “</a:t>
            </a:r>
            <a:r>
              <a:rPr lang="it-IT" dirty="0" err="1" smtClean="0"/>
              <a:t>ports</a:t>
            </a:r>
            <a:r>
              <a:rPr lang="it-IT" dirty="0" smtClean="0"/>
              <a:t>”  (</a:t>
            </a:r>
            <a:r>
              <a:rPr lang="it-IT" dirty="0" err="1" smtClean="0"/>
              <a:t>plugs</a:t>
            </a:r>
            <a:r>
              <a:rPr lang="it-IT" dirty="0" smtClean="0"/>
              <a:t> </a:t>
            </a:r>
            <a:r>
              <a:rPr lang="it-IT" dirty="0" err="1" smtClean="0"/>
              <a:t>for</a:t>
            </a:r>
            <a:r>
              <a:rPr lang="it-IT" dirty="0" smtClean="0"/>
              <a:t> </a:t>
            </a:r>
            <a:r>
              <a:rPr lang="it-IT" dirty="0" err="1" smtClean="0"/>
              <a:t>different</a:t>
            </a:r>
            <a:r>
              <a:rPr lang="it-IT" dirty="0" smtClean="0"/>
              <a:t> </a:t>
            </a:r>
            <a:r>
              <a:rPr lang="it-IT" dirty="0" err="1" smtClean="0"/>
              <a:t>use</a:t>
            </a:r>
            <a:r>
              <a:rPr lang="it-IT" dirty="0" smtClean="0"/>
              <a:t>)</a:t>
            </a:r>
          </a:p>
          <a:p>
            <a:pPr marL="514350" indent="-514350">
              <a:buFont typeface="+mj-lt"/>
              <a:buAutoNum type="arabicPeriod"/>
            </a:pPr>
            <a:r>
              <a:rPr lang="it-IT" dirty="0" err="1" smtClean="0"/>
              <a:t>Power</a:t>
            </a:r>
            <a:r>
              <a:rPr lang="it-IT" dirty="0" smtClean="0"/>
              <a:t> on </a:t>
            </a:r>
            <a:r>
              <a:rPr lang="it-IT" dirty="0" err="1" smtClean="0"/>
              <a:t>works</a:t>
            </a:r>
            <a:r>
              <a:rPr lang="it-IT" dirty="0" smtClean="0"/>
              <a:t> ? (</a:t>
            </a:r>
            <a:r>
              <a:rPr lang="it-IT" dirty="0" err="1" smtClean="0"/>
              <a:t>beeps</a:t>
            </a:r>
            <a:r>
              <a:rPr lang="it-IT" dirty="0" smtClean="0"/>
              <a:t> and </a:t>
            </a:r>
            <a:r>
              <a:rPr lang="it-IT" dirty="0" err="1" smtClean="0"/>
              <a:t>stops</a:t>
            </a:r>
            <a:r>
              <a:rPr lang="it-IT" dirty="0" smtClean="0"/>
              <a:t>, no </a:t>
            </a:r>
            <a:r>
              <a:rPr lang="it-IT" dirty="0" err="1" smtClean="0"/>
              <a:t>power</a:t>
            </a:r>
            <a:r>
              <a:rPr lang="it-IT" dirty="0" smtClean="0"/>
              <a:t> on at </a:t>
            </a:r>
            <a:r>
              <a:rPr lang="it-IT" dirty="0" err="1" smtClean="0"/>
              <a:t>all</a:t>
            </a:r>
            <a:r>
              <a:rPr lang="it-IT" dirty="0" smtClean="0"/>
              <a:t>, </a:t>
            </a:r>
            <a:r>
              <a:rPr lang="it-IT" dirty="0" err="1" smtClean="0"/>
              <a:t>pc</a:t>
            </a:r>
            <a:r>
              <a:rPr lang="it-IT" dirty="0" smtClean="0"/>
              <a:t> </a:t>
            </a:r>
            <a:r>
              <a:rPr lang="it-IT" dirty="0" err="1" smtClean="0"/>
              <a:t>stuck</a:t>
            </a:r>
            <a:r>
              <a:rPr lang="it-IT" dirty="0" smtClean="0"/>
              <a:t>)</a:t>
            </a:r>
          </a:p>
          <a:p>
            <a:pPr marL="514350" indent="-514350">
              <a:buFont typeface="+mj-lt"/>
              <a:buAutoNum type="arabicPeriod"/>
            </a:pPr>
            <a:r>
              <a:rPr lang="it-IT" dirty="0" err="1" smtClean="0"/>
              <a:t>Screen</a:t>
            </a:r>
            <a:r>
              <a:rPr lang="it-IT" dirty="0" smtClean="0"/>
              <a:t> </a:t>
            </a:r>
            <a:r>
              <a:rPr lang="it-IT" dirty="0" err="1" smtClean="0"/>
              <a:t>shows</a:t>
            </a:r>
            <a:r>
              <a:rPr lang="it-IT" dirty="0" smtClean="0"/>
              <a:t> </a:t>
            </a:r>
            <a:r>
              <a:rPr lang="it-IT" dirty="0" err="1" smtClean="0"/>
              <a:t>something</a:t>
            </a:r>
            <a:r>
              <a:rPr lang="it-IT" dirty="0" smtClean="0"/>
              <a:t>  </a:t>
            </a:r>
            <a:r>
              <a:rPr lang="it-IT" dirty="0" err="1" smtClean="0"/>
              <a:t>meaningful</a:t>
            </a:r>
            <a:r>
              <a:rPr lang="it-IT" dirty="0" smtClean="0"/>
              <a:t> ?? (</a:t>
            </a:r>
            <a:r>
              <a:rPr lang="it-IT" dirty="0" err="1" smtClean="0"/>
              <a:t>check</a:t>
            </a:r>
            <a:r>
              <a:rPr lang="it-IT" dirty="0" smtClean="0"/>
              <a:t> </a:t>
            </a:r>
            <a:r>
              <a:rPr lang="it-IT" dirty="0" err="1" smtClean="0"/>
              <a:t>cable</a:t>
            </a:r>
            <a:r>
              <a:rPr lang="it-IT" dirty="0" smtClean="0"/>
              <a:t> </a:t>
            </a:r>
            <a:r>
              <a:rPr lang="it-IT" dirty="0" err="1" smtClean="0"/>
              <a:t>connected</a:t>
            </a:r>
            <a:r>
              <a:rPr lang="it-IT" dirty="0" smtClean="0"/>
              <a:t>, monitor menu input </a:t>
            </a:r>
            <a:r>
              <a:rPr lang="it-IT" dirty="0" err="1" smtClean="0"/>
              <a:t>selection</a:t>
            </a:r>
            <a:r>
              <a:rPr lang="it-IT" dirty="0" smtClean="0"/>
              <a:t>, </a:t>
            </a:r>
            <a:r>
              <a:rPr lang="it-IT" dirty="0" err="1" smtClean="0"/>
              <a:t>resolution</a:t>
            </a:r>
            <a:r>
              <a:rPr lang="it-IT" dirty="0" smtClean="0"/>
              <a:t>)</a:t>
            </a:r>
          </a:p>
          <a:p>
            <a:pPr marL="514350" indent="-514350">
              <a:buFont typeface="+mj-lt"/>
              <a:buAutoNum type="arabicPeriod"/>
            </a:pPr>
            <a:r>
              <a:rPr lang="it-IT" dirty="0" smtClean="0"/>
              <a:t>Keyboard, mouse work ?  (</a:t>
            </a:r>
            <a:r>
              <a:rPr lang="it-IT" dirty="0" err="1" smtClean="0"/>
              <a:t>pwd</a:t>
            </a:r>
            <a:r>
              <a:rPr lang="it-IT" dirty="0" smtClean="0"/>
              <a:t> </a:t>
            </a:r>
            <a:r>
              <a:rPr lang="it-IT" dirty="0" err="1" smtClean="0"/>
              <a:t>writes</a:t>
            </a:r>
            <a:r>
              <a:rPr lang="it-IT" dirty="0" smtClean="0"/>
              <a:t>, mouse </a:t>
            </a:r>
            <a:r>
              <a:rPr lang="it-IT" dirty="0" err="1" smtClean="0"/>
              <a:t>clicks</a:t>
            </a:r>
            <a:r>
              <a:rPr lang="it-IT" dirty="0" smtClean="0"/>
              <a:t>)</a:t>
            </a:r>
          </a:p>
          <a:p>
            <a:pPr marL="514350" indent="-514350">
              <a:buFont typeface="+mj-lt"/>
              <a:buAutoNum type="arabicPeriod"/>
            </a:pPr>
            <a:r>
              <a:rPr lang="it-IT" dirty="0" smtClean="0"/>
              <a:t>Network connection ok ? (</a:t>
            </a:r>
            <a:r>
              <a:rPr lang="it-IT" dirty="0" err="1" smtClean="0"/>
              <a:t>check</a:t>
            </a:r>
            <a:r>
              <a:rPr lang="it-IT" dirty="0" smtClean="0"/>
              <a:t> a news website, </a:t>
            </a:r>
            <a:r>
              <a:rPr lang="it-IT" dirty="0" err="1" smtClean="0"/>
              <a:t>check</a:t>
            </a:r>
            <a:r>
              <a:rPr lang="it-IT" dirty="0" smtClean="0"/>
              <a:t> ethernet/</a:t>
            </a:r>
            <a:r>
              <a:rPr lang="it-IT" dirty="0" err="1" smtClean="0"/>
              <a:t>wifi</a:t>
            </a:r>
            <a:endParaRPr lang="it-IT" dirty="0" smtClean="0"/>
          </a:p>
          <a:p>
            <a:pPr marL="514350" indent="-514350">
              <a:buFont typeface="+mj-lt"/>
              <a:buAutoNum type="arabicPeriod"/>
            </a:pPr>
            <a:r>
              <a:rPr lang="en-US" dirty="0" smtClean="0"/>
              <a:t>Others: common / ask the internet</a:t>
            </a:r>
            <a:endParaRPr lang="it-IT" dirty="0" smtClean="0"/>
          </a:p>
          <a:p>
            <a:pPr marL="514350" indent="-514350">
              <a:buFont typeface="+mj-lt"/>
              <a:buAutoNum type="arabicPeriod"/>
            </a:pPr>
            <a:r>
              <a:rPr lang="en-US" dirty="0" smtClean="0"/>
              <a:t>Common: keyboard usage, language, output to overhead, volume, drivers what </a:t>
            </a:r>
            <a:r>
              <a:rPr lang="en-US" dirty="0" err="1" smtClean="0"/>
              <a:t>àre</a:t>
            </a:r>
            <a:r>
              <a:rPr lang="en-US" dirty="0" smtClean="0"/>
              <a:t> and how to install or detect issue. </a:t>
            </a:r>
            <a:endParaRPr lang="it-IT" dirty="0" smtClean="0"/>
          </a:p>
          <a:p>
            <a:pPr marL="514350" indent="-514350">
              <a:buFont typeface="+mj-lt"/>
              <a:buAutoNum type="arabicPeriod"/>
            </a:pP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Basic</a:t>
            </a:r>
            <a:r>
              <a:rPr lang="it-IT" dirty="0" smtClean="0"/>
              <a:t> </a:t>
            </a:r>
            <a:r>
              <a:rPr lang="it-IT" dirty="0" err="1" smtClean="0"/>
              <a:t>trouble</a:t>
            </a:r>
            <a:r>
              <a:rPr lang="it-IT" dirty="0" smtClean="0"/>
              <a:t> </a:t>
            </a:r>
            <a:r>
              <a:rPr lang="it-IT" dirty="0" err="1" smtClean="0"/>
              <a:t>shooting</a:t>
            </a:r>
            <a:r>
              <a:rPr lang="it-IT" dirty="0" smtClean="0"/>
              <a:t> </a:t>
            </a:r>
            <a:r>
              <a:rPr lang="it-IT" dirty="0" err="1" smtClean="0"/>
              <a:t>PCs</a:t>
            </a:r>
            <a:r>
              <a:rPr lang="it-IT" dirty="0" smtClean="0"/>
              <a:t> – first </a:t>
            </a:r>
            <a:r>
              <a:rPr lang="it-IT" dirty="0" err="1" smtClean="0"/>
              <a:t>things</a:t>
            </a:r>
            <a:r>
              <a:rPr lang="it-IT" dirty="0" smtClean="0"/>
              <a:t> first</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25</a:t>
            </a:fld>
            <a:endParaRPr lang="it-IT"/>
          </a:p>
        </p:txBody>
      </p:sp>
      <p:sp>
        <p:nvSpPr>
          <p:cNvPr id="5" name="Segnaposto contenuto 4"/>
          <p:cNvSpPr>
            <a:spLocks noGrp="1"/>
          </p:cNvSpPr>
          <p:nvPr>
            <p:ph sz="quarter" idx="1"/>
          </p:nvPr>
        </p:nvSpPr>
        <p:spPr/>
        <p:txBody>
          <a:bodyPr>
            <a:normAutofit fontScale="77500" lnSpcReduction="20000"/>
          </a:bodyPr>
          <a:lstStyle/>
          <a:p>
            <a:pPr marL="514350" indent="-514350">
              <a:buFont typeface="+mj-lt"/>
              <a:buAutoNum type="arabicPeriod"/>
            </a:pPr>
            <a:r>
              <a:rPr lang="en-US" dirty="0" smtClean="0"/>
              <a:t>Why the pc is sometimes too slow  </a:t>
            </a:r>
          </a:p>
          <a:p>
            <a:pPr marL="514350" indent="-514350">
              <a:buFont typeface="+mj-lt"/>
              <a:buAutoNum type="arabicPeriod"/>
            </a:pPr>
            <a:r>
              <a:rPr lang="en-US" dirty="0" smtClean="0"/>
              <a:t>Lost files / how do I avoid to waste hours of work  </a:t>
            </a:r>
            <a:endParaRPr lang="en-US" dirty="0" smtClean="0">
              <a:solidFill>
                <a:srgbClr val="FF0000"/>
              </a:solidFill>
            </a:endParaRPr>
          </a:p>
          <a:p>
            <a:pPr marL="514350" indent="-514350">
              <a:buFont typeface="+mj-lt"/>
              <a:buAutoNum type="arabicPeriod"/>
            </a:pPr>
            <a:r>
              <a:rPr lang="en-US" dirty="0" smtClean="0"/>
              <a:t>Crashes of the pc, the blue screen and other reasons to crash. Check for viruses (use </a:t>
            </a:r>
          </a:p>
          <a:p>
            <a:pPr marL="514350" indent="-514350">
              <a:buFont typeface="+mj-lt"/>
              <a:buAutoNum type="arabicPeriod"/>
            </a:pPr>
            <a:r>
              <a:rPr lang="en-US" dirty="0" smtClean="0"/>
              <a:t>Viruses, what they are and what antivirus/firewall programs to use </a:t>
            </a:r>
          </a:p>
          <a:p>
            <a:pPr marL="514350" indent="-514350">
              <a:buFont typeface="+mj-lt"/>
              <a:buAutoNum type="arabicPeriod"/>
            </a:pPr>
            <a:r>
              <a:rPr lang="en-US" dirty="0" smtClean="0"/>
              <a:t>Printer / drivers / installation of peripherals</a:t>
            </a:r>
          </a:p>
          <a:p>
            <a:pPr marL="514350" indent="-514350">
              <a:buFont typeface="+mj-lt"/>
              <a:buAutoNum type="arabicPeriod"/>
            </a:pPr>
            <a:r>
              <a:rPr lang="en-US" dirty="0" smtClean="0"/>
              <a:t>Battery life</a:t>
            </a:r>
          </a:p>
          <a:p>
            <a:pPr marL="514350" indent="-514350">
              <a:buFont typeface="+mj-lt"/>
              <a:buAutoNum type="arabicPeriod"/>
            </a:pPr>
            <a:r>
              <a:rPr lang="en-US" dirty="0" smtClean="0"/>
              <a:t>Complex SW: sometimes the software is too complicated to </a:t>
            </a:r>
            <a:r>
              <a:rPr lang="en-US" dirty="0" err="1" smtClean="0"/>
              <a:t>understant</a:t>
            </a:r>
            <a:r>
              <a:rPr lang="en-US" dirty="0" smtClean="0"/>
              <a:t> (</a:t>
            </a:r>
            <a:r>
              <a:rPr lang="en-US" dirty="0" err="1" smtClean="0"/>
              <a:t>pls</a:t>
            </a:r>
            <a:r>
              <a:rPr lang="en-US" dirty="0" smtClean="0"/>
              <a:t> read the manuals) </a:t>
            </a:r>
          </a:p>
          <a:p>
            <a:pPr marL="514350" indent="-514350">
              <a:buFont typeface="+mj-lt"/>
              <a:buAutoNum type="arabicPeriod"/>
            </a:pPr>
            <a:r>
              <a:rPr lang="en-US" dirty="0" smtClean="0"/>
              <a:t>Mouse freeze</a:t>
            </a:r>
          </a:p>
          <a:p>
            <a:pPr marL="514350" indent="-514350">
              <a:buFont typeface="+mj-lt"/>
              <a:buAutoNum type="arabicPeriod"/>
            </a:pPr>
            <a:r>
              <a:rPr lang="en-US" dirty="0" smtClean="0"/>
              <a:t>Spam mail </a:t>
            </a:r>
          </a:p>
          <a:p>
            <a:pPr marL="514350" indent="-514350">
              <a:buFont typeface="+mj-lt"/>
              <a:buAutoNum type="arabicPeriod"/>
            </a:pPr>
            <a:r>
              <a:rPr lang="en-US" dirty="0" smtClean="0"/>
              <a:t>Network failure</a:t>
            </a:r>
          </a:p>
          <a:p>
            <a:pPr marL="514350" indent="-514350">
              <a:buFont typeface="+mj-lt"/>
              <a:buAutoNum type="arabicPeriod"/>
            </a:pPr>
            <a:r>
              <a:rPr lang="en-US" dirty="0" smtClean="0"/>
              <a:t>Upload failure</a:t>
            </a:r>
          </a:p>
          <a:p>
            <a:pPr marL="514350" indent="-514350">
              <a:buFont typeface="+mj-lt"/>
              <a:buAutoNum type="arabicPeriod"/>
            </a:pPr>
            <a:r>
              <a:rPr lang="en-US" dirty="0" err="1" smtClean="0"/>
              <a:t>Usb</a:t>
            </a:r>
            <a:r>
              <a:rPr lang="en-US" dirty="0" smtClean="0"/>
              <a:t> fail to identify device </a:t>
            </a:r>
            <a:endParaRPr lang="it-IT" dirty="0" smtClean="0"/>
          </a:p>
          <a:p>
            <a:pPr marL="514350" indent="-514350">
              <a:buFont typeface="+mj-lt"/>
              <a:buAutoNum type="arabicPeriod"/>
            </a:pPr>
            <a:endParaRPr lang="it-IT" dirty="0"/>
          </a:p>
        </p:txBody>
      </p:sp>
    </p:spTree>
    <p:extLst>
      <p:ext uri="{BB962C8B-B14F-4D97-AF65-F5344CB8AC3E}">
        <p14:creationId xmlns:p14="http://schemas.microsoft.com/office/powerpoint/2010/main" xmlns="" val="2104782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Basic</a:t>
            </a:r>
            <a:r>
              <a:rPr lang="it-IT" dirty="0" smtClean="0"/>
              <a:t> </a:t>
            </a:r>
            <a:r>
              <a:rPr lang="it-IT" dirty="0" err="1" smtClean="0"/>
              <a:t>trouble</a:t>
            </a:r>
            <a:r>
              <a:rPr lang="it-IT" dirty="0" smtClean="0"/>
              <a:t> </a:t>
            </a:r>
            <a:r>
              <a:rPr lang="it-IT" dirty="0" err="1" smtClean="0"/>
              <a:t>shooting</a:t>
            </a:r>
            <a:r>
              <a:rPr lang="it-IT" dirty="0" smtClean="0"/>
              <a:t> </a:t>
            </a:r>
            <a:r>
              <a:rPr lang="it-IT" dirty="0" err="1" smtClean="0"/>
              <a:t>PCs</a:t>
            </a:r>
            <a:r>
              <a:rPr lang="it-IT" dirty="0" smtClean="0"/>
              <a:t> – first </a:t>
            </a:r>
            <a:r>
              <a:rPr lang="it-IT" dirty="0" err="1" smtClean="0"/>
              <a:t>things</a:t>
            </a:r>
            <a:r>
              <a:rPr lang="it-IT" dirty="0" smtClean="0"/>
              <a:t> first</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26</a:t>
            </a:fld>
            <a:endParaRPr lang="it-IT"/>
          </a:p>
        </p:txBody>
      </p:sp>
      <p:sp>
        <p:nvSpPr>
          <p:cNvPr id="5" name="Segnaposto contenuto 4"/>
          <p:cNvSpPr>
            <a:spLocks noGrp="1"/>
          </p:cNvSpPr>
          <p:nvPr>
            <p:ph sz="quarter" idx="1"/>
          </p:nvPr>
        </p:nvSpPr>
        <p:spPr/>
        <p:txBody>
          <a:bodyPr>
            <a:normAutofit/>
          </a:bodyPr>
          <a:lstStyle/>
          <a:p>
            <a:pPr marL="514350" indent="-514350">
              <a:buFont typeface="+mj-lt"/>
              <a:buAutoNum type="arabicPeriod"/>
            </a:pPr>
            <a:r>
              <a:rPr lang="en-US" dirty="0" smtClean="0"/>
              <a:t>Why the pc is sometimes too slow  </a:t>
            </a:r>
          </a:p>
          <a:p>
            <a:pPr marL="788670" lvl="1" indent="-514350">
              <a:buFont typeface="+mj-lt"/>
              <a:buAutoNum type="arabicPeriod"/>
            </a:pPr>
            <a:r>
              <a:rPr lang="en-US" dirty="0" smtClean="0"/>
              <a:t>Latest version software n old (&gt; 5 yrs ago) computers), reinstall older versions if you can, do not upgrade</a:t>
            </a:r>
          </a:p>
          <a:p>
            <a:pPr marL="788670" lvl="1" indent="-514350">
              <a:buClr>
                <a:srgbClr val="C00000"/>
              </a:buClr>
              <a:buFont typeface="+mj-lt"/>
              <a:buAutoNum type="arabicPeriod"/>
            </a:pPr>
            <a:r>
              <a:rPr lang="en-US" dirty="0" smtClean="0">
                <a:solidFill>
                  <a:srgbClr val="C00000"/>
                </a:solidFill>
              </a:rPr>
              <a:t>Too many programs open use task manager (ctrl-alt-del on win, alt-tab on </a:t>
            </a:r>
            <a:r>
              <a:rPr lang="en-US" dirty="0" err="1" smtClean="0">
                <a:solidFill>
                  <a:srgbClr val="C00000"/>
                </a:solidFill>
              </a:rPr>
              <a:t>MacOS</a:t>
            </a:r>
            <a:r>
              <a:rPr lang="en-US" dirty="0" smtClean="0">
                <a:solidFill>
                  <a:srgbClr val="C00000"/>
                </a:solidFill>
              </a:rPr>
              <a:t>) and close them</a:t>
            </a:r>
          </a:p>
          <a:p>
            <a:pPr marL="788670" lvl="1" indent="-514350">
              <a:buClr>
                <a:srgbClr val="C00000"/>
              </a:buClr>
              <a:buFont typeface="+mj-lt"/>
              <a:buAutoNum type="arabicPeriod"/>
            </a:pPr>
            <a:r>
              <a:rPr lang="en-US" dirty="0" smtClean="0">
                <a:solidFill>
                  <a:srgbClr val="C00000"/>
                </a:solidFill>
              </a:rPr>
              <a:t>Insufficient memory: add RAM</a:t>
            </a:r>
          </a:p>
          <a:p>
            <a:pPr marL="514350" indent="-514350">
              <a:buFont typeface="+mj-lt"/>
              <a:buAutoNum type="arabicPeriod"/>
            </a:pPr>
            <a:r>
              <a:rPr lang="en-US" dirty="0" smtClean="0"/>
              <a:t>Lost files / how do I avoid to waste hours of work  </a:t>
            </a:r>
          </a:p>
          <a:p>
            <a:pPr marL="788670" lvl="1" indent="-514350">
              <a:buFont typeface="+mj-lt"/>
              <a:buAutoNum type="arabicPeriod"/>
            </a:pPr>
            <a:r>
              <a:rPr lang="en-US" dirty="0" smtClean="0">
                <a:solidFill>
                  <a:srgbClr val="FF0000"/>
                </a:solidFill>
              </a:rPr>
              <a:t>learn to save periodically the open file </a:t>
            </a:r>
          </a:p>
          <a:p>
            <a:pPr marL="788670" lvl="1" indent="-514350">
              <a:buFont typeface="+mj-lt"/>
              <a:buAutoNum type="arabicPeriod"/>
            </a:pPr>
            <a:r>
              <a:rPr lang="en-US" dirty="0" smtClean="0">
                <a:solidFill>
                  <a:srgbClr val="FF0000"/>
                </a:solidFill>
              </a:rPr>
              <a:t>"save as" when you open attachments directly from mail </a:t>
            </a:r>
          </a:p>
          <a:p>
            <a:pPr marL="514350" indent="-514350">
              <a:buNone/>
            </a:pPr>
            <a:endParaRPr lang="it-IT" dirty="0" smtClean="0"/>
          </a:p>
          <a:p>
            <a:pPr marL="514350" indent="-514350">
              <a:buFont typeface="+mj-lt"/>
              <a:buAutoNum type="arabicPeriod"/>
            </a:pPr>
            <a:endParaRPr lang="it-IT" dirty="0"/>
          </a:p>
        </p:txBody>
      </p:sp>
    </p:spTree>
    <p:extLst>
      <p:ext uri="{BB962C8B-B14F-4D97-AF65-F5344CB8AC3E}">
        <p14:creationId xmlns:p14="http://schemas.microsoft.com/office/powerpoint/2010/main" xmlns="" val="2486960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Basic</a:t>
            </a:r>
            <a:r>
              <a:rPr lang="it-IT" dirty="0" smtClean="0"/>
              <a:t> </a:t>
            </a:r>
            <a:r>
              <a:rPr lang="it-IT" dirty="0" err="1" smtClean="0"/>
              <a:t>trouble</a:t>
            </a:r>
            <a:r>
              <a:rPr lang="it-IT" dirty="0" smtClean="0"/>
              <a:t> </a:t>
            </a:r>
            <a:r>
              <a:rPr lang="it-IT" dirty="0" err="1" smtClean="0"/>
              <a:t>shooting</a:t>
            </a:r>
            <a:r>
              <a:rPr lang="it-IT" dirty="0" smtClean="0"/>
              <a:t> </a:t>
            </a:r>
            <a:r>
              <a:rPr lang="it-IT" dirty="0" err="1" smtClean="0"/>
              <a:t>PCs</a:t>
            </a:r>
            <a:r>
              <a:rPr lang="it-IT" dirty="0" smtClean="0"/>
              <a:t> – first </a:t>
            </a:r>
            <a:r>
              <a:rPr lang="it-IT" dirty="0" err="1" smtClean="0"/>
              <a:t>things</a:t>
            </a:r>
            <a:r>
              <a:rPr lang="it-IT" dirty="0" smtClean="0"/>
              <a:t> first</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27</a:t>
            </a:fld>
            <a:endParaRPr lang="it-IT"/>
          </a:p>
        </p:txBody>
      </p:sp>
      <p:sp>
        <p:nvSpPr>
          <p:cNvPr id="5" name="Segnaposto contenuto 4"/>
          <p:cNvSpPr>
            <a:spLocks noGrp="1"/>
          </p:cNvSpPr>
          <p:nvPr>
            <p:ph sz="quarter" idx="1"/>
          </p:nvPr>
        </p:nvSpPr>
        <p:spPr/>
        <p:txBody>
          <a:bodyPr>
            <a:normAutofit fontScale="92500" lnSpcReduction="20000"/>
          </a:bodyPr>
          <a:lstStyle/>
          <a:p>
            <a:pPr marL="514350" indent="-514350">
              <a:buFont typeface="+mj-lt"/>
              <a:buAutoNum type="arabicPeriod"/>
            </a:pPr>
            <a:r>
              <a:rPr lang="en-US" dirty="0" smtClean="0"/>
              <a:t>Crashes, the blue screen and other reasons to crash. </a:t>
            </a:r>
          </a:p>
          <a:p>
            <a:pPr marL="788670" lvl="1" indent="-514350">
              <a:buFont typeface="+mj-lt"/>
              <a:buAutoNum type="arabicPeriod"/>
            </a:pPr>
            <a:r>
              <a:rPr lang="en-US" dirty="0" smtClean="0">
                <a:hlinkClick r:id="rId2"/>
              </a:rPr>
              <a:t>Microsoft suggestions for a computer crash</a:t>
            </a:r>
            <a:endParaRPr lang="en-US" dirty="0" smtClean="0"/>
          </a:p>
          <a:p>
            <a:pPr marL="788670" lvl="1" indent="-514350">
              <a:buFont typeface="+mj-lt"/>
              <a:buAutoNum type="arabicPeriod"/>
            </a:pPr>
            <a:r>
              <a:rPr lang="it-IT" dirty="0" smtClean="0">
                <a:hlinkClick r:id="rId3"/>
              </a:rPr>
              <a:t>Microsoft </a:t>
            </a:r>
            <a:r>
              <a:rPr lang="it-IT" dirty="0" err="1" smtClean="0">
                <a:hlinkClick r:id="rId3"/>
              </a:rPr>
              <a:t>support</a:t>
            </a:r>
            <a:r>
              <a:rPr lang="it-IT" dirty="0" smtClean="0">
                <a:hlinkClick r:id="rId3"/>
              </a:rPr>
              <a:t> </a:t>
            </a:r>
            <a:r>
              <a:rPr lang="it-IT" dirty="0" err="1" smtClean="0">
                <a:hlinkClick r:id="rId3"/>
              </a:rPr>
              <a:t>page</a:t>
            </a:r>
            <a:r>
              <a:rPr lang="it-IT" dirty="0" smtClean="0">
                <a:hlinkClick r:id="rId3"/>
              </a:rPr>
              <a:t> </a:t>
            </a:r>
            <a:r>
              <a:rPr lang="it-IT" dirty="0" err="1" smtClean="0">
                <a:hlinkClick r:id="rId3"/>
              </a:rPr>
              <a:t>for</a:t>
            </a:r>
            <a:r>
              <a:rPr lang="it-IT" dirty="0" smtClean="0">
                <a:hlinkClick r:id="rId3"/>
              </a:rPr>
              <a:t> </a:t>
            </a:r>
            <a:r>
              <a:rPr lang="it-IT" dirty="0" err="1" smtClean="0">
                <a:hlinkClick r:id="rId3"/>
              </a:rPr>
              <a:t>Win</a:t>
            </a:r>
            <a:r>
              <a:rPr lang="it-IT" dirty="0" smtClean="0">
                <a:hlinkClick r:id="rId3"/>
              </a:rPr>
              <a:t> 7</a:t>
            </a:r>
            <a:endParaRPr lang="it-IT" dirty="0" smtClean="0"/>
          </a:p>
          <a:p>
            <a:pPr marL="788670" lvl="1" indent="-514350">
              <a:buFont typeface="+mj-lt"/>
              <a:buAutoNum type="arabicPeriod"/>
            </a:pPr>
            <a:r>
              <a:rPr lang="en-US" dirty="0" smtClean="0">
                <a:hlinkClick r:id="rId4"/>
              </a:rPr>
              <a:t>Mac troubleshooting: How to handle freezes and crashes</a:t>
            </a:r>
            <a:endParaRPr lang="en-US" dirty="0" smtClean="0"/>
          </a:p>
          <a:p>
            <a:pPr marL="514350" indent="-514350">
              <a:buFont typeface="+mj-lt"/>
              <a:buAutoNum type="arabicPeriod"/>
            </a:pPr>
            <a:r>
              <a:rPr lang="en-US" dirty="0" smtClean="0"/>
              <a:t>How easy is to crash a computer ? Example</a:t>
            </a:r>
          </a:p>
          <a:p>
            <a:pPr marL="731520" lvl="1" indent="-457200" fontAlgn="base">
              <a:buFont typeface="+mj-lt"/>
              <a:buAutoNum type="arabicPeriod"/>
            </a:pPr>
            <a:r>
              <a:rPr lang="en-US" dirty="0" smtClean="0"/>
              <a:t>STEP:1- Open Notepad on your PC</a:t>
            </a:r>
          </a:p>
          <a:p>
            <a:pPr marL="731520" lvl="1" indent="-457200" fontAlgn="base">
              <a:buFont typeface="+mj-lt"/>
              <a:buAutoNum type="arabicPeriod"/>
            </a:pPr>
            <a:r>
              <a:rPr lang="en-US" dirty="0" smtClean="0"/>
              <a:t>STEP:2- copy it from here to your Notepad</a:t>
            </a:r>
          </a:p>
          <a:p>
            <a:pPr marL="731520" lvl="1" indent="-457200" fontAlgn="base">
              <a:buFont typeface="+mj-lt"/>
              <a:buAutoNum type="arabicPeriod"/>
            </a:pPr>
            <a:r>
              <a:rPr lang="en-US" b="1" dirty="0" smtClean="0"/>
              <a:t>                                         %0|%0</a:t>
            </a:r>
          </a:p>
          <a:p>
            <a:pPr marL="731520" lvl="1" indent="-457200" fontAlgn="base">
              <a:buFont typeface="+mj-lt"/>
              <a:buAutoNum type="arabicPeriod"/>
            </a:pPr>
            <a:r>
              <a:rPr lang="en-US" dirty="0" smtClean="0"/>
              <a:t>STEP:3- Then save it with a .bat extension.</a:t>
            </a:r>
          </a:p>
          <a:p>
            <a:pPr marL="731520" lvl="1" indent="-457200" fontAlgn="base">
              <a:buFont typeface="+mj-lt"/>
              <a:buAutoNum type="arabicPeriod"/>
            </a:pPr>
            <a:r>
              <a:rPr lang="en-US" dirty="0" smtClean="0"/>
              <a:t>When saving delete the .txt and input the File name with the .bat extension</a:t>
            </a:r>
          </a:p>
          <a:p>
            <a:pPr marL="731520" lvl="1" indent="-457200" fontAlgn="base">
              <a:buFont typeface="+mj-lt"/>
              <a:buAutoNum type="arabicPeriod"/>
            </a:pPr>
            <a:r>
              <a:rPr lang="en-US" dirty="0" smtClean="0"/>
              <a:t>Example:- fork.bat</a:t>
            </a:r>
          </a:p>
          <a:p>
            <a:pPr marL="731520" lvl="1" indent="-457200" fontAlgn="base">
              <a:buFont typeface="+mj-lt"/>
              <a:buAutoNum type="arabicPeriod"/>
            </a:pPr>
            <a:r>
              <a:rPr lang="en-US" dirty="0" smtClean="0"/>
              <a:t>STEP:4- Once anyone will do double click on this bat file, his COMPUTER WILL JAMM AND CRASH</a:t>
            </a:r>
          </a:p>
          <a:p>
            <a:pPr marL="788670" lvl="1" indent="-514350">
              <a:buFont typeface="+mj-lt"/>
              <a:buAutoNum type="arabicPeriod"/>
            </a:pPr>
            <a:endParaRPr lang="en-US" dirty="0" smtClean="0"/>
          </a:p>
          <a:p>
            <a:pPr marL="788670" lvl="1" indent="-514350">
              <a:buFont typeface="+mj-lt"/>
              <a:buAutoNum type="arabicPeriod"/>
            </a:pPr>
            <a:endParaRPr lang="it-IT" dirty="0"/>
          </a:p>
        </p:txBody>
      </p:sp>
    </p:spTree>
    <p:extLst>
      <p:ext uri="{BB962C8B-B14F-4D97-AF65-F5344CB8AC3E}">
        <p14:creationId xmlns:p14="http://schemas.microsoft.com/office/powerpoint/2010/main" xmlns="" val="2884503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Computer “</a:t>
            </a:r>
            <a:r>
              <a:rPr lang="it-IT" dirty="0" err="1" smtClean="0"/>
              <a:t>ports</a:t>
            </a:r>
            <a:r>
              <a:rPr lang="it-IT" dirty="0" smtClean="0"/>
              <a:t>” : hardware </a:t>
            </a:r>
            <a:r>
              <a:rPr lang="it-IT" dirty="0" err="1" smtClean="0"/>
              <a:t>ports</a:t>
            </a:r>
            <a:r>
              <a:rPr lang="it-IT" dirty="0" smtClean="0"/>
              <a:t> v/s software </a:t>
            </a:r>
            <a:r>
              <a:rPr lang="it-IT" dirty="0" err="1" smtClean="0"/>
              <a:t>ports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28</a:t>
            </a:fld>
            <a:endParaRPr lang="it-IT"/>
          </a:p>
        </p:txBody>
      </p:sp>
      <p:sp>
        <p:nvSpPr>
          <p:cNvPr id="5" name="Segnaposto contenuto 4"/>
          <p:cNvSpPr>
            <a:spLocks noGrp="1"/>
          </p:cNvSpPr>
          <p:nvPr>
            <p:ph sz="quarter" idx="1"/>
          </p:nvPr>
        </p:nvSpPr>
        <p:spPr/>
        <p:txBody>
          <a:bodyPr/>
          <a:lstStyle/>
          <a:p>
            <a:r>
              <a:rPr lang="it-IT" dirty="0" smtClean="0"/>
              <a:t>HW </a:t>
            </a:r>
            <a:r>
              <a:rPr lang="it-IT" dirty="0" err="1" smtClean="0"/>
              <a:t>ports</a:t>
            </a:r>
            <a:endParaRPr lang="it-IT" dirty="0" smtClean="0"/>
          </a:p>
          <a:p>
            <a:pPr lvl="1"/>
            <a:r>
              <a:rPr lang="en-US" dirty="0" smtClean="0"/>
              <a:t>In </a:t>
            </a:r>
            <a:r>
              <a:rPr lang="en-US" dirty="0" smtClean="0">
                <a:hlinkClick r:id="rId2" tooltip="Computer hardware"/>
              </a:rPr>
              <a:t>computer hardware</a:t>
            </a:r>
            <a:r>
              <a:rPr lang="en-US" dirty="0" smtClean="0"/>
              <a:t>, a port serves as an interface between the computer and other computers or peripheral devices. Physically, a port is a specialized outlet on a piece of equipment to which a </a:t>
            </a:r>
            <a:r>
              <a:rPr lang="en-US" dirty="0" smtClean="0">
                <a:hlinkClick r:id="rId3" tooltip="Electrical connector"/>
              </a:rPr>
              <a:t>plug</a:t>
            </a:r>
            <a:r>
              <a:rPr lang="en-US" dirty="0" smtClean="0"/>
              <a:t> or </a:t>
            </a:r>
            <a:r>
              <a:rPr lang="en-US" dirty="0" smtClean="0">
                <a:hlinkClick r:id="rId4" tooltip="Cable"/>
              </a:rPr>
              <a:t>cable</a:t>
            </a:r>
            <a:r>
              <a:rPr lang="en-US" dirty="0" smtClean="0"/>
              <a:t> connects. Electronically, the several conductors making up the outlet provide a signal transfer between devices.</a:t>
            </a:r>
          </a:p>
          <a:p>
            <a:pPr lvl="1"/>
            <a:r>
              <a:rPr lang="en-US" dirty="0" smtClean="0"/>
              <a:t>Port connectors may be </a:t>
            </a:r>
            <a:r>
              <a:rPr lang="en-US" dirty="0" smtClean="0">
                <a:hlinkClick r:id="rId5" tooltip="Gender of connectors and fasteners"/>
              </a:rPr>
              <a:t>male or female</a:t>
            </a:r>
            <a:r>
              <a:rPr lang="en-US" dirty="0" smtClean="0"/>
              <a:t>, but female connectors are much more common. Bent pins are easier to replace on a cable than on a connector attached to a computer, so it was common to use female connectors for the fixed side of an interface.</a:t>
            </a:r>
          </a:p>
          <a:p>
            <a:r>
              <a:rPr lang="en-US" dirty="0" smtClean="0"/>
              <a:t>SW ports, see later on</a:t>
            </a:r>
            <a:endParaRPr lang="it-IT" dirty="0" smtClean="0"/>
          </a:p>
          <a:p>
            <a:endParaRPr lang="it-IT" dirty="0" smtClean="0"/>
          </a:p>
          <a:p>
            <a:endParaRPr lang="it-IT" dirty="0"/>
          </a:p>
        </p:txBody>
      </p:sp>
      <p:pic>
        <p:nvPicPr>
          <p:cNvPr id="6" name="Immagine 5" descr="220px-VGA-Buchse.JPG"/>
          <p:cNvPicPr>
            <a:picLocks noChangeAspect="1"/>
          </p:cNvPicPr>
          <p:nvPr/>
        </p:nvPicPr>
        <p:blipFill>
          <a:blip r:embed="rId6" cstate="print"/>
          <a:stretch>
            <a:fillRect/>
          </a:stretch>
        </p:blipFill>
        <p:spPr>
          <a:xfrm>
            <a:off x="6660232" y="5229200"/>
            <a:ext cx="1515222" cy="922908"/>
          </a:xfrm>
          <a:prstGeom prst="rect">
            <a:avLst/>
          </a:prstGeom>
        </p:spPr>
      </p:pic>
      <p:pic>
        <p:nvPicPr>
          <p:cNvPr id="7" name="Immagine 6" descr="220px-Male_VGA_connector.jpg"/>
          <p:cNvPicPr>
            <a:picLocks noChangeAspect="1"/>
          </p:cNvPicPr>
          <p:nvPr/>
        </p:nvPicPr>
        <p:blipFill>
          <a:blip r:embed="rId7" cstate="print"/>
          <a:stretch>
            <a:fillRect/>
          </a:stretch>
        </p:blipFill>
        <p:spPr>
          <a:xfrm>
            <a:off x="5076056" y="5229200"/>
            <a:ext cx="1368152" cy="914174"/>
          </a:xfrm>
          <a:prstGeom prst="rect">
            <a:avLst/>
          </a:prstGeom>
        </p:spPr>
      </p:pic>
      <p:sp>
        <p:nvSpPr>
          <p:cNvPr id="8" name="CasellaDiTesto 7"/>
          <p:cNvSpPr txBox="1"/>
          <p:nvPr/>
        </p:nvSpPr>
        <p:spPr>
          <a:xfrm>
            <a:off x="5292080" y="6093296"/>
            <a:ext cx="3096344" cy="276999"/>
          </a:xfrm>
          <a:prstGeom prst="rect">
            <a:avLst/>
          </a:prstGeom>
          <a:noFill/>
        </p:spPr>
        <p:txBody>
          <a:bodyPr wrap="square" rtlCol="0">
            <a:spAutoFit/>
          </a:bodyPr>
          <a:lstStyle/>
          <a:p>
            <a:r>
              <a:rPr lang="it-IT" sz="1200" dirty="0" smtClean="0"/>
              <a:t>male </a:t>
            </a:r>
            <a:r>
              <a:rPr lang="it-IT" sz="1200" dirty="0" err="1" smtClean="0"/>
              <a:t>connector</a:t>
            </a:r>
            <a:r>
              <a:rPr lang="it-IT" sz="1200" dirty="0" smtClean="0"/>
              <a:t>                 </a:t>
            </a:r>
            <a:r>
              <a:rPr lang="it-IT" sz="1200" dirty="0" err="1" smtClean="0"/>
              <a:t>female</a:t>
            </a:r>
            <a:r>
              <a:rPr lang="it-IT" sz="1200" dirty="0" smtClean="0"/>
              <a:t> </a:t>
            </a:r>
            <a:r>
              <a:rPr lang="it-IT" sz="1200" dirty="0" err="1" smtClean="0"/>
              <a:t>connector</a:t>
            </a:r>
            <a:r>
              <a:rPr lang="it-IT" sz="1200" dirty="0" smtClean="0"/>
              <a:t> </a:t>
            </a:r>
            <a:endParaRPr lang="it-IT"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Hardware </a:t>
            </a:r>
            <a:r>
              <a:rPr lang="it-IT" dirty="0" err="1" smtClean="0"/>
              <a:t>ports</a:t>
            </a:r>
            <a:r>
              <a:rPr lang="it-IT" dirty="0" smtClean="0"/>
              <a:t> </a:t>
            </a:r>
            <a:r>
              <a:rPr lang="it-IT" dirty="0" err="1" smtClean="0"/>
              <a:t>type</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29</a:t>
            </a:fld>
            <a:endParaRPr lang="it-IT"/>
          </a:p>
        </p:txBody>
      </p:sp>
      <p:pic>
        <p:nvPicPr>
          <p:cNvPr id="6" name="Segnaposto contenuto 5" descr="Computer_Ports_by_doctormo.png">
            <a:hlinkClick r:id="rId2" action="ppaction://hlinkfile"/>
          </p:cNvPr>
          <p:cNvPicPr>
            <a:picLocks noGrp="1" noChangeAspect="1"/>
          </p:cNvPicPr>
          <p:nvPr>
            <p:ph sz="quarter" idx="1"/>
          </p:nvPr>
        </p:nvPicPr>
        <p:blipFill>
          <a:blip r:embed="rId3" cstate="print"/>
          <a:stretch>
            <a:fillRect/>
          </a:stretch>
        </p:blipFill>
        <p:spPr>
          <a:xfrm>
            <a:off x="5292080" y="1556792"/>
            <a:ext cx="3456384" cy="4845165"/>
          </a:xfrm>
        </p:spPr>
      </p:pic>
      <p:sp>
        <p:nvSpPr>
          <p:cNvPr id="7" name="CasellaDiTesto 6"/>
          <p:cNvSpPr txBox="1"/>
          <p:nvPr/>
        </p:nvSpPr>
        <p:spPr>
          <a:xfrm>
            <a:off x="755576" y="1916832"/>
            <a:ext cx="4176464" cy="923330"/>
          </a:xfrm>
          <a:prstGeom prst="rect">
            <a:avLst/>
          </a:prstGeom>
          <a:noFill/>
        </p:spPr>
        <p:txBody>
          <a:bodyPr wrap="square" rtlCol="0">
            <a:spAutoFit/>
          </a:bodyPr>
          <a:lstStyle/>
          <a:p>
            <a:r>
              <a:rPr lang="it-IT" dirty="0" err="1" smtClean="0"/>
              <a:t>Based</a:t>
            </a:r>
            <a:r>
              <a:rPr lang="it-IT" dirty="0" smtClean="0"/>
              <a:t> on the figure </a:t>
            </a:r>
            <a:r>
              <a:rPr lang="it-IT" dirty="0" err="1" smtClean="0"/>
              <a:t>identify</a:t>
            </a:r>
            <a:r>
              <a:rPr lang="it-IT" dirty="0" smtClean="0"/>
              <a:t> </a:t>
            </a:r>
            <a:r>
              <a:rPr lang="it-IT" dirty="0" err="1" smtClean="0"/>
              <a:t>all</a:t>
            </a:r>
            <a:r>
              <a:rPr lang="it-IT" dirty="0" smtClean="0"/>
              <a:t> </a:t>
            </a:r>
            <a:r>
              <a:rPr lang="it-IT" dirty="0" err="1" smtClean="0"/>
              <a:t>ports</a:t>
            </a:r>
            <a:r>
              <a:rPr lang="it-IT" dirty="0" smtClean="0"/>
              <a:t> on </a:t>
            </a:r>
            <a:r>
              <a:rPr lang="it-IT" dirty="0" err="1" smtClean="0"/>
              <a:t>your</a:t>
            </a:r>
            <a:r>
              <a:rPr lang="it-IT" dirty="0" smtClean="0"/>
              <a:t> desktop and </a:t>
            </a:r>
            <a:r>
              <a:rPr lang="it-IT" dirty="0" err="1" smtClean="0"/>
              <a:t>check</a:t>
            </a:r>
            <a:r>
              <a:rPr lang="it-IT" dirty="0" smtClean="0"/>
              <a:t> </a:t>
            </a:r>
            <a:r>
              <a:rPr lang="it-IT" dirty="0" err="1" smtClean="0"/>
              <a:t>where</a:t>
            </a:r>
            <a:r>
              <a:rPr lang="it-IT" dirty="0" smtClean="0"/>
              <a:t> and </a:t>
            </a:r>
            <a:r>
              <a:rPr lang="it-IT" dirty="0" err="1" smtClean="0"/>
              <a:t>if</a:t>
            </a:r>
            <a:r>
              <a:rPr lang="it-IT" dirty="0" smtClean="0"/>
              <a:t> </a:t>
            </a:r>
            <a:r>
              <a:rPr lang="it-IT" dirty="0" err="1" smtClean="0"/>
              <a:t>they</a:t>
            </a:r>
            <a:r>
              <a:rPr lang="it-IT" dirty="0" smtClean="0"/>
              <a:t> are </a:t>
            </a:r>
            <a:r>
              <a:rPr lang="it-IT" dirty="0" err="1" smtClean="0"/>
              <a:t>connected</a:t>
            </a:r>
            <a:r>
              <a:rPr lang="it-IT" dirty="0" smtClean="0"/>
              <a:t> </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Grading</a:t>
            </a:r>
            <a:r>
              <a:rPr lang="it-IT" dirty="0" smtClean="0"/>
              <a:t> Policy</a:t>
            </a:r>
            <a:endParaRPr lang="it-IT" dirty="0"/>
          </a:p>
        </p:txBody>
      </p:sp>
      <p:sp>
        <p:nvSpPr>
          <p:cNvPr id="3" name="Segnaposto piè di pagina 2"/>
          <p:cNvSpPr>
            <a:spLocks noGrp="1"/>
          </p:cNvSpPr>
          <p:nvPr>
            <p:ph type="ftr" sz="quarter" idx="11"/>
          </p:nvPr>
        </p:nvSpPr>
        <p:spPr>
          <a:xfrm>
            <a:off x="304800" y="6410848"/>
            <a:ext cx="8659688" cy="365760"/>
          </a:xfrm>
        </p:spPr>
        <p:txBody>
          <a:bodyPr/>
          <a:lstStyle/>
          <a:p>
            <a:r>
              <a:rPr lang="en-US" smtClean="0"/>
              <a:t>sgazziano@johncabot.edu  </a:t>
            </a:r>
            <a:endParaRPr lang="it-IT" dirty="0"/>
          </a:p>
        </p:txBody>
      </p:sp>
      <p:sp>
        <p:nvSpPr>
          <p:cNvPr id="4" name="Segnaposto contenuto 3"/>
          <p:cNvSpPr>
            <a:spLocks noGrp="1"/>
          </p:cNvSpPr>
          <p:nvPr>
            <p:ph sz="quarter" idx="1"/>
          </p:nvPr>
        </p:nvSpPr>
        <p:spPr/>
        <p:txBody>
          <a:bodyPr>
            <a:normAutofit fontScale="92500" lnSpcReduction="10000"/>
          </a:bodyPr>
          <a:lstStyle/>
          <a:p>
            <a:pPr>
              <a:buNone/>
            </a:pPr>
            <a:r>
              <a:rPr lang="en-US" dirty="0" smtClean="0"/>
              <a:t>ASSESSMENT METHODS: </a:t>
            </a:r>
            <a:br>
              <a:rPr lang="en-US" dirty="0" smtClean="0"/>
            </a:br>
            <a:endParaRPr lang="en-US" dirty="0" smtClean="0"/>
          </a:p>
          <a:p>
            <a:pPr>
              <a:buNone/>
            </a:pPr>
            <a:r>
              <a:rPr lang="en-US" dirty="0" smtClean="0"/>
              <a:t>There will be a bi-weekly tests plus Midterm and Final  </a:t>
            </a:r>
          </a:p>
          <a:p>
            <a:pPr>
              <a:buNone/>
            </a:pPr>
            <a:r>
              <a:rPr lang="en-US" dirty="0" smtClean="0"/>
              <a:t>Tests will include all subjects covered in previous weeks.</a:t>
            </a:r>
          </a:p>
          <a:p>
            <a:endParaRPr lang="en-US" dirty="0" smtClean="0"/>
          </a:p>
          <a:p>
            <a:pPr>
              <a:buNone/>
            </a:pPr>
            <a:r>
              <a:rPr lang="en-US" dirty="0" smtClean="0"/>
              <a:t>ASSESSMENT CRITERIA: </a:t>
            </a:r>
          </a:p>
          <a:p>
            <a:endParaRPr lang="en-US" dirty="0" smtClean="0"/>
          </a:p>
          <a:p>
            <a:r>
              <a:rPr lang="en-US" dirty="0" smtClean="0"/>
              <a:t>25%      Attendance and class participation</a:t>
            </a:r>
          </a:p>
          <a:p>
            <a:r>
              <a:rPr lang="en-US" dirty="0" smtClean="0"/>
              <a:t>25%      Tests</a:t>
            </a:r>
          </a:p>
          <a:p>
            <a:r>
              <a:rPr lang="en-US" dirty="0" smtClean="0"/>
              <a:t>25%      Midterm</a:t>
            </a:r>
          </a:p>
          <a:p>
            <a:r>
              <a:rPr lang="en-US" dirty="0" smtClean="0"/>
              <a:t>25%      Final</a:t>
            </a:r>
          </a:p>
          <a:p>
            <a:endParaRPr lang="it-IT" dirty="0"/>
          </a:p>
        </p:txBody>
      </p:sp>
      <p:sp>
        <p:nvSpPr>
          <p:cNvPr id="5" name="Segnaposto numero diapositiva 4"/>
          <p:cNvSpPr>
            <a:spLocks noGrp="1"/>
          </p:cNvSpPr>
          <p:nvPr>
            <p:ph type="sldNum" sz="quarter" idx="12"/>
          </p:nvPr>
        </p:nvSpPr>
        <p:spPr/>
        <p:txBody>
          <a:bodyPr/>
          <a:lstStyle/>
          <a:p>
            <a:fld id="{38C83D7B-D17B-4CD6-BBDA-701EC4DDA733}" type="slidenum">
              <a:rPr lang="it-IT" smtClean="0"/>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Resources</a:t>
            </a:r>
            <a:r>
              <a:rPr lang="it-IT" dirty="0" smtClean="0"/>
              <a:t> </a:t>
            </a:r>
            <a:r>
              <a:rPr lang="it-IT" dirty="0" err="1" smtClean="0"/>
              <a:t>to</a:t>
            </a:r>
            <a:r>
              <a:rPr lang="it-IT" dirty="0" smtClean="0"/>
              <a:t> </a:t>
            </a:r>
            <a:r>
              <a:rPr lang="it-IT" dirty="0" err="1" smtClean="0"/>
              <a:t>troubleshoot</a:t>
            </a:r>
            <a:r>
              <a:rPr lang="it-IT" dirty="0" smtClean="0"/>
              <a:t> </a:t>
            </a:r>
            <a:r>
              <a:rPr lang="it-IT" dirty="0" err="1" smtClean="0"/>
              <a:t>PCs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30</a:t>
            </a:fld>
            <a:endParaRPr lang="it-IT"/>
          </a:p>
        </p:txBody>
      </p:sp>
      <p:sp>
        <p:nvSpPr>
          <p:cNvPr id="5" name="Segnaposto contenuto 4"/>
          <p:cNvSpPr>
            <a:spLocks noGrp="1"/>
          </p:cNvSpPr>
          <p:nvPr>
            <p:ph sz="quarter" idx="1"/>
          </p:nvPr>
        </p:nvSpPr>
        <p:spPr/>
        <p:txBody>
          <a:bodyPr/>
          <a:lstStyle/>
          <a:p>
            <a:r>
              <a:rPr lang="en-US" u="sng" dirty="0" smtClean="0">
                <a:hlinkClick r:id="rId2"/>
              </a:rPr>
              <a:t>http://computer.howstuffworks.com/23-computer-tour-video.htm</a:t>
            </a:r>
            <a:endParaRPr lang="en-US" u="sng" dirty="0" smtClean="0"/>
          </a:p>
          <a:p>
            <a:endParaRPr lang="en-US" u="sng" dirty="0" smtClean="0"/>
          </a:p>
          <a:p>
            <a:r>
              <a:rPr lang="en-US" dirty="0" smtClean="0">
                <a:hlinkClick r:id="rId3"/>
              </a:rPr>
              <a:t>http://www.computerhope.com/basic.htm</a:t>
            </a:r>
            <a:endParaRPr lang="it-IT" dirty="0" smtClean="0"/>
          </a:p>
          <a:p>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PC </a:t>
            </a:r>
            <a:r>
              <a:rPr lang="it-IT" dirty="0" err="1" smtClean="0"/>
              <a:t>beeps</a:t>
            </a:r>
            <a:r>
              <a:rPr lang="it-IT" dirty="0" smtClean="0"/>
              <a:t>, </a:t>
            </a:r>
            <a:r>
              <a:rPr lang="it-IT" dirty="0" err="1" smtClean="0"/>
              <a:t>power</a:t>
            </a:r>
            <a:r>
              <a:rPr lang="it-IT" dirty="0" smtClean="0"/>
              <a:t> on </a:t>
            </a:r>
            <a:r>
              <a:rPr lang="it-IT" dirty="0" err="1" smtClean="0"/>
              <a:t>failure</a:t>
            </a:r>
            <a:r>
              <a:rPr lang="it-IT" dirty="0" smtClean="0"/>
              <a:t>, </a:t>
            </a:r>
            <a:r>
              <a:rPr lang="it-IT" dirty="0" err="1" smtClean="0"/>
              <a:t>sleep</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31</a:t>
            </a:fld>
            <a:endParaRPr lang="it-IT"/>
          </a:p>
        </p:txBody>
      </p:sp>
      <p:sp>
        <p:nvSpPr>
          <p:cNvPr id="5" name="Segnaposto contenuto 4"/>
          <p:cNvSpPr>
            <a:spLocks noGrp="1"/>
          </p:cNvSpPr>
          <p:nvPr>
            <p:ph sz="quarter" idx="1"/>
          </p:nvPr>
        </p:nvSpPr>
        <p:spPr/>
        <p:txBody>
          <a:bodyPr>
            <a:normAutofit lnSpcReduction="10000"/>
          </a:bodyPr>
          <a:lstStyle/>
          <a:p>
            <a:r>
              <a:rPr lang="it-IT" sz="2000" dirty="0" err="1" smtClean="0"/>
              <a:t>If</a:t>
            </a:r>
            <a:r>
              <a:rPr lang="it-IT" sz="2000" dirty="0" smtClean="0"/>
              <a:t> the PC </a:t>
            </a:r>
            <a:r>
              <a:rPr lang="it-IT" sz="2000" dirty="0" err="1" smtClean="0"/>
              <a:t>does</a:t>
            </a:r>
            <a:r>
              <a:rPr lang="it-IT" sz="2000" dirty="0" smtClean="0"/>
              <a:t> </a:t>
            </a:r>
            <a:r>
              <a:rPr lang="it-IT" sz="2000" dirty="0" err="1" smtClean="0"/>
              <a:t>not</a:t>
            </a:r>
            <a:r>
              <a:rPr lang="it-IT" sz="2000" dirty="0" smtClean="0"/>
              <a:t> </a:t>
            </a:r>
            <a:r>
              <a:rPr lang="it-IT" sz="2000" dirty="0" err="1" smtClean="0"/>
              <a:t>power</a:t>
            </a:r>
            <a:r>
              <a:rPr lang="it-IT" sz="2000" dirty="0" smtClean="0"/>
              <a:t> on</a:t>
            </a:r>
          </a:p>
          <a:p>
            <a:pPr lvl="1"/>
            <a:r>
              <a:rPr lang="it-IT" sz="1600" dirty="0" smtClean="0"/>
              <a:t>System BIOS (</a:t>
            </a:r>
            <a:r>
              <a:rPr lang="it-IT" sz="1600" dirty="0" err="1" smtClean="0"/>
              <a:t>basic</a:t>
            </a:r>
            <a:r>
              <a:rPr lang="it-IT" sz="1600" dirty="0" smtClean="0"/>
              <a:t> I/O software) </a:t>
            </a:r>
            <a:r>
              <a:rPr lang="it-IT" sz="1600" dirty="0" err="1" smtClean="0"/>
              <a:t>corrupted</a:t>
            </a:r>
            <a:r>
              <a:rPr lang="it-IT" sz="1600" dirty="0" smtClean="0"/>
              <a:t>: </a:t>
            </a:r>
            <a:r>
              <a:rPr lang="it-IT" sz="1600" dirty="0" err="1" smtClean="0"/>
              <a:t>try</a:t>
            </a:r>
            <a:r>
              <a:rPr lang="it-IT" sz="1600" dirty="0" smtClean="0"/>
              <a:t> a </a:t>
            </a:r>
            <a:r>
              <a:rPr lang="it-IT" sz="1600" dirty="0" err="1" smtClean="0"/>
              <a:t>CD</a:t>
            </a:r>
            <a:r>
              <a:rPr lang="it-IT" sz="1600" dirty="0" smtClean="0"/>
              <a:t> start-up </a:t>
            </a:r>
          </a:p>
          <a:p>
            <a:pPr lvl="2"/>
            <a:r>
              <a:rPr lang="en-US" sz="1200" b="1" dirty="0" smtClean="0"/>
              <a:t>Basic </a:t>
            </a:r>
            <a:r>
              <a:rPr lang="en-US" sz="1200" b="1" dirty="0" err="1" smtClean="0"/>
              <a:t>Input/Output</a:t>
            </a:r>
            <a:r>
              <a:rPr lang="en-US" sz="1200" b="1" dirty="0" smtClean="0"/>
              <a:t> System</a:t>
            </a:r>
            <a:r>
              <a:rPr lang="en-US" sz="1200" dirty="0" smtClean="0"/>
              <a:t> (</a:t>
            </a:r>
            <a:r>
              <a:rPr lang="en-US" sz="1200" b="1" dirty="0" smtClean="0"/>
              <a:t>BIOS</a:t>
            </a:r>
            <a:r>
              <a:rPr lang="en-US" sz="1200" dirty="0" smtClean="0"/>
              <a:t>), also known as </a:t>
            </a:r>
            <a:r>
              <a:rPr lang="en-US" sz="1200" b="1" dirty="0" smtClean="0"/>
              <a:t>System BIOS</a:t>
            </a:r>
            <a:r>
              <a:rPr lang="en-US" sz="1200" dirty="0" smtClean="0"/>
              <a:t>, </a:t>
            </a:r>
            <a:r>
              <a:rPr lang="en-US" sz="1200" b="1" dirty="0" smtClean="0">
                <a:hlinkClick r:id="rId2" tooltip="Read-only memory"/>
              </a:rPr>
              <a:t>ROM</a:t>
            </a:r>
            <a:r>
              <a:rPr lang="en-US" sz="1200" b="1" dirty="0" smtClean="0"/>
              <a:t> BIOS</a:t>
            </a:r>
            <a:r>
              <a:rPr lang="en-US" sz="1200" dirty="0" smtClean="0"/>
              <a:t> or </a:t>
            </a:r>
            <a:r>
              <a:rPr lang="en-US" sz="1200" b="1" dirty="0" smtClean="0"/>
              <a:t>PC BIOS</a:t>
            </a:r>
            <a:r>
              <a:rPr lang="en-US" sz="1200" dirty="0" smtClean="0"/>
              <a:t> (</a:t>
            </a:r>
            <a:r>
              <a:rPr lang="en-US" sz="1200" dirty="0" smtClean="0">
                <a:hlinkClick r:id="rId3" tooltip="Help:IPA for English"/>
              </a:rPr>
              <a:t>/ˈ</a:t>
            </a:r>
            <a:r>
              <a:rPr lang="en-US" sz="1200" dirty="0" err="1" smtClean="0">
                <a:hlinkClick r:id="rId3" tooltip="Help:IPA for English"/>
              </a:rPr>
              <a:t>baɪ.oʊs</a:t>
            </a:r>
            <a:r>
              <a:rPr lang="en-US" sz="1200" dirty="0" smtClean="0">
                <a:hlinkClick r:id="rId3" tooltip="Help:IPA for English"/>
              </a:rPr>
              <a:t>/</a:t>
            </a:r>
            <a:r>
              <a:rPr lang="en-US" sz="1200" dirty="0" smtClean="0"/>
              <a:t>), is a </a:t>
            </a:r>
            <a:r>
              <a:rPr lang="en-US" sz="1200" i="1" dirty="0" smtClean="0">
                <a:hlinkClick r:id="rId4" tooltip="De facto standard"/>
              </a:rPr>
              <a:t>de </a:t>
            </a:r>
            <a:r>
              <a:rPr lang="en-US" sz="1200" i="1" dirty="0" err="1" smtClean="0">
                <a:hlinkClick r:id="rId4" tooltip="De facto standard"/>
              </a:rPr>
              <a:t>facto</a:t>
            </a:r>
            <a:r>
              <a:rPr lang="en-US" sz="1200" dirty="0" err="1" smtClean="0">
                <a:hlinkClick r:id="rId4" tooltip="De facto standard"/>
              </a:rPr>
              <a:t>standard</a:t>
            </a:r>
            <a:r>
              <a:rPr lang="en-US" sz="1200" dirty="0" smtClean="0"/>
              <a:t> defining a </a:t>
            </a:r>
            <a:r>
              <a:rPr lang="en-US" sz="1200" dirty="0" smtClean="0">
                <a:hlinkClick r:id="rId5" tooltip="Firmware"/>
              </a:rPr>
              <a:t>firmware</a:t>
            </a:r>
            <a:r>
              <a:rPr lang="en-US" sz="1200" dirty="0" smtClean="0"/>
              <a:t> </a:t>
            </a:r>
            <a:r>
              <a:rPr lang="en-US" sz="1200" dirty="0" smtClean="0">
                <a:hlinkClick r:id="rId6" tooltip="Interface (computing)"/>
              </a:rPr>
              <a:t>interface</a:t>
            </a:r>
            <a:r>
              <a:rPr lang="en-US" sz="1200" dirty="0" smtClean="0"/>
              <a:t>.</a:t>
            </a:r>
            <a:r>
              <a:rPr lang="en-US" sz="1200" baseline="30000" dirty="0" smtClean="0">
                <a:hlinkClick r:id="rId7"/>
              </a:rPr>
              <a:t>[1]</a:t>
            </a:r>
            <a:r>
              <a:rPr lang="en-US" sz="1200" dirty="0" smtClean="0"/>
              <a:t> The name originated from the Basic </a:t>
            </a:r>
            <a:r>
              <a:rPr lang="en-US" sz="1200" dirty="0" err="1" smtClean="0"/>
              <a:t>Input/Output</a:t>
            </a:r>
            <a:r>
              <a:rPr lang="en-US" sz="1200" dirty="0" smtClean="0"/>
              <a:t> System used in the </a:t>
            </a:r>
            <a:r>
              <a:rPr lang="en-US" sz="1200" dirty="0" smtClean="0">
                <a:hlinkClick r:id="rId8" tooltip="CP/M"/>
              </a:rPr>
              <a:t>CP/M</a:t>
            </a:r>
            <a:r>
              <a:rPr lang="en-US" sz="1200" dirty="0" smtClean="0"/>
              <a:t> operating system in 1975.</a:t>
            </a:r>
            <a:r>
              <a:rPr lang="en-US" sz="1200" baseline="30000" dirty="0" smtClean="0">
                <a:hlinkClick r:id="rId7"/>
              </a:rPr>
              <a:t>[2][3]</a:t>
            </a:r>
            <a:r>
              <a:rPr lang="en-US" sz="1200" dirty="0" smtClean="0"/>
              <a:t> The BIOS software is built into the </a:t>
            </a:r>
            <a:r>
              <a:rPr lang="en-US" sz="1200" dirty="0" smtClean="0">
                <a:hlinkClick r:id="rId9" tooltip="Personal computer"/>
              </a:rPr>
              <a:t>PC</a:t>
            </a:r>
            <a:r>
              <a:rPr lang="en-US" sz="1200" dirty="0" smtClean="0"/>
              <a:t>, and is the first software run by a PC when powered on. The fundamental purposes of the BIOS are to initialize and test the system hardware components, and to load a </a:t>
            </a:r>
            <a:r>
              <a:rPr lang="en-US" sz="1200" dirty="0" err="1" smtClean="0">
                <a:hlinkClick r:id="rId10" tooltip="Bootloader"/>
              </a:rPr>
              <a:t>bootloader</a:t>
            </a:r>
            <a:r>
              <a:rPr lang="en-US" sz="1200" dirty="0" smtClean="0"/>
              <a:t> or an </a:t>
            </a:r>
            <a:r>
              <a:rPr lang="en-US" sz="1200" dirty="0" smtClean="0">
                <a:hlinkClick r:id="rId11" tooltip="Operating system"/>
              </a:rPr>
              <a:t>operating system</a:t>
            </a:r>
            <a:r>
              <a:rPr lang="en-US" sz="1200" dirty="0" smtClean="0"/>
              <a:t> from a mass memory device. </a:t>
            </a:r>
          </a:p>
          <a:p>
            <a:pPr lvl="1"/>
            <a:r>
              <a:rPr lang="en-US" sz="1400" dirty="0" smtClean="0"/>
              <a:t>Battery life ended: (old PCs left off longtime: leave machine plugged on, disconnect power plug or push power button for few seconds, try again in 5 </a:t>
            </a:r>
            <a:r>
              <a:rPr lang="en-US" sz="1400" dirty="0" err="1" smtClean="0"/>
              <a:t>mins</a:t>
            </a:r>
            <a:r>
              <a:rPr lang="en-US" sz="1400" dirty="0" smtClean="0"/>
              <a:t>)</a:t>
            </a:r>
          </a:p>
          <a:p>
            <a:pPr lvl="1"/>
            <a:r>
              <a:rPr lang="en-US" sz="1400" dirty="0" smtClean="0"/>
              <a:t> Power supply to be replaced</a:t>
            </a:r>
          </a:p>
          <a:p>
            <a:pPr lvl="1"/>
            <a:r>
              <a:rPr lang="en-US" sz="1400" dirty="0" smtClean="0"/>
              <a:t>Major problem: refer to support</a:t>
            </a:r>
          </a:p>
          <a:p>
            <a:pPr lvl="1"/>
            <a:endParaRPr lang="en-US" sz="1400" dirty="0" smtClean="0"/>
          </a:p>
          <a:p>
            <a:r>
              <a:rPr lang="en-US" sz="1900" dirty="0" smtClean="0"/>
              <a:t>Issues after power on: fail to recognize a peripheral (USB device, printer, projector, other).  </a:t>
            </a:r>
          </a:p>
          <a:p>
            <a:pPr lvl="1"/>
            <a:r>
              <a:rPr lang="en-US" sz="1400" dirty="0" smtClean="0"/>
              <a:t>DRIVERS:  before any peripheral can operate on the pc (OR Mac)the appropriate software must be installed (i.e. the so called “driver”). </a:t>
            </a:r>
          </a:p>
          <a:p>
            <a:pPr lvl="1"/>
            <a:r>
              <a:rPr lang="en-US" sz="1400" dirty="0" smtClean="0"/>
              <a:t>Usually USB peripherals now install themselves automatically. ALWAYS CHECK INSTRUCTIONS BEFORE PLUG IN ANY PERIF. </a:t>
            </a:r>
            <a:r>
              <a:rPr lang="en-US" sz="1400" dirty="0" smtClean="0">
                <a:solidFill>
                  <a:srgbClr val="C00000"/>
                </a:solidFill>
              </a:rPr>
              <a:t>If the </a:t>
            </a:r>
            <a:r>
              <a:rPr lang="en-US" sz="1400" dirty="0" err="1" smtClean="0">
                <a:solidFill>
                  <a:srgbClr val="C00000"/>
                </a:solidFill>
              </a:rPr>
              <a:t>perif</a:t>
            </a:r>
            <a:r>
              <a:rPr lang="en-US" sz="1400" dirty="0" smtClean="0">
                <a:solidFill>
                  <a:srgbClr val="C00000"/>
                </a:solidFill>
              </a:rPr>
              <a:t> is not self-installing, and no drivers are correctly installed, the </a:t>
            </a:r>
            <a:r>
              <a:rPr lang="en-US" sz="1400" dirty="0" err="1" smtClean="0">
                <a:solidFill>
                  <a:srgbClr val="C00000"/>
                </a:solidFill>
              </a:rPr>
              <a:t>perif</a:t>
            </a:r>
            <a:r>
              <a:rPr lang="en-US" sz="1400" dirty="0" smtClean="0">
                <a:solidFill>
                  <a:srgbClr val="C00000"/>
                </a:solidFill>
              </a:rPr>
              <a:t> will not work usually even after drivers </a:t>
            </a:r>
            <a:r>
              <a:rPr lang="en-US" sz="1400" dirty="0" err="1" smtClean="0">
                <a:solidFill>
                  <a:srgbClr val="C00000"/>
                </a:solidFill>
              </a:rPr>
              <a:t>instal</a:t>
            </a:r>
            <a:r>
              <a:rPr lang="en-US" sz="1400" dirty="0" smtClean="0"/>
              <a:t>. I.E. DRIVERS INSTALLED BEFORE PLUGGING NOT SELF-INSTALLING  </a:t>
            </a:r>
            <a:r>
              <a:rPr lang="en-US" sz="1400" dirty="0" err="1" smtClean="0"/>
              <a:t>perif</a:t>
            </a:r>
            <a:r>
              <a:rPr lang="en-US" sz="1400" dirty="0" smtClean="0"/>
              <a:t>. </a:t>
            </a:r>
          </a:p>
          <a:p>
            <a:pPr lvl="2"/>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Software system (desktop examples)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32</a:t>
            </a:fld>
            <a:endParaRPr lang="it-IT"/>
          </a:p>
        </p:txBody>
      </p:sp>
      <p:pic>
        <p:nvPicPr>
          <p:cNvPr id="6" name="Content Placeholder 5" descr="220px-Operating_system_placement">
            <a:hlinkClick r:id="rId2"/>
          </p:cNvPr>
          <p:cNvPicPr>
            <a:picLocks noGrp="1" noChangeAspect="1" noChangeArrowheads="1"/>
          </p:cNvPicPr>
          <p:nvPr>
            <p:ph sz="quarter" idx="1"/>
          </p:nvPr>
        </p:nvPicPr>
        <p:blipFill>
          <a:blip r:embed="rId3" cstate="print"/>
          <a:srcRect/>
          <a:stretch>
            <a:fillRect/>
          </a:stretch>
        </p:blipFill>
        <p:spPr bwMode="auto">
          <a:xfrm>
            <a:off x="611560" y="1772815"/>
            <a:ext cx="2880320" cy="4268111"/>
          </a:xfrm>
          <a:prstGeom prst="rect">
            <a:avLst/>
          </a:prstGeom>
          <a:noFill/>
        </p:spPr>
      </p:pic>
      <p:sp>
        <p:nvSpPr>
          <p:cNvPr id="7" name="Rectangle 3"/>
          <p:cNvSpPr txBox="1">
            <a:spLocks noChangeArrowheads="1"/>
          </p:cNvSpPr>
          <p:nvPr/>
        </p:nvSpPr>
        <p:spPr>
          <a:xfrm>
            <a:off x="3779912" y="1988840"/>
            <a:ext cx="4897437" cy="396044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r>
              <a:rPr kumimoji="0" lang="fr-FR" sz="2800" b="1" i="0" u="none" strike="noStrike" kern="1200" cap="none" spc="0" normalizeH="0" baseline="0" noProof="0" dirty="0" smtClean="0">
                <a:ln>
                  <a:noFill/>
                </a:ln>
                <a:solidFill>
                  <a:srgbClr val="FF0000"/>
                </a:solidFill>
                <a:effectLst/>
                <a:uLnTx/>
                <a:uFillTx/>
                <a:latin typeface="+mn-lt"/>
                <a:ea typeface="+mn-ea"/>
                <a:cs typeface="+mn-cs"/>
              </a:rPr>
              <a:t>You  (or </a:t>
            </a:r>
            <a:r>
              <a:rPr kumimoji="0" lang="fr-FR" sz="2800" b="1" i="0" u="none" strike="noStrike" kern="1200" cap="none" spc="0" normalizeH="0" baseline="0" noProof="0" dirty="0" err="1" smtClean="0">
                <a:ln>
                  <a:noFill/>
                </a:ln>
                <a:solidFill>
                  <a:srgbClr val="FF0000"/>
                </a:solidFill>
                <a:effectLst/>
                <a:uLnTx/>
                <a:uFillTx/>
                <a:latin typeface="+mn-lt"/>
                <a:ea typeface="+mn-ea"/>
                <a:cs typeface="+mn-cs"/>
              </a:rPr>
              <a:t>someone</a:t>
            </a:r>
            <a:r>
              <a:rPr kumimoji="0" lang="fr-FR" sz="2800" b="1" i="0" u="none" strike="noStrike" kern="1200" cap="none" spc="0" normalizeH="0" baseline="0" noProof="0" dirty="0" smtClean="0">
                <a:ln>
                  <a:noFill/>
                </a:ln>
                <a:solidFill>
                  <a:srgbClr val="FF0000"/>
                </a:solidFill>
                <a:effectLst/>
                <a:uLnTx/>
                <a:uFillTx/>
                <a:latin typeface="+mn-lt"/>
                <a:ea typeface="+mn-ea"/>
                <a:cs typeface="+mn-cs"/>
              </a:rPr>
              <a:t> </a:t>
            </a:r>
            <a:r>
              <a:rPr kumimoji="0" lang="fr-FR" sz="2800" b="1" i="0" u="none" strike="noStrike" kern="1200" cap="none" spc="0" normalizeH="0" baseline="0" noProof="0" dirty="0" err="1" smtClean="0">
                <a:ln>
                  <a:noFill/>
                </a:ln>
                <a:solidFill>
                  <a:srgbClr val="FF0000"/>
                </a:solidFill>
                <a:effectLst/>
                <a:uLnTx/>
                <a:uFillTx/>
                <a:latin typeface="+mn-lt"/>
                <a:ea typeface="+mn-ea"/>
                <a:cs typeface="+mn-cs"/>
              </a:rPr>
              <a:t>else</a:t>
            </a:r>
            <a:r>
              <a:rPr kumimoji="0" lang="fr-FR" sz="2800" b="1" i="0" u="none" strike="noStrike" kern="1200" cap="none" spc="0" normalizeH="0" baseline="0" noProof="0" dirty="0" smtClean="0">
                <a:ln>
                  <a:noFill/>
                </a:ln>
                <a:solidFill>
                  <a:srgbClr val="FF0000"/>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endParaRPr kumimoji="0" lang="fr-FR" sz="2800" b="1" i="0" u="none" strike="noStrike" kern="1200" cap="none" spc="0" normalizeH="0" baseline="0" noProof="0" dirty="0" smtClean="0">
              <a:ln>
                <a:noFill/>
              </a:ln>
              <a:solidFill>
                <a:schemeClr val="accent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r>
              <a:rPr kumimoji="0" lang="fr-FR" sz="2800" b="1" i="0" u="none" strike="noStrike" kern="1200" cap="none" spc="0" normalizeH="0" baseline="0" noProof="0" dirty="0" smtClean="0">
                <a:ln>
                  <a:noFill/>
                </a:ln>
                <a:solidFill>
                  <a:schemeClr val="accent5">
                    <a:lumMod val="75000"/>
                  </a:schemeClr>
                </a:solidFill>
                <a:effectLst/>
                <a:uLnTx/>
                <a:uFillTx/>
                <a:latin typeface="+mn-lt"/>
                <a:ea typeface="+mn-ea"/>
                <a:cs typeface="+mn-cs"/>
              </a:rPr>
              <a:t>MS Office or  Open Office</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endParaRPr kumimoji="0" lang="fr-FR" sz="2800" b="1" i="0" u="none" strike="noStrike" kern="1200" cap="none" spc="0" normalizeH="0" baseline="0" noProof="0" dirty="0" smtClean="0">
              <a:ln>
                <a:noFill/>
              </a:ln>
              <a:solidFill>
                <a:schemeClr val="accent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r>
              <a:rPr kumimoji="0" lang="fr-FR" sz="2800" b="1" i="0" u="none" strike="noStrike" kern="1200" cap="none" spc="0" normalizeH="0" baseline="0" noProof="0" dirty="0" smtClean="0">
                <a:ln>
                  <a:noFill/>
                </a:ln>
                <a:solidFill>
                  <a:schemeClr val="tx2">
                    <a:lumMod val="75000"/>
                  </a:schemeClr>
                </a:solidFill>
                <a:effectLst/>
                <a:uLnTx/>
                <a:uFillTx/>
                <a:latin typeface="+mn-lt"/>
                <a:ea typeface="+mn-ea"/>
                <a:cs typeface="+mn-cs"/>
              </a:rPr>
              <a:t>Windows , MAC OS X, </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endParaRPr kumimoji="0" lang="fr-FR" sz="2800" b="1" i="0" u="none" strike="noStrike" kern="1200" cap="none" spc="0" normalizeH="0" baseline="0" noProof="0" dirty="0" smtClean="0">
              <a:ln>
                <a:noFill/>
              </a:ln>
              <a:solidFill>
                <a:schemeClr val="accent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r>
              <a:rPr kumimoji="0" lang="fr-FR" sz="2800" b="1" i="0" u="none" strike="noStrike" kern="1200" cap="none" spc="0" normalizeH="0" baseline="0" noProof="0" dirty="0" err="1" smtClean="0">
                <a:ln>
                  <a:noFill/>
                </a:ln>
                <a:solidFill>
                  <a:schemeClr val="accent1">
                    <a:lumMod val="50000"/>
                  </a:schemeClr>
                </a:solidFill>
                <a:effectLst/>
                <a:uLnTx/>
                <a:uFillTx/>
                <a:latin typeface="+mn-lt"/>
                <a:ea typeface="+mn-ea"/>
                <a:cs typeface="+mn-cs"/>
              </a:rPr>
              <a:t>Your</a:t>
            </a:r>
            <a:r>
              <a:rPr kumimoji="0" lang="fr-FR" sz="2800" b="1" i="0" u="none" strike="noStrike" kern="1200" cap="none" spc="0" normalizeH="0" baseline="0" noProof="0" dirty="0" smtClean="0">
                <a:ln>
                  <a:noFill/>
                </a:ln>
                <a:solidFill>
                  <a:schemeClr val="accent1">
                    <a:lumMod val="50000"/>
                  </a:schemeClr>
                </a:solidFill>
                <a:effectLst/>
                <a:uLnTx/>
                <a:uFillTx/>
                <a:latin typeface="+mn-lt"/>
                <a:ea typeface="+mn-ea"/>
                <a:cs typeface="+mn-cs"/>
              </a:rPr>
              <a:t> PC</a:t>
            </a:r>
            <a:endParaRPr kumimoji="0" lang="fr-FR" sz="28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Most common Operating Systems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33</a:t>
            </a:fld>
            <a:endParaRPr lang="it-IT"/>
          </a:p>
        </p:txBody>
      </p:sp>
      <p:sp>
        <p:nvSpPr>
          <p:cNvPr id="6" name="Rectangle 3"/>
          <p:cNvSpPr>
            <a:spLocks noGrp="1" noChangeArrowheads="1"/>
          </p:cNvSpPr>
          <p:nvPr>
            <p:ph sz="quarter" idx="1"/>
          </p:nvPr>
        </p:nvSpPr>
        <p:spPr>
          <a:xfrm>
            <a:off x="323528" y="1988840"/>
            <a:ext cx="8503920" cy="3384376"/>
          </a:xfrm>
        </p:spPr>
        <p:txBody>
          <a:bodyPr/>
          <a:lstStyle/>
          <a:p>
            <a:r>
              <a:rPr lang="fr-FR" sz="3600" dirty="0">
                <a:solidFill>
                  <a:schemeClr val="tx2">
                    <a:lumMod val="75000"/>
                  </a:schemeClr>
                </a:solidFill>
              </a:rPr>
              <a:t>Microsoft Windows </a:t>
            </a:r>
            <a:r>
              <a:rPr lang="fr-FR" sz="3600" dirty="0" err="1">
                <a:solidFill>
                  <a:schemeClr val="tx2">
                    <a:lumMod val="75000"/>
                  </a:schemeClr>
                </a:solidFill>
              </a:rPr>
              <a:t>family</a:t>
            </a:r>
            <a:endParaRPr lang="fr-FR" sz="3600" dirty="0">
              <a:solidFill>
                <a:schemeClr val="tx2">
                  <a:lumMod val="75000"/>
                </a:schemeClr>
              </a:solidFill>
            </a:endParaRPr>
          </a:p>
          <a:p>
            <a:r>
              <a:rPr lang="fr-FR" sz="3600" dirty="0">
                <a:solidFill>
                  <a:schemeClr val="tx2">
                    <a:lumMod val="75000"/>
                  </a:schemeClr>
                </a:solidFill>
              </a:rPr>
              <a:t>Unix / Linux</a:t>
            </a:r>
          </a:p>
          <a:p>
            <a:r>
              <a:rPr lang="fr-FR" sz="3600" dirty="0">
                <a:solidFill>
                  <a:schemeClr val="tx2">
                    <a:lumMod val="75000"/>
                  </a:schemeClr>
                </a:solidFill>
              </a:rPr>
              <a:t>Mac OS</a:t>
            </a:r>
          </a:p>
          <a:p>
            <a:r>
              <a:rPr lang="fr-FR" sz="3600" dirty="0" err="1">
                <a:solidFill>
                  <a:schemeClr val="tx2">
                    <a:lumMod val="75000"/>
                  </a:schemeClr>
                </a:solidFill>
              </a:rPr>
              <a:t>Parallel</a:t>
            </a:r>
            <a:r>
              <a:rPr lang="fr-FR" sz="3600" dirty="0">
                <a:solidFill>
                  <a:schemeClr val="tx2">
                    <a:lumMod val="75000"/>
                  </a:schemeClr>
                </a:solidFill>
              </a:rPr>
              <a:t>, real-time, mainframe OS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Application software</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34</a:t>
            </a:fld>
            <a:endParaRPr lang="it-IT"/>
          </a:p>
        </p:txBody>
      </p:sp>
      <p:sp>
        <p:nvSpPr>
          <p:cNvPr id="5" name="Content Placeholder 4"/>
          <p:cNvSpPr>
            <a:spLocks noGrp="1"/>
          </p:cNvSpPr>
          <p:nvPr>
            <p:ph sz="quarter" idx="1"/>
          </p:nvPr>
        </p:nvSpPr>
        <p:spPr/>
        <p:txBody>
          <a:bodyPr/>
          <a:lstStyle/>
          <a:p>
            <a:r>
              <a:rPr lang="en-US" dirty="0" smtClean="0"/>
              <a:t>also known as applications or apps, </a:t>
            </a:r>
          </a:p>
          <a:p>
            <a:endParaRPr lang="en-US" dirty="0" smtClean="0"/>
          </a:p>
          <a:p>
            <a:r>
              <a:rPr lang="en-US" dirty="0" smtClean="0"/>
              <a:t>is</a:t>
            </a:r>
            <a:r>
              <a:rPr lang="en-US" dirty="0" smtClean="0">
                <a:hlinkClick r:id="rId2"/>
              </a:rPr>
              <a:t> </a:t>
            </a:r>
            <a:r>
              <a:rPr lang="en-US" dirty="0" smtClean="0">
                <a:solidFill>
                  <a:srgbClr val="C00000"/>
                </a:solidFill>
                <a:hlinkClick r:id="rId2"/>
              </a:rPr>
              <a:t>computer software </a:t>
            </a:r>
            <a:r>
              <a:rPr lang="en-US" dirty="0" smtClean="0"/>
              <a:t>designed to help the user to perform singular or multiple related specific tasks. </a:t>
            </a:r>
          </a:p>
          <a:p>
            <a:endParaRPr lang="en-US" dirty="0" smtClean="0"/>
          </a:p>
          <a:p>
            <a:r>
              <a:rPr lang="en-US" dirty="0" smtClean="0"/>
              <a:t>Examples include </a:t>
            </a:r>
            <a:r>
              <a:rPr lang="en-US" dirty="0" smtClean="0">
                <a:hlinkClick r:id="rId3"/>
              </a:rPr>
              <a:t>Enterprise software</a:t>
            </a:r>
            <a:r>
              <a:rPr lang="en-US" dirty="0" smtClean="0"/>
              <a:t>, Accounting software, </a:t>
            </a:r>
            <a:r>
              <a:rPr lang="en-US" dirty="0" smtClean="0">
                <a:hlinkClick r:id="rId4"/>
              </a:rPr>
              <a:t>Office suites</a:t>
            </a:r>
            <a:r>
              <a:rPr lang="en-US" dirty="0" smtClean="0"/>
              <a:t>, </a:t>
            </a:r>
            <a:r>
              <a:rPr lang="en-US" dirty="0" smtClean="0">
                <a:hlinkClick r:id="rId5"/>
              </a:rPr>
              <a:t>Graphics software</a:t>
            </a:r>
            <a:r>
              <a:rPr lang="en-US" dirty="0" smtClean="0"/>
              <a:t> and media players.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The FILE SYSTEM </a:t>
            </a:r>
            <a:r>
              <a:rPr lang="it-IT" b="1" i="1" u="sng" dirty="0" smtClean="0">
                <a:solidFill>
                  <a:srgbClr val="FF0000"/>
                </a:solidFill>
              </a:rPr>
              <a:t>(this IS very important)</a:t>
            </a:r>
            <a:endParaRPr lang="en-US" b="1" i="1" u="sng" dirty="0">
              <a:solidFill>
                <a:srgbClr val="FF0000"/>
              </a:solidFill>
            </a:endParaRPr>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35</a:t>
            </a:fld>
            <a:endParaRPr lang="it-IT"/>
          </a:p>
        </p:txBody>
      </p:sp>
      <p:pic>
        <p:nvPicPr>
          <p:cNvPr id="6" name="Content Placeholder 5" descr="case1"/>
          <p:cNvPicPr>
            <a:picLocks noGrp="1" noChangeAspect="1" noChangeArrowheads="1"/>
          </p:cNvPicPr>
          <p:nvPr>
            <p:ph sz="quarter" idx="1"/>
          </p:nvPr>
        </p:nvPicPr>
        <p:blipFill>
          <a:blip r:embed="rId2" cstate="print"/>
          <a:srcRect/>
          <a:stretch>
            <a:fillRect/>
          </a:stretch>
        </p:blipFill>
        <p:spPr bwMode="auto">
          <a:xfrm>
            <a:off x="323528" y="1628800"/>
            <a:ext cx="4038600" cy="4229100"/>
          </a:xfrm>
          <a:prstGeom prst="rect">
            <a:avLst/>
          </a:prstGeom>
          <a:noFill/>
        </p:spPr>
      </p:pic>
      <p:sp>
        <p:nvSpPr>
          <p:cNvPr id="7" name="Rectangle 3"/>
          <p:cNvSpPr txBox="1">
            <a:spLocks noChangeArrowheads="1"/>
          </p:cNvSpPr>
          <p:nvPr/>
        </p:nvSpPr>
        <p:spPr>
          <a:xfrm>
            <a:off x="4716016" y="1628800"/>
            <a:ext cx="3970337" cy="4784725"/>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Anything</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on a computer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is</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stored</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in a </a:t>
            </a:r>
            <a:r>
              <a:rPr kumimoji="0" lang="fr-FR" sz="2700" b="1" i="0" u="none" strike="noStrike" kern="1200" cap="none" spc="0" normalizeH="0" baseline="0" noProof="0" dirty="0" smtClean="0">
                <a:ln>
                  <a:noFill/>
                </a:ln>
                <a:solidFill>
                  <a:srgbClr val="FF0000"/>
                </a:solidFill>
                <a:effectLst/>
                <a:uLnTx/>
                <a:uFillTx/>
                <a:latin typeface="+mn-lt"/>
                <a:ea typeface="+mn-ea"/>
                <a:cs typeface="+mn-cs"/>
              </a:rPr>
              <a:t>FILE</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fr-FR" sz="2700" b="1" i="0" u="none" strike="noStrike" kern="1200" cap="none" spc="0" normalizeH="0" baseline="0" noProof="0" dirty="0" smtClean="0">
                <a:ln>
                  <a:noFill/>
                </a:ln>
                <a:solidFill>
                  <a:srgbClr val="FF0000"/>
                </a:solidFill>
                <a:effectLst/>
                <a:uLnTx/>
                <a:uFillTx/>
                <a:latin typeface="+mn-lt"/>
                <a:ea typeface="+mn-ea"/>
                <a:cs typeface="+mn-cs"/>
              </a:rPr>
              <a:t>FILES</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are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organized</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in </a:t>
            </a:r>
            <a:r>
              <a:rPr kumimoji="0" lang="fr-FR" sz="2700" b="1" i="0" u="none" strike="noStrike" kern="1200" cap="none" spc="0" normalizeH="0" baseline="0" noProof="0" dirty="0" smtClean="0">
                <a:ln>
                  <a:noFill/>
                </a:ln>
                <a:solidFill>
                  <a:srgbClr val="FF0000"/>
                </a:solidFill>
                <a:effectLst/>
                <a:uLnTx/>
                <a:uFillTx/>
                <a:latin typeface="+mn-lt"/>
                <a:ea typeface="+mn-ea"/>
                <a:cs typeface="+mn-cs"/>
              </a:rPr>
              <a:t>DIRECTORIES</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aka</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folders</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 </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lang="fr-FR" sz="2700" b="1" dirty="0" smtClean="0">
              <a:solidFill>
                <a:schemeClr val="tx2">
                  <a:lumMod val="75000"/>
                </a:schemeClr>
              </a:solidFill>
            </a:endParaRPr>
          </a:p>
          <a:p>
            <a:pPr marL="274320" lvl="0" indent="-274320">
              <a:spcBef>
                <a:spcPct val="20000"/>
              </a:spcBef>
              <a:buClr>
                <a:schemeClr val="accent1"/>
              </a:buClr>
              <a:buSzPct val="85000"/>
              <a:buFont typeface="Wingdings 2"/>
              <a:buChar char=""/>
              <a:defRPr/>
            </a:pP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Files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can</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be</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either</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on </a:t>
            </a:r>
            <a:r>
              <a:rPr kumimoji="0" lang="fr-FR" sz="2700" b="1" i="0" u="none" strike="noStrike" kern="1200" cap="none" spc="0" normalizeH="0" baseline="0" noProof="0" dirty="0" err="1" smtClean="0">
                <a:ln>
                  <a:noFill/>
                </a:ln>
                <a:solidFill>
                  <a:schemeClr val="tx2">
                    <a:lumMod val="75000"/>
                  </a:schemeClr>
                </a:solidFill>
                <a:effectLst/>
                <a:uLnTx/>
                <a:uFillTx/>
                <a:latin typeface="+mn-lt"/>
                <a:ea typeface="+mn-ea"/>
                <a:cs typeface="+mn-cs"/>
              </a:rPr>
              <a:t>your</a:t>
            </a:r>
            <a:r>
              <a:rPr lang="fr-FR" sz="2700" b="1" dirty="0" smtClean="0">
                <a:solidFill>
                  <a:schemeClr val="tx2">
                    <a:lumMod val="75000"/>
                  </a:schemeClr>
                </a:solidFill>
              </a:rPr>
              <a:t> PC </a:t>
            </a:r>
            <a:r>
              <a:rPr lang="fr-FR" sz="2700" b="1" dirty="0" smtClean="0">
                <a:solidFill>
                  <a:srgbClr val="FF0000"/>
                </a:solidFill>
              </a:rPr>
              <a:t>(« local »</a:t>
            </a:r>
            <a:r>
              <a:rPr lang="fr-FR" sz="2700" b="1" dirty="0" smtClean="0">
                <a:solidFill>
                  <a:schemeClr val="tx2">
                    <a:lumMod val="75000"/>
                  </a:schemeClr>
                </a:solidFill>
              </a:rPr>
              <a:t> ) or </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on the </a:t>
            </a:r>
            <a:r>
              <a:rPr kumimoji="0" lang="fr-FR" sz="2700" b="1" i="0" u="none" strike="noStrike" kern="1200" cap="none" spc="0" normalizeH="0" baseline="0" noProof="0" dirty="0" smtClean="0">
                <a:ln>
                  <a:noFill/>
                </a:ln>
                <a:solidFill>
                  <a:srgbClr val="FF0000"/>
                </a:solidFill>
                <a:effectLst/>
                <a:uLnTx/>
                <a:uFillTx/>
                <a:latin typeface="+mn-lt"/>
                <a:ea typeface="+mn-ea"/>
                <a:cs typeface="+mn-cs"/>
              </a:rPr>
              <a:t>« local network »</a:t>
            </a:r>
            <a:r>
              <a:rPr kumimoji="0" lang="fr-FR" sz="2700" b="1" i="0" u="none" strike="noStrike" kern="1200" cap="none" spc="0" normalizeH="0" baseline="0" noProof="0" dirty="0" smtClean="0">
                <a:ln>
                  <a:noFill/>
                </a:ln>
                <a:solidFill>
                  <a:schemeClr val="tx2">
                    <a:lumMod val="75000"/>
                  </a:schemeClr>
                </a:solidFill>
                <a:effectLst/>
                <a:uLnTx/>
                <a:uFillTx/>
                <a:latin typeface="+mn-lt"/>
                <a:ea typeface="+mn-ea"/>
                <a:cs typeface="+mn-cs"/>
              </a:rPr>
              <a:t> or on  the Internet</a:t>
            </a:r>
            <a:r>
              <a:rPr lang="fr-FR" sz="2700" b="1" dirty="0" smtClean="0">
                <a:solidFill>
                  <a:schemeClr val="tx2">
                    <a:lumMod val="75000"/>
                  </a:schemeClr>
                </a:solidFill>
              </a:rPr>
              <a:t> </a:t>
            </a:r>
            <a:r>
              <a:rPr lang="fr-FR" sz="2700" b="1" dirty="0" smtClean="0">
                <a:solidFill>
                  <a:srgbClr val="FF0000"/>
                </a:solidFill>
              </a:rPr>
              <a:t>(« </a:t>
            </a:r>
            <a:r>
              <a:rPr lang="fr-FR" sz="2700" b="1" dirty="0" err="1" smtClean="0">
                <a:solidFill>
                  <a:srgbClr val="FF0000"/>
                </a:solidFill>
              </a:rPr>
              <a:t>cloud</a:t>
            </a:r>
            <a:r>
              <a:rPr lang="fr-FR" sz="2700" b="1" dirty="0" smtClean="0">
                <a:solidFill>
                  <a:srgbClr val="FF0000"/>
                </a:solidFill>
              </a:rPr>
              <a:t> »)</a:t>
            </a:r>
            <a:r>
              <a:rPr kumimoji="0" lang="fr-FR" sz="2700" b="1" i="0" u="none" strike="noStrike" kern="1200" cap="none" spc="0" normalizeH="0" baseline="0" noProof="0" dirty="0" smtClean="0">
                <a:ln>
                  <a:noFill/>
                </a:ln>
                <a:solidFill>
                  <a:srgbClr val="FF0000"/>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fr-FR" sz="27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Local computing, Intranet, Internet, cloud</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36</a:t>
            </a:fld>
            <a:endParaRPr lang="it-IT"/>
          </a:p>
        </p:txBody>
      </p:sp>
      <p:sp>
        <p:nvSpPr>
          <p:cNvPr id="5" name="Content Placeholder 4"/>
          <p:cNvSpPr>
            <a:spLocks noGrp="1"/>
          </p:cNvSpPr>
          <p:nvPr>
            <p:ph sz="quarter" idx="1"/>
          </p:nvPr>
        </p:nvSpPr>
        <p:spPr>
          <a:xfrm>
            <a:off x="301752" y="1527048"/>
            <a:ext cx="8503920" cy="4854280"/>
          </a:xfrm>
        </p:spPr>
        <p:txBody>
          <a:bodyPr>
            <a:normAutofit fontScale="62500" lnSpcReduction="20000"/>
          </a:bodyPr>
          <a:lstStyle/>
          <a:p>
            <a:r>
              <a:rPr lang="en-US" dirty="0" smtClean="0">
                <a:solidFill>
                  <a:srgbClr val="FF0000"/>
                </a:solidFill>
              </a:rPr>
              <a:t>LOCAL</a:t>
            </a:r>
            <a:r>
              <a:rPr lang="en-US" dirty="0" smtClean="0"/>
              <a:t> (storage or installation) means files are physically on a single PC, or laptop. You can have many local installations of the same files but files are not automatically synced </a:t>
            </a:r>
          </a:p>
          <a:p>
            <a:endParaRPr lang="en-US" dirty="0" smtClean="0">
              <a:solidFill>
                <a:srgbClr val="FF0000"/>
              </a:solidFill>
            </a:endParaRPr>
          </a:p>
          <a:p>
            <a:r>
              <a:rPr lang="en-US" dirty="0" smtClean="0">
                <a:solidFill>
                  <a:srgbClr val="FF0000"/>
                </a:solidFill>
              </a:rPr>
              <a:t>Local Area Network</a:t>
            </a:r>
            <a:r>
              <a:rPr lang="en-US" dirty="0" smtClean="0"/>
              <a:t>, or LAN,</a:t>
            </a:r>
          </a:p>
          <a:p>
            <a:pPr lvl="1"/>
            <a:r>
              <a:rPr lang="en-US" dirty="0" smtClean="0"/>
              <a:t>a computer network that interconnects computers in a limited area such as a home, school, computer laboratory, or office building using network media. E.G. the JCU “Intranet”.  </a:t>
            </a:r>
          </a:p>
          <a:p>
            <a:pPr lvl="1"/>
            <a:r>
              <a:rPr lang="en-US" dirty="0" smtClean="0"/>
              <a:t>You can access files ONLY if connected within the premises of the LAN </a:t>
            </a:r>
          </a:p>
          <a:p>
            <a:pPr lvl="1"/>
            <a:r>
              <a:rPr lang="en-US" dirty="0" smtClean="0"/>
              <a:t>LAN using Internet protocol are called </a:t>
            </a:r>
            <a:r>
              <a:rPr lang="en-US" dirty="0" smtClean="0">
                <a:solidFill>
                  <a:srgbClr val="FF0000"/>
                </a:solidFill>
              </a:rPr>
              <a:t>“INTRANET”</a:t>
            </a:r>
          </a:p>
          <a:p>
            <a:endParaRPr lang="en-US" dirty="0" smtClean="0"/>
          </a:p>
          <a:p>
            <a:r>
              <a:rPr lang="en-US" dirty="0" smtClean="0"/>
              <a:t>Internet is the network connecting all local network and computers adopting the TCP/IP protocol</a:t>
            </a:r>
          </a:p>
          <a:p>
            <a:endParaRPr lang="en-US" dirty="0" smtClean="0"/>
          </a:p>
          <a:p>
            <a:r>
              <a:rPr lang="en-US" dirty="0" smtClean="0"/>
              <a:t>Software can be stored on the Internet and directly used “as a platform” or “as a service” (“</a:t>
            </a:r>
            <a:r>
              <a:rPr lang="en-US" dirty="0" err="1" smtClean="0"/>
              <a:t>SaaS</a:t>
            </a:r>
            <a:r>
              <a:rPr lang="en-US" dirty="0" smtClean="0"/>
              <a:t>”). </a:t>
            </a:r>
          </a:p>
          <a:p>
            <a:endParaRPr lang="en-US" dirty="0" smtClean="0"/>
          </a:p>
          <a:p>
            <a:r>
              <a:rPr lang="en-US" dirty="0" smtClean="0"/>
              <a:t>The Internet is traditionally graphically represented as a cloud computing, hence this method of operation is called “Cloud Computing”. Examples of distributed systems: Google Suite on Google Drive</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An Intranet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37</a:t>
            </a:fld>
            <a:endParaRPr lang="it-IT"/>
          </a:p>
        </p:txBody>
      </p:sp>
      <p:sp>
        <p:nvSpPr>
          <p:cNvPr id="5" name="Content Placeholder 4"/>
          <p:cNvSpPr>
            <a:spLocks noGrp="1"/>
          </p:cNvSpPr>
          <p:nvPr>
            <p:ph sz="quarter" idx="1"/>
          </p:nvPr>
        </p:nvSpPr>
        <p:spPr/>
        <p:txBody>
          <a:bodyPr>
            <a:normAutofit lnSpcReduction="10000"/>
          </a:bodyPr>
          <a:lstStyle/>
          <a:p>
            <a:r>
              <a:rPr lang="en-US" dirty="0" smtClean="0"/>
              <a:t>An intranet is the use of Web technologies to create a private network, usually within one enterprise.</a:t>
            </a:r>
          </a:p>
          <a:p>
            <a:r>
              <a:rPr lang="en-US" dirty="0" smtClean="0"/>
              <a:t>It is typically a complete LAN, or several intra-connected LANs</a:t>
            </a:r>
          </a:p>
          <a:p>
            <a:r>
              <a:rPr lang="en-US" dirty="0" smtClean="0"/>
              <a:t>Intranets are used for:</a:t>
            </a:r>
          </a:p>
          <a:p>
            <a:pPr lvl="1"/>
            <a:r>
              <a:rPr lang="en-US" dirty="0" smtClean="0"/>
              <a:t>work-group activities </a:t>
            </a:r>
          </a:p>
          <a:p>
            <a:pPr lvl="1"/>
            <a:r>
              <a:rPr lang="en-US" dirty="0" smtClean="0"/>
              <a:t>the distributed sharing of projects within the enterprise</a:t>
            </a:r>
          </a:p>
          <a:p>
            <a:pPr lvl="1"/>
            <a:r>
              <a:rPr lang="en-US" dirty="0" smtClean="0"/>
              <a:t>Controlled access to company financial documents</a:t>
            </a:r>
          </a:p>
          <a:p>
            <a:pPr lvl="1"/>
            <a:r>
              <a:rPr lang="en-US" dirty="0" smtClean="0"/>
              <a:t>use of knowledge management, research materials, online training, and other information that requires distribution within the enterprise. </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Intranet v/s Internet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38</a:t>
            </a:fld>
            <a:endParaRPr lang="it-IT"/>
          </a:p>
        </p:txBody>
      </p:sp>
      <p:sp>
        <p:nvSpPr>
          <p:cNvPr id="5" name="Content Placeholder 4"/>
          <p:cNvSpPr>
            <a:spLocks noGrp="1"/>
          </p:cNvSpPr>
          <p:nvPr>
            <p:ph sz="quarter" idx="1"/>
          </p:nvPr>
        </p:nvSpPr>
        <p:spPr/>
        <p:txBody>
          <a:bodyPr/>
          <a:lstStyle/>
          <a:p>
            <a:endParaRPr lang="en-US" dirty="0"/>
          </a:p>
        </p:txBody>
      </p:sp>
      <p:pic>
        <p:nvPicPr>
          <p:cNvPr id="39938" name="Picture 2" descr="http://www.verga.org/tesi/intranet.gif"/>
          <p:cNvPicPr>
            <a:picLocks noChangeAspect="1" noChangeArrowheads="1"/>
          </p:cNvPicPr>
          <p:nvPr/>
        </p:nvPicPr>
        <p:blipFill>
          <a:blip r:embed="rId2" cstate="print"/>
          <a:srcRect/>
          <a:stretch>
            <a:fillRect/>
          </a:stretch>
        </p:blipFill>
        <p:spPr bwMode="auto">
          <a:xfrm>
            <a:off x="1187624" y="1412776"/>
            <a:ext cx="6840760" cy="496855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Internet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39</a:t>
            </a:fld>
            <a:endParaRPr lang="it-IT"/>
          </a:p>
        </p:txBody>
      </p:sp>
      <p:sp>
        <p:nvSpPr>
          <p:cNvPr id="5" name="Content Placeholder 4"/>
          <p:cNvSpPr>
            <a:spLocks noGrp="1"/>
          </p:cNvSpPr>
          <p:nvPr>
            <p:ph sz="quarter" idx="1"/>
          </p:nvPr>
        </p:nvSpPr>
        <p:spPr/>
        <p:txBody>
          <a:bodyPr/>
          <a:lstStyle/>
          <a:p>
            <a:r>
              <a:rPr lang="en-US" dirty="0" smtClean="0"/>
              <a:t>Sometimes called simply “the Net,” the Internet is a worldwide system of computer networks—a network of networks hence Internet, in which users at any one computer can get information from any other computer</a:t>
            </a:r>
          </a:p>
          <a:p>
            <a:r>
              <a:rPr lang="en-US" dirty="0" smtClean="0"/>
              <a:t>The Internet uses a portion of the total resources of the currently existing public telecommunication networks. Technically, what distinguishes the Internet is its use of a set of protocols called TCP/IP (Transmission Control Protocol/Internet Protocol).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JCU </a:t>
            </a:r>
            <a:r>
              <a:rPr lang="it-IT" dirty="0" err="1" smtClean="0"/>
              <a:t>assessment</a:t>
            </a:r>
            <a:r>
              <a:rPr lang="it-IT" dirty="0" smtClean="0"/>
              <a:t> </a:t>
            </a:r>
            <a:r>
              <a:rPr lang="it-IT" dirty="0" err="1" smtClean="0"/>
              <a:t>guidelines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graphicFrame>
        <p:nvGraphicFramePr>
          <p:cNvPr id="6" name="Segnaposto contenuto 5"/>
          <p:cNvGraphicFramePr>
            <a:graphicFrameLocks noGrp="1"/>
          </p:cNvGraphicFramePr>
          <p:nvPr>
            <p:ph sz="quarter" idx="1"/>
          </p:nvPr>
        </p:nvGraphicFramePr>
        <p:xfrm>
          <a:off x="323528" y="1412776"/>
          <a:ext cx="8504238" cy="5029200"/>
        </p:xfrm>
        <a:graphic>
          <a:graphicData uri="http://schemas.openxmlformats.org/drawingml/2006/table">
            <a:tbl>
              <a:tblPr firstRow="1" bandRow="1">
                <a:tableStyleId>{5C22544A-7EE6-4342-B048-85BDC9FD1C3A}</a:tableStyleId>
              </a:tblPr>
              <a:tblGrid>
                <a:gridCol w="1246039"/>
                <a:gridCol w="7258199"/>
              </a:tblGrid>
              <a:tr h="345847">
                <a:tc>
                  <a:txBody>
                    <a:bodyPr/>
                    <a:lstStyle/>
                    <a:p>
                      <a:r>
                        <a:rPr lang="it-IT" dirty="0" err="1" smtClean="0"/>
                        <a:t>Grade</a:t>
                      </a:r>
                      <a:endParaRPr lang="it-IT" dirty="0"/>
                    </a:p>
                  </a:txBody>
                  <a:tcPr/>
                </a:tc>
                <a:tc>
                  <a:txBody>
                    <a:bodyPr/>
                    <a:lstStyle/>
                    <a:p>
                      <a:r>
                        <a:rPr lang="it-IT" dirty="0" smtClean="0"/>
                        <a:t> </a:t>
                      </a:r>
                      <a:r>
                        <a:rPr lang="it-IT" dirty="0" err="1" smtClean="0"/>
                        <a:t>Assessment</a:t>
                      </a:r>
                      <a:endParaRPr lang="it-IT" dirty="0"/>
                    </a:p>
                  </a:txBody>
                  <a:tcPr/>
                </a:tc>
              </a:tr>
              <a:tr h="1641705">
                <a:tc>
                  <a:txBody>
                    <a:bodyPr/>
                    <a:lstStyle/>
                    <a:p>
                      <a:endParaRPr lang="it-IT" dirty="0" smtClean="0"/>
                    </a:p>
                    <a:p>
                      <a:endParaRPr lang="it-IT" dirty="0" smtClean="0"/>
                    </a:p>
                    <a:p>
                      <a:r>
                        <a:rPr lang="it-IT" dirty="0" smtClean="0"/>
                        <a:t>A</a:t>
                      </a:r>
                      <a:endParaRPr lang="it-IT" dirty="0"/>
                    </a:p>
                  </a:txBody>
                  <a:tcPr/>
                </a:tc>
                <a:tc>
                  <a:txBody>
                    <a:bodyPr/>
                    <a:lstStyle/>
                    <a:p>
                      <a:pPr algn="just"/>
                      <a:r>
                        <a:rPr lang="en-US" dirty="0" smtClean="0"/>
                        <a:t>Work of this quality directly addresses the question or problem raised and provides a coherent argument displaying an extensive knowledge of relevant information or content. This type of work demonstrates the ability to critically evaluate concepts and theory and has an element of novelty and originality. There is clear evidence of a significant amount of reading beyond that required for the course</a:t>
                      </a:r>
                      <a:endParaRPr lang="it-IT" dirty="0"/>
                    </a:p>
                  </a:txBody>
                  <a:tcPr/>
                </a:tc>
              </a:tr>
              <a:tr h="1900921">
                <a:tc>
                  <a:txBody>
                    <a:bodyPr/>
                    <a:lstStyle/>
                    <a:p>
                      <a:endParaRPr lang="it-IT" dirty="0" smtClean="0"/>
                    </a:p>
                    <a:p>
                      <a:endParaRPr lang="it-IT" dirty="0" smtClean="0"/>
                    </a:p>
                    <a:p>
                      <a:endParaRPr lang="it-IT" dirty="0" smtClean="0"/>
                    </a:p>
                    <a:p>
                      <a:r>
                        <a:rPr lang="it-IT" dirty="0" smtClean="0"/>
                        <a:t>B</a:t>
                      </a:r>
                      <a:endParaRPr lang="it-IT" dirty="0"/>
                    </a:p>
                  </a:txBody>
                  <a:tcPr/>
                </a:tc>
                <a:tc>
                  <a:txBody>
                    <a:bodyPr/>
                    <a:lstStyle/>
                    <a:p>
                      <a:r>
                        <a:rPr lang="en-US" dirty="0" smtClean="0"/>
                        <a:t>This is highly competent level of performance and directly addresses the question or problem </a:t>
                      </a:r>
                      <a:r>
                        <a:rPr lang="en-US" dirty="0" err="1" smtClean="0"/>
                        <a:t>raised.There</a:t>
                      </a:r>
                      <a:r>
                        <a:rPr lang="en-US" dirty="0" smtClean="0"/>
                        <a:t> is a demonstration of some ability to critically </a:t>
                      </a:r>
                      <a:r>
                        <a:rPr lang="en-US" dirty="0" err="1" smtClean="0"/>
                        <a:t>evaluatetheory</a:t>
                      </a:r>
                      <a:r>
                        <a:rPr lang="en-US" dirty="0" smtClean="0"/>
                        <a:t> and concepts and relate them to practice. Discussions reflect the student’s own arguments and are not simply a repetition of standard lecture </a:t>
                      </a:r>
                      <a:r>
                        <a:rPr lang="en-US" dirty="0" err="1" smtClean="0"/>
                        <a:t>andreference</a:t>
                      </a:r>
                      <a:r>
                        <a:rPr lang="en-US" dirty="0" smtClean="0"/>
                        <a:t> material. The work does not suffer from any major errors or omissions and provides evidence of reading beyond the required assignments.</a:t>
                      </a:r>
                      <a:endParaRPr lang="it-IT" dirty="0"/>
                    </a:p>
                  </a:txBody>
                  <a:tcPr/>
                </a:tc>
              </a:tr>
              <a:tr h="864055">
                <a:tc>
                  <a:txBody>
                    <a:bodyPr/>
                    <a:lstStyle/>
                    <a:p>
                      <a:endParaRPr lang="it-IT" dirty="0" smtClean="0"/>
                    </a:p>
                    <a:p>
                      <a:r>
                        <a:rPr lang="it-IT" dirty="0" smtClean="0"/>
                        <a:t>C</a:t>
                      </a:r>
                      <a:endParaRPr lang="it-IT" dirty="0"/>
                    </a:p>
                  </a:txBody>
                  <a:tcPr/>
                </a:tc>
                <a:tc>
                  <a:txBody>
                    <a:bodyPr/>
                    <a:lstStyle/>
                    <a:p>
                      <a:r>
                        <a:rPr lang="en-US" dirty="0" smtClean="0"/>
                        <a:t>This is an acceptable level of performance and provides answers that are clear but limited, reflecting the information offered in the lectures and reference readings.</a:t>
                      </a:r>
                      <a:endParaRPr lang="it-IT" dirty="0"/>
                    </a:p>
                  </a:txBody>
                  <a:tcPr/>
                </a:tc>
              </a:tr>
            </a:tbl>
          </a:graphicData>
        </a:graphic>
      </p:graphicFrame>
      <p:sp>
        <p:nvSpPr>
          <p:cNvPr id="5" name="Segnaposto numero diapositiva 4"/>
          <p:cNvSpPr>
            <a:spLocks noGrp="1"/>
          </p:cNvSpPr>
          <p:nvPr>
            <p:ph type="sldNum" sz="quarter" idx="12"/>
          </p:nvPr>
        </p:nvSpPr>
        <p:spPr/>
        <p:txBody>
          <a:bodyPr/>
          <a:lstStyle/>
          <a:p>
            <a:fld id="{38C83D7B-D17B-4CD6-BBDA-701EC4DDA733}" type="slidenum">
              <a:rPr lang="it-IT" smtClean="0"/>
              <a:pPr/>
              <a:t>4</a:t>
            </a:fld>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Extranet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40</a:t>
            </a:fld>
            <a:endParaRPr lang="it-IT"/>
          </a:p>
        </p:txBody>
      </p:sp>
      <p:sp>
        <p:nvSpPr>
          <p:cNvPr id="5" name="Content Placeholder 4"/>
          <p:cNvSpPr>
            <a:spLocks noGrp="1"/>
          </p:cNvSpPr>
          <p:nvPr>
            <p:ph sz="quarter" idx="1"/>
          </p:nvPr>
        </p:nvSpPr>
        <p:spPr/>
        <p:txBody>
          <a:bodyPr>
            <a:normAutofit lnSpcReduction="10000"/>
          </a:bodyPr>
          <a:lstStyle/>
          <a:p>
            <a:r>
              <a:rPr lang="en-US" dirty="0" smtClean="0"/>
              <a:t>Connect several intranets via the Internet, by adding a security mechanism and some additional functionalities</a:t>
            </a:r>
          </a:p>
          <a:p>
            <a:r>
              <a:rPr lang="en-US" dirty="0" smtClean="0"/>
              <a:t>They form a larger virtual network that allows remote users (such as business partners or mobile employees) to securely connect over the Internet to the enterprise’s main intranet.</a:t>
            </a:r>
          </a:p>
          <a:p>
            <a:r>
              <a:rPr lang="en-US" dirty="0" smtClean="0"/>
              <a:t>Extranets are also employed by two or more enterprises (suppliers &amp; buyers) to share information in a controlled fashion, and therefore they play a major role in the development of business-to-business electronic commerce and Supply Chain systems.</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528" y="1484784"/>
            <a:ext cx="1980728" cy="369332"/>
          </a:xfrm>
          <a:prstGeom prst="rect">
            <a:avLst/>
          </a:prstGeom>
          <a:solidFill>
            <a:schemeClr val="accent2"/>
          </a:solidFill>
        </p:spPr>
        <p:txBody>
          <a:bodyPr wrap="square" rtlCol="0">
            <a:spAutoFit/>
          </a:bodyPr>
          <a:lstStyle/>
          <a:p>
            <a:r>
              <a:rPr lang="it-IT" dirty="0" smtClean="0">
                <a:solidFill>
                  <a:srgbClr val="FF0000"/>
                </a:solidFill>
              </a:rPr>
              <a:t>JCU facilities</a:t>
            </a:r>
            <a:endParaRPr lang="en-US" dirty="0">
              <a:solidFill>
                <a:srgbClr val="FF0000"/>
              </a:solidFill>
            </a:endParaRPr>
          </a:p>
        </p:txBody>
      </p:sp>
      <p:sp>
        <p:nvSpPr>
          <p:cNvPr id="2" name="Title 1"/>
          <p:cNvSpPr>
            <a:spLocks noGrp="1"/>
          </p:cNvSpPr>
          <p:nvPr>
            <p:ph type="title"/>
          </p:nvPr>
        </p:nvSpPr>
        <p:spPr/>
        <p:txBody>
          <a:bodyPr/>
          <a:lstStyle/>
          <a:p>
            <a:r>
              <a:rPr lang="it-IT" dirty="0" smtClean="0"/>
              <a:t>Intranet v/s Internet, 2</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41</a:t>
            </a:fld>
            <a:endParaRPr lang="it-IT"/>
          </a:p>
        </p:txBody>
      </p:sp>
      <p:sp>
        <p:nvSpPr>
          <p:cNvPr id="5" name="Content Placeholder 4"/>
          <p:cNvSpPr>
            <a:spLocks noGrp="1"/>
          </p:cNvSpPr>
          <p:nvPr>
            <p:ph sz="quarter" idx="1"/>
          </p:nvPr>
        </p:nvSpPr>
        <p:spPr>
          <a:xfrm>
            <a:off x="395536" y="1700808"/>
            <a:ext cx="2016224" cy="4104456"/>
          </a:xfrm>
        </p:spPr>
        <p:txBody>
          <a:bodyPr>
            <a:normAutofit/>
          </a:bodyPr>
          <a:lstStyle/>
          <a:p>
            <a:r>
              <a:rPr lang="it-IT" dirty="0" smtClean="0"/>
              <a:t>X disk</a:t>
            </a:r>
          </a:p>
          <a:p>
            <a:endParaRPr lang="it-IT" dirty="0" smtClean="0"/>
          </a:p>
          <a:p>
            <a:r>
              <a:rPr lang="it-IT" dirty="0" smtClean="0"/>
              <a:t>FTP area</a:t>
            </a:r>
          </a:p>
          <a:p>
            <a:endParaRPr lang="it-IT" dirty="0" smtClean="0"/>
          </a:p>
          <a:p>
            <a:endParaRPr lang="it-IT" dirty="0" smtClean="0"/>
          </a:p>
          <a:p>
            <a:r>
              <a:rPr lang="it-IT" dirty="0" smtClean="0"/>
              <a:t>web sites </a:t>
            </a:r>
            <a:r>
              <a:rPr lang="it-IT" sz="2400" dirty="0" smtClean="0"/>
              <a:t>(e.g. Facebook)</a:t>
            </a:r>
            <a:endParaRPr lang="en-US" dirty="0"/>
          </a:p>
        </p:txBody>
      </p:sp>
      <p:pic>
        <p:nvPicPr>
          <p:cNvPr id="40962" name="Picture 2" descr="http://www.aurorawdc.com/ci-intra.gif"/>
          <p:cNvPicPr>
            <a:picLocks noChangeAspect="1" noChangeArrowheads="1"/>
          </p:cNvPicPr>
          <p:nvPr/>
        </p:nvPicPr>
        <p:blipFill>
          <a:blip r:embed="rId2" cstate="print"/>
          <a:srcRect/>
          <a:stretch>
            <a:fillRect/>
          </a:stretch>
        </p:blipFill>
        <p:spPr bwMode="auto">
          <a:xfrm>
            <a:off x="2411760" y="1844824"/>
            <a:ext cx="6120680" cy="4037562"/>
          </a:xfrm>
          <a:prstGeom prst="rect">
            <a:avLst/>
          </a:prstGeom>
          <a:gradFill>
            <a:gsLst>
              <a:gs pos="0">
                <a:srgbClr val="FFEFD1"/>
              </a:gs>
              <a:gs pos="64999">
                <a:srgbClr val="F0EBD5"/>
              </a:gs>
              <a:gs pos="100000">
                <a:srgbClr val="D1C39F"/>
              </a:gs>
            </a:gsLst>
            <a:lin ang="5400000" scaled="0"/>
          </a:gradFill>
        </p:spPr>
      </p:pic>
      <p:sp>
        <p:nvSpPr>
          <p:cNvPr id="8" name="TextBox 7"/>
          <p:cNvSpPr txBox="1"/>
          <p:nvPr/>
        </p:nvSpPr>
        <p:spPr>
          <a:xfrm>
            <a:off x="395536" y="5949280"/>
            <a:ext cx="1872208" cy="369332"/>
          </a:xfrm>
          <a:prstGeom prst="rect">
            <a:avLst/>
          </a:prstGeom>
          <a:solidFill>
            <a:schemeClr val="accent2"/>
          </a:solidFill>
        </p:spPr>
        <p:txBody>
          <a:bodyPr wrap="square" rtlCol="0">
            <a:spAutoFit/>
          </a:bodyPr>
          <a:lstStyle/>
          <a:p>
            <a:r>
              <a:rPr lang="it-IT" dirty="0" smtClean="0">
                <a:solidFill>
                  <a:srgbClr val="FF0000"/>
                </a:solidFill>
              </a:rPr>
              <a:t>Rest of the World</a:t>
            </a:r>
          </a:p>
        </p:txBody>
      </p:sp>
      <p:sp>
        <p:nvSpPr>
          <p:cNvPr id="9" name="Oval 8"/>
          <p:cNvSpPr/>
          <p:nvPr/>
        </p:nvSpPr>
        <p:spPr>
          <a:xfrm>
            <a:off x="6300192" y="3140968"/>
            <a:ext cx="1008112" cy="792088"/>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28184" y="4005064"/>
            <a:ext cx="2124744" cy="923330"/>
          </a:xfrm>
          <a:prstGeom prst="rect">
            <a:avLst/>
          </a:prstGeom>
          <a:solidFill>
            <a:schemeClr val="accent1">
              <a:lumMod val="20000"/>
              <a:lumOff val="80000"/>
            </a:schemeClr>
          </a:solidFill>
          <a:ln>
            <a:solidFill>
              <a:schemeClr val="accent1"/>
            </a:solidFill>
          </a:ln>
        </p:spPr>
        <p:txBody>
          <a:bodyPr wrap="square" rtlCol="0">
            <a:spAutoFit/>
          </a:bodyPr>
          <a:lstStyle/>
          <a:p>
            <a:r>
              <a:rPr lang="it-IT" dirty="0" smtClean="0">
                <a:solidFill>
                  <a:srgbClr val="FF0000"/>
                </a:solidFill>
              </a:rPr>
              <a:t>The “FIREWALL”</a:t>
            </a:r>
          </a:p>
          <a:p>
            <a:pPr algn="ctr"/>
            <a:r>
              <a:rPr lang="it-IT" dirty="0" smtClean="0">
                <a:solidFill>
                  <a:srgbClr val="FF0000"/>
                </a:solidFill>
              </a:rPr>
              <a:t>connects </a:t>
            </a:r>
          </a:p>
          <a:p>
            <a:pPr algn="ctr"/>
            <a:r>
              <a:rPr lang="it-IT" dirty="0" smtClean="0">
                <a:solidFill>
                  <a:srgbClr val="FF0000"/>
                </a:solidFill>
              </a:rPr>
              <a:t>intranet to internet</a:t>
            </a:r>
          </a:p>
        </p:txBody>
      </p:sp>
      <p:pic>
        <p:nvPicPr>
          <p:cNvPr id="40964" name="Picture 4" descr="http://t2.gstatic.com/images?q=tbn:1QmSgt_F12JOLM:http://www.crustysocks.com/HTML/IMAGES/LAPTOP.JPG&amp;t=1"/>
          <p:cNvPicPr>
            <a:picLocks noChangeAspect="1" noChangeArrowheads="1"/>
          </p:cNvPicPr>
          <p:nvPr/>
        </p:nvPicPr>
        <p:blipFill>
          <a:blip r:embed="rId3" cstate="print"/>
          <a:srcRect/>
          <a:stretch>
            <a:fillRect/>
          </a:stretch>
        </p:blipFill>
        <p:spPr bwMode="auto">
          <a:xfrm>
            <a:off x="7164288" y="5445224"/>
            <a:ext cx="1512168" cy="747468"/>
          </a:xfrm>
          <a:prstGeom prst="rect">
            <a:avLst/>
          </a:prstGeom>
          <a:noFill/>
        </p:spPr>
      </p:pic>
      <p:sp>
        <p:nvSpPr>
          <p:cNvPr id="13" name="TextBox 12"/>
          <p:cNvSpPr txBox="1"/>
          <p:nvPr/>
        </p:nvSpPr>
        <p:spPr>
          <a:xfrm>
            <a:off x="6084168" y="1412776"/>
            <a:ext cx="2304256" cy="369332"/>
          </a:xfrm>
          <a:prstGeom prst="rect">
            <a:avLst/>
          </a:prstGeom>
          <a:solidFill>
            <a:schemeClr val="accent2"/>
          </a:solidFill>
        </p:spPr>
        <p:txBody>
          <a:bodyPr wrap="square" rtlCol="0">
            <a:spAutoFit/>
          </a:bodyPr>
          <a:lstStyle/>
          <a:p>
            <a:r>
              <a:rPr lang="it-IT" dirty="0" smtClean="0">
                <a:solidFill>
                  <a:srgbClr val="FF0000"/>
                </a:solidFill>
              </a:rPr>
              <a:t>PC Lab is here</a:t>
            </a:r>
          </a:p>
        </p:txBody>
      </p:sp>
      <p:sp>
        <p:nvSpPr>
          <p:cNvPr id="14" name="Freccia a destra 13"/>
          <p:cNvSpPr/>
          <p:nvPr/>
        </p:nvSpPr>
        <p:spPr>
          <a:xfrm rot="8970893">
            <a:off x="5376696" y="1775798"/>
            <a:ext cx="640626" cy="2242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extBox 7"/>
          <p:cNvSpPr txBox="1"/>
          <p:nvPr/>
        </p:nvSpPr>
        <p:spPr>
          <a:xfrm>
            <a:off x="5868144" y="6237312"/>
            <a:ext cx="2952328" cy="369332"/>
          </a:xfrm>
          <a:prstGeom prst="rect">
            <a:avLst/>
          </a:prstGeom>
          <a:solidFill>
            <a:schemeClr val="accent2"/>
          </a:solidFill>
        </p:spPr>
        <p:txBody>
          <a:bodyPr wrap="square" rtlCol="0">
            <a:spAutoFit/>
          </a:bodyPr>
          <a:lstStyle/>
          <a:p>
            <a:r>
              <a:rPr lang="it-IT" dirty="0" smtClean="0">
                <a:solidFill>
                  <a:srgbClr val="FF0000"/>
                </a:solidFill>
              </a:rPr>
              <a:t>(your laptop is here, at home)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World Wide Web </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42</a:t>
            </a:fld>
            <a:endParaRPr lang="it-IT"/>
          </a:p>
        </p:txBody>
      </p:sp>
      <p:sp>
        <p:nvSpPr>
          <p:cNvPr id="5" name="Content Placeholder 4"/>
          <p:cNvSpPr>
            <a:spLocks noGrp="1"/>
          </p:cNvSpPr>
          <p:nvPr>
            <p:ph sz="quarter" idx="1"/>
          </p:nvPr>
        </p:nvSpPr>
        <p:spPr/>
        <p:txBody>
          <a:bodyPr>
            <a:normAutofit/>
          </a:bodyPr>
          <a:lstStyle/>
          <a:p>
            <a:r>
              <a:rPr lang="it-IT" sz="3200" dirty="0" smtClean="0"/>
              <a:t>Runs on the Internet, Intranet, Extranet</a:t>
            </a:r>
          </a:p>
          <a:p>
            <a:pPr>
              <a:buNone/>
            </a:pPr>
            <a:endParaRPr lang="it-IT" sz="3200" dirty="0" smtClean="0"/>
          </a:p>
          <a:p>
            <a:r>
              <a:rPr lang="it-IT" sz="3200" dirty="0" smtClean="0"/>
              <a:t>Uses the Hypertext Protocol (HTTP)</a:t>
            </a:r>
          </a:p>
          <a:p>
            <a:endParaRPr lang="it-IT" sz="3200" dirty="0" smtClean="0"/>
          </a:p>
          <a:p>
            <a:r>
              <a:rPr lang="it-IT" sz="3200" dirty="0" smtClean="0"/>
              <a:t>We just call it the Internet, but it is a subset of it</a:t>
            </a:r>
            <a:endParaRPr lang="en-US" sz="3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Real systems are a bit more complex, yes...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43</a:t>
            </a:fld>
            <a:endParaRPr lang="it-IT"/>
          </a:p>
        </p:txBody>
      </p:sp>
      <p:pic>
        <p:nvPicPr>
          <p:cNvPr id="6" name="Content Placeholder 5" descr="vmwa_Figure2_Topologia_fisica"/>
          <p:cNvPicPr>
            <a:picLocks noGrp="1" noChangeAspect="1" noChangeArrowheads="1"/>
          </p:cNvPicPr>
          <p:nvPr>
            <p:ph sz="quarter" idx="1"/>
          </p:nvPr>
        </p:nvPicPr>
        <p:blipFill>
          <a:blip r:embed="rId2" cstate="print"/>
          <a:srcRect/>
          <a:stretch>
            <a:fillRect/>
          </a:stretch>
        </p:blipFill>
        <p:spPr bwMode="auto">
          <a:xfrm>
            <a:off x="2051720" y="1467264"/>
            <a:ext cx="5112567" cy="479357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Cloud computing</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44</a:t>
            </a:fld>
            <a:endParaRPr lang="it-IT"/>
          </a:p>
        </p:txBody>
      </p:sp>
      <p:pic>
        <p:nvPicPr>
          <p:cNvPr id="6" name="Picture 2" descr="http://modalis.polytech.unice.fr/~tram/images/cloud-computing-kitchen-sink.jpg"/>
          <p:cNvPicPr>
            <a:picLocks noGrp="1" noChangeAspect="1" noChangeArrowheads="1"/>
          </p:cNvPicPr>
          <p:nvPr>
            <p:ph sz="quarter" idx="1"/>
          </p:nvPr>
        </p:nvPicPr>
        <p:blipFill>
          <a:blip r:embed="rId2" cstate="print"/>
          <a:srcRect/>
          <a:stretch>
            <a:fillRect/>
          </a:stretch>
        </p:blipFill>
        <p:spPr bwMode="auto">
          <a:xfrm>
            <a:off x="1351052" y="1527175"/>
            <a:ext cx="6405383" cy="4572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Cloud Computing : software as a service</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45</a:t>
            </a:fld>
            <a:endParaRPr lang="it-IT"/>
          </a:p>
        </p:txBody>
      </p:sp>
      <p:pic>
        <p:nvPicPr>
          <p:cNvPr id="6" name="Picture 6">
            <a:hlinkClick r:id="rId2"/>
          </p:cNvPr>
          <p:cNvPicPr>
            <a:picLocks noGrp="1" noChangeAspect="1" noChangeArrowheads="1"/>
          </p:cNvPicPr>
          <p:nvPr>
            <p:ph sz="quarter" idx="1"/>
          </p:nvPr>
        </p:nvPicPr>
        <p:blipFill>
          <a:blip r:embed="rId3" cstate="print"/>
          <a:srcRect/>
          <a:stretch>
            <a:fillRect/>
          </a:stretch>
        </p:blipFill>
        <p:spPr bwMode="auto">
          <a:xfrm>
            <a:off x="1619672" y="1553939"/>
            <a:ext cx="6120680" cy="471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Could computing types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46</a:t>
            </a:fld>
            <a:endParaRPr lang="it-IT"/>
          </a:p>
        </p:txBody>
      </p:sp>
      <p:pic>
        <p:nvPicPr>
          <p:cNvPr id="6" name="Content Placeholder 5" descr="File:Cloud computing types.svg"/>
          <p:cNvPicPr>
            <a:picLocks noGrp="1" noChangeAspect="1" noChangeArrowheads="1"/>
          </p:cNvPicPr>
          <p:nvPr>
            <p:ph sz="quarter" idx="1"/>
          </p:nvPr>
        </p:nvPicPr>
        <p:blipFill>
          <a:blip r:embed="rId2" cstate="print"/>
          <a:srcRect/>
          <a:stretch>
            <a:fillRect/>
          </a:stretch>
        </p:blipFill>
        <p:spPr bwMode="auto">
          <a:xfrm>
            <a:off x="743744" y="1560512"/>
            <a:ext cx="7620000" cy="4505325"/>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Local v/s Network</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47</a:t>
            </a:fld>
            <a:endParaRPr lang="it-IT"/>
          </a:p>
        </p:txBody>
      </p:sp>
      <p:sp>
        <p:nvSpPr>
          <p:cNvPr id="5" name="Content Placeholder 4"/>
          <p:cNvSpPr>
            <a:spLocks noGrp="1"/>
          </p:cNvSpPr>
          <p:nvPr>
            <p:ph sz="quarter" idx="1"/>
          </p:nvPr>
        </p:nvSpPr>
        <p:spPr/>
        <p:txBody>
          <a:bodyPr/>
          <a:lstStyle/>
          <a:p>
            <a:r>
              <a:rPr lang="en-US" dirty="0" smtClean="0"/>
              <a:t>Local = on your machine(</a:t>
            </a:r>
            <a:r>
              <a:rPr lang="en-US" dirty="0" err="1" smtClean="0"/>
              <a:t>e.g.C</a:t>
            </a:r>
            <a:r>
              <a:rPr lang="en-US" dirty="0" smtClean="0"/>
              <a:t>:/programs)</a:t>
            </a:r>
          </a:p>
          <a:p>
            <a:r>
              <a:rPr lang="en-US" dirty="0" smtClean="0"/>
              <a:t>Local Network = « Intranet »</a:t>
            </a:r>
          </a:p>
          <a:p>
            <a:r>
              <a:rPr lang="en-US" dirty="0" smtClean="0"/>
              <a:t>X: shared disk (user permissions, permanent)</a:t>
            </a:r>
          </a:p>
          <a:p>
            <a:r>
              <a:rPr lang="en-US" dirty="0" smtClean="0"/>
              <a:t>O: temporary area (cleared periodically)</a:t>
            </a:r>
          </a:p>
          <a:p>
            <a:r>
              <a:rPr lang="en-US" dirty="0" smtClean="0"/>
              <a:t>Accessible only from within JCU premises</a:t>
            </a:r>
          </a:p>
          <a:p>
            <a:r>
              <a:rPr lang="en-US" dirty="0" smtClean="0"/>
              <a:t>Network, a.k.a. « cloud »</a:t>
            </a:r>
          </a:p>
          <a:p>
            <a:r>
              <a:rPr lang="en-US" dirty="0" smtClean="0"/>
              <a:t>Google docs / </a:t>
            </a:r>
            <a:r>
              <a:rPr lang="en-US" dirty="0" err="1" smtClean="0"/>
              <a:t>Icloud</a:t>
            </a:r>
            <a:r>
              <a:rPr lang="en-US" dirty="0" smtClean="0"/>
              <a:t> / </a:t>
            </a:r>
            <a:r>
              <a:rPr lang="en-US" dirty="0" err="1" smtClean="0"/>
              <a:t>Dropbox</a:t>
            </a:r>
            <a:r>
              <a:rPr lang="en-US" dirty="0" smtClean="0"/>
              <a:t> / </a:t>
            </a:r>
            <a:r>
              <a:rPr lang="en-US" dirty="0" err="1" smtClean="0"/>
              <a:t>Slideshare</a:t>
            </a:r>
            <a:r>
              <a:rPr lang="en-US" dirty="0" smtClean="0"/>
              <a:t> / … many … </a:t>
            </a:r>
          </a:p>
          <a:p>
            <a:r>
              <a:rPr lang="en-US" dirty="0" smtClean="0"/>
              <a:t>MS Office 365 / 2013</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800" dirty="0" smtClean="0"/>
              <a:t>Google </a:t>
            </a:r>
            <a:r>
              <a:rPr lang="it-IT" sz="2800" dirty="0" err="1" smtClean="0"/>
              <a:t>Apps</a:t>
            </a:r>
            <a:r>
              <a:rPr lang="it-IT" sz="2800" dirty="0" smtClean="0"/>
              <a:t> (ex Google </a:t>
            </a:r>
            <a:r>
              <a:rPr lang="it-IT" sz="2800" dirty="0" err="1" smtClean="0"/>
              <a:t>docs</a:t>
            </a:r>
            <a:r>
              <a:rPr lang="it-IT" sz="2800" dirty="0" smtClean="0"/>
              <a:t>) : a simple cloud computing</a:t>
            </a:r>
            <a:endParaRPr lang="en-US" sz="2800"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48</a:t>
            </a:fld>
            <a:endParaRPr lang="it-IT"/>
          </a:p>
        </p:txBody>
      </p:sp>
      <p:pic>
        <p:nvPicPr>
          <p:cNvPr id="7" name="Content Placeholder 6" descr="google docs.gif"/>
          <p:cNvPicPr>
            <a:picLocks noGrp="1" noChangeAspect="1"/>
          </p:cNvPicPr>
          <p:nvPr>
            <p:ph sz="quarter" idx="1"/>
          </p:nvPr>
        </p:nvPicPr>
        <p:blipFill>
          <a:blip r:embed="rId2" cstate="print"/>
          <a:stretch>
            <a:fillRect/>
          </a:stretch>
        </p:blipFill>
        <p:spPr>
          <a:xfrm>
            <a:off x="724011" y="1527175"/>
            <a:ext cx="7659466" cy="45720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Google </a:t>
            </a:r>
            <a:r>
              <a:rPr lang="it-IT" dirty="0" err="1" smtClean="0"/>
              <a:t>Apps</a:t>
            </a:r>
            <a:r>
              <a:rPr lang="it-IT" dirty="0" smtClean="0"/>
              <a:t>: let’s try it</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49</a:t>
            </a:fld>
            <a:endParaRPr lang="it-IT"/>
          </a:p>
        </p:txBody>
      </p:sp>
      <p:sp>
        <p:nvSpPr>
          <p:cNvPr id="7" name="Rectangle 6"/>
          <p:cNvSpPr/>
          <p:nvPr/>
        </p:nvSpPr>
        <p:spPr>
          <a:xfrm>
            <a:off x="323528" y="5157192"/>
            <a:ext cx="7272808" cy="1200329"/>
          </a:xfrm>
          <a:prstGeom prst="rect">
            <a:avLst/>
          </a:prstGeom>
        </p:spPr>
        <p:txBody>
          <a:bodyPr wrap="square">
            <a:spAutoFit/>
          </a:bodyPr>
          <a:lstStyle/>
          <a:p>
            <a:r>
              <a:rPr lang="en-US" b="1" dirty="0" smtClean="0">
                <a:solidFill>
                  <a:srgbClr val="0070C0"/>
                </a:solidFill>
              </a:rPr>
              <a:t>Google Drive (formerly: Google Docs)</a:t>
            </a:r>
            <a:r>
              <a:rPr lang="en-US" dirty="0" smtClean="0">
                <a:solidFill>
                  <a:srgbClr val="0070C0"/>
                </a:solidFill>
              </a:rPr>
              <a:t> is a free, Web-based </a:t>
            </a:r>
            <a:r>
              <a:rPr lang="en-US" dirty="0" smtClean="0">
                <a:solidFill>
                  <a:srgbClr val="0070C0"/>
                </a:solidFill>
                <a:hlinkClick r:id="rId2" action="ppaction://hlinkfile" tooltip="Word processor"/>
              </a:rPr>
              <a:t>word processor</a:t>
            </a:r>
            <a:r>
              <a:rPr lang="en-US" dirty="0" smtClean="0">
                <a:solidFill>
                  <a:srgbClr val="0070C0"/>
                </a:solidFill>
              </a:rPr>
              <a:t>,  </a:t>
            </a:r>
            <a:r>
              <a:rPr lang="en-US" dirty="0" smtClean="0">
                <a:solidFill>
                  <a:srgbClr val="0070C0"/>
                </a:solidFill>
                <a:hlinkClick r:id="rId3" action="ppaction://hlinkfile" tooltip="Spreadsheet"/>
              </a:rPr>
              <a:t>spreadsheet</a:t>
            </a:r>
            <a:r>
              <a:rPr lang="en-US" dirty="0" smtClean="0">
                <a:solidFill>
                  <a:srgbClr val="0070C0"/>
                </a:solidFill>
              </a:rPr>
              <a:t>, </a:t>
            </a:r>
            <a:r>
              <a:rPr lang="en-US" dirty="0" smtClean="0">
                <a:solidFill>
                  <a:srgbClr val="0070C0"/>
                </a:solidFill>
                <a:hlinkClick r:id="rId4" action="ppaction://hlinkfile" tooltip="Presentation"/>
              </a:rPr>
              <a:t>presentation</a:t>
            </a:r>
            <a:r>
              <a:rPr lang="en-US" dirty="0" smtClean="0">
                <a:solidFill>
                  <a:srgbClr val="0070C0"/>
                </a:solidFill>
              </a:rPr>
              <a:t>, </a:t>
            </a:r>
            <a:r>
              <a:rPr lang="en-US" dirty="0" smtClean="0">
                <a:solidFill>
                  <a:srgbClr val="0070C0"/>
                </a:solidFill>
                <a:hlinkClick r:id="rId5" action="ppaction://hlinkfile" tooltip="Form (document)"/>
              </a:rPr>
              <a:t>form</a:t>
            </a:r>
            <a:r>
              <a:rPr lang="en-US" dirty="0" smtClean="0">
                <a:solidFill>
                  <a:srgbClr val="0070C0"/>
                </a:solidFill>
              </a:rPr>
              <a:t>, and data storage service offered by </a:t>
            </a:r>
            <a:r>
              <a:rPr lang="en-US" dirty="0" smtClean="0">
                <a:solidFill>
                  <a:srgbClr val="0070C0"/>
                </a:solidFill>
                <a:hlinkClick r:id="rId6" action="ppaction://hlinkfile" tooltip="Google"/>
              </a:rPr>
              <a:t>Google</a:t>
            </a:r>
            <a:r>
              <a:rPr lang="en-US" dirty="0" smtClean="0">
                <a:solidFill>
                  <a:srgbClr val="0070C0"/>
                </a:solidFill>
              </a:rPr>
              <a:t>. It allows users to create and edit documents online while collaborating in real-time with other users.</a:t>
            </a:r>
            <a:endParaRPr lang="fr-FR" dirty="0">
              <a:solidFill>
                <a:srgbClr val="0070C0"/>
              </a:solidFill>
            </a:endParaRPr>
          </a:p>
        </p:txBody>
      </p:sp>
      <p:pic>
        <p:nvPicPr>
          <p:cNvPr id="9" name="Segnaposto contenuto 8" descr="google drive.gif"/>
          <p:cNvPicPr>
            <a:picLocks noGrp="1" noChangeAspect="1"/>
          </p:cNvPicPr>
          <p:nvPr>
            <p:ph sz="quarter" idx="1"/>
          </p:nvPr>
        </p:nvPicPr>
        <p:blipFill>
          <a:blip r:embed="rId7" cstate="print"/>
          <a:stretch>
            <a:fillRect/>
          </a:stretch>
        </p:blipFill>
        <p:spPr>
          <a:xfrm>
            <a:off x="2915816" y="1412776"/>
            <a:ext cx="5991065" cy="374441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JCU </a:t>
            </a:r>
            <a:r>
              <a:rPr lang="it-IT" dirty="0" err="1" smtClean="0"/>
              <a:t>assessment</a:t>
            </a:r>
            <a:r>
              <a:rPr lang="it-IT" dirty="0" smtClean="0"/>
              <a:t> </a:t>
            </a:r>
            <a:r>
              <a:rPr lang="it-IT" dirty="0" err="1" smtClean="0"/>
              <a:t>guidelines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graphicFrame>
        <p:nvGraphicFramePr>
          <p:cNvPr id="6" name="Segnaposto contenuto 5"/>
          <p:cNvGraphicFramePr>
            <a:graphicFrameLocks noGrp="1"/>
          </p:cNvGraphicFramePr>
          <p:nvPr>
            <p:ph sz="quarter" idx="1"/>
          </p:nvPr>
        </p:nvGraphicFramePr>
        <p:xfrm>
          <a:off x="323528" y="1412776"/>
          <a:ext cx="8504238" cy="5029200"/>
        </p:xfrm>
        <a:graphic>
          <a:graphicData uri="http://schemas.openxmlformats.org/drawingml/2006/table">
            <a:tbl>
              <a:tblPr firstRow="1" bandRow="1">
                <a:tableStyleId>{5C22544A-7EE6-4342-B048-85BDC9FD1C3A}</a:tableStyleId>
              </a:tblPr>
              <a:tblGrid>
                <a:gridCol w="1246039"/>
                <a:gridCol w="7258199"/>
              </a:tblGrid>
              <a:tr h="345847">
                <a:tc>
                  <a:txBody>
                    <a:bodyPr/>
                    <a:lstStyle/>
                    <a:p>
                      <a:r>
                        <a:rPr lang="it-IT" dirty="0" err="1" smtClean="0"/>
                        <a:t>Grade</a:t>
                      </a:r>
                      <a:endParaRPr lang="it-IT" dirty="0"/>
                    </a:p>
                  </a:txBody>
                  <a:tcPr/>
                </a:tc>
                <a:tc>
                  <a:txBody>
                    <a:bodyPr/>
                    <a:lstStyle/>
                    <a:p>
                      <a:r>
                        <a:rPr lang="it-IT" dirty="0" smtClean="0"/>
                        <a:t> </a:t>
                      </a:r>
                      <a:r>
                        <a:rPr lang="it-IT" dirty="0" err="1" smtClean="0"/>
                        <a:t>Assessment</a:t>
                      </a:r>
                      <a:endParaRPr lang="it-IT" dirty="0"/>
                    </a:p>
                  </a:txBody>
                  <a:tcPr/>
                </a:tc>
              </a:tr>
              <a:tr h="1641705">
                <a:tc>
                  <a:txBody>
                    <a:bodyPr/>
                    <a:lstStyle/>
                    <a:p>
                      <a:endParaRPr lang="it-IT" dirty="0" smtClean="0"/>
                    </a:p>
                    <a:p>
                      <a:endParaRPr lang="it-IT" dirty="0" smtClean="0"/>
                    </a:p>
                    <a:p>
                      <a:r>
                        <a:rPr lang="it-IT" dirty="0" smtClean="0"/>
                        <a:t>A</a:t>
                      </a:r>
                      <a:endParaRPr lang="it-IT" dirty="0"/>
                    </a:p>
                  </a:txBody>
                  <a:tcPr/>
                </a:tc>
                <a:tc>
                  <a:txBody>
                    <a:bodyPr/>
                    <a:lstStyle/>
                    <a:p>
                      <a:pPr algn="just"/>
                      <a:r>
                        <a:rPr lang="en-US" dirty="0" smtClean="0"/>
                        <a:t>Work of this quality directly addresses the question or problem raised and provides a coherent argument displaying an extensive knowledge of relevant information or content. This type of work demonstrates the ability to critically evaluate concepts and theory and has an element of novelty and originality. There is clear evidence of a significant amount of reading beyond that required for the course</a:t>
                      </a:r>
                      <a:endParaRPr lang="it-IT" dirty="0"/>
                    </a:p>
                  </a:txBody>
                  <a:tcPr/>
                </a:tc>
              </a:tr>
              <a:tr h="1900921">
                <a:tc>
                  <a:txBody>
                    <a:bodyPr/>
                    <a:lstStyle/>
                    <a:p>
                      <a:endParaRPr lang="it-IT" dirty="0" smtClean="0"/>
                    </a:p>
                    <a:p>
                      <a:endParaRPr lang="it-IT" dirty="0" smtClean="0"/>
                    </a:p>
                    <a:p>
                      <a:endParaRPr lang="it-IT" dirty="0" smtClean="0"/>
                    </a:p>
                    <a:p>
                      <a:r>
                        <a:rPr lang="it-IT" dirty="0" smtClean="0"/>
                        <a:t>B</a:t>
                      </a:r>
                      <a:endParaRPr lang="it-IT" dirty="0"/>
                    </a:p>
                  </a:txBody>
                  <a:tcPr/>
                </a:tc>
                <a:tc>
                  <a:txBody>
                    <a:bodyPr/>
                    <a:lstStyle/>
                    <a:p>
                      <a:r>
                        <a:rPr lang="en-US" dirty="0" smtClean="0"/>
                        <a:t>This is highly competent level of performance and directly addresses the question or problem </a:t>
                      </a:r>
                      <a:r>
                        <a:rPr lang="en-US" dirty="0" err="1" smtClean="0"/>
                        <a:t>raised.There</a:t>
                      </a:r>
                      <a:r>
                        <a:rPr lang="en-US" dirty="0" smtClean="0"/>
                        <a:t> is a demonstration of some ability to critically </a:t>
                      </a:r>
                      <a:r>
                        <a:rPr lang="en-US" dirty="0" err="1" smtClean="0"/>
                        <a:t>evaluatetheory</a:t>
                      </a:r>
                      <a:r>
                        <a:rPr lang="en-US" dirty="0" smtClean="0"/>
                        <a:t> and concepts and relate them to practice. Discussions reflect the student’s own arguments and are not simply a repetition of standard lecture </a:t>
                      </a:r>
                      <a:r>
                        <a:rPr lang="en-US" dirty="0" err="1" smtClean="0"/>
                        <a:t>andreference</a:t>
                      </a:r>
                      <a:r>
                        <a:rPr lang="en-US" dirty="0" smtClean="0"/>
                        <a:t> material. The work does not suffer from any major errors or omissions and provides evidence of reading beyond the required assignments.</a:t>
                      </a:r>
                      <a:endParaRPr lang="it-IT" dirty="0"/>
                    </a:p>
                  </a:txBody>
                  <a:tcPr/>
                </a:tc>
              </a:tr>
              <a:tr h="864055">
                <a:tc>
                  <a:txBody>
                    <a:bodyPr/>
                    <a:lstStyle/>
                    <a:p>
                      <a:endParaRPr lang="it-IT" dirty="0" smtClean="0"/>
                    </a:p>
                    <a:p>
                      <a:r>
                        <a:rPr lang="it-IT" dirty="0" smtClean="0"/>
                        <a:t>C</a:t>
                      </a:r>
                      <a:endParaRPr lang="it-IT" dirty="0"/>
                    </a:p>
                  </a:txBody>
                  <a:tcPr/>
                </a:tc>
                <a:tc>
                  <a:txBody>
                    <a:bodyPr/>
                    <a:lstStyle/>
                    <a:p>
                      <a:r>
                        <a:rPr lang="en-US" dirty="0" smtClean="0"/>
                        <a:t>This is an acceptable level of performance and provides answers that are clear but limited, reflecting the information offered in the lectures and reference readings.</a:t>
                      </a:r>
                      <a:endParaRPr lang="it-IT" dirty="0"/>
                    </a:p>
                  </a:txBody>
                  <a:tcPr/>
                </a:tc>
              </a:tr>
            </a:tbl>
          </a:graphicData>
        </a:graphic>
      </p:graphicFrame>
      <p:sp>
        <p:nvSpPr>
          <p:cNvPr id="5" name="Segnaposto numero diapositiva 4"/>
          <p:cNvSpPr>
            <a:spLocks noGrp="1"/>
          </p:cNvSpPr>
          <p:nvPr>
            <p:ph type="sldNum" sz="quarter" idx="12"/>
          </p:nvPr>
        </p:nvSpPr>
        <p:spPr/>
        <p:txBody>
          <a:bodyPr/>
          <a:lstStyle/>
          <a:p>
            <a:fld id="{38C83D7B-D17B-4CD6-BBDA-701EC4DDA733}" type="slidenum">
              <a:rPr lang="it-IT" smtClean="0"/>
              <a:pPr/>
              <a:t>5</a:t>
            </a:fld>
            <a:endParaRPr lang="it-IT"/>
          </a:p>
        </p:txBody>
      </p:sp>
      <p:sp>
        <p:nvSpPr>
          <p:cNvPr id="7" name="Ovale 6"/>
          <p:cNvSpPr/>
          <p:nvPr/>
        </p:nvSpPr>
        <p:spPr>
          <a:xfrm rot="21133862">
            <a:off x="2113799" y="1901487"/>
            <a:ext cx="6243531" cy="1342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means</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OUTSTANDING</a:t>
            </a:r>
            <a:endParaRPr lang="it-IT" dirty="0"/>
          </a:p>
        </p:txBody>
      </p:sp>
      <p:sp>
        <p:nvSpPr>
          <p:cNvPr id="8" name="Ovale 7"/>
          <p:cNvSpPr/>
          <p:nvPr/>
        </p:nvSpPr>
        <p:spPr>
          <a:xfrm rot="21133862">
            <a:off x="1969785" y="3700820"/>
            <a:ext cx="6243531" cy="1342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means</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VERY GOOD</a:t>
            </a:r>
            <a:endParaRPr lang="it-IT" dirty="0"/>
          </a:p>
        </p:txBody>
      </p:sp>
      <p:sp>
        <p:nvSpPr>
          <p:cNvPr id="9" name="Ovale 8"/>
          <p:cNvSpPr/>
          <p:nvPr/>
        </p:nvSpPr>
        <p:spPr>
          <a:xfrm rot="21133862">
            <a:off x="2350396" y="5698293"/>
            <a:ext cx="4842620" cy="4862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  = THAT’S JUST OK</a:t>
            </a:r>
            <a:endParaRPr lang="it-IT"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Google </a:t>
            </a:r>
            <a:r>
              <a:rPr lang="it-IT" dirty="0" err="1" smtClean="0"/>
              <a:t>Apps</a:t>
            </a:r>
            <a:r>
              <a:rPr lang="it-IT" dirty="0" smtClean="0"/>
              <a:t>: a simple cloud computing</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50</a:t>
            </a:fld>
            <a:endParaRPr lang="it-IT"/>
          </a:p>
        </p:txBody>
      </p:sp>
      <p:sp>
        <p:nvSpPr>
          <p:cNvPr id="5" name="Content Placeholder 4"/>
          <p:cNvSpPr>
            <a:spLocks noGrp="1"/>
          </p:cNvSpPr>
          <p:nvPr>
            <p:ph sz="quarter" idx="1"/>
          </p:nvPr>
        </p:nvSpPr>
        <p:spPr/>
        <p:txBody>
          <a:bodyPr/>
          <a:lstStyle/>
          <a:p>
            <a:endParaRPr lang="it-IT" dirty="0" smtClean="0"/>
          </a:p>
          <a:p>
            <a:r>
              <a:rPr lang="it-IT" dirty="0" smtClean="0"/>
              <a:t>Use a gmail account (preferred, register now if you do not have one)</a:t>
            </a:r>
          </a:p>
          <a:p>
            <a:endParaRPr lang="it-IT" dirty="0" smtClean="0"/>
          </a:p>
          <a:p>
            <a:r>
              <a:rPr lang="it-IT" dirty="0" smtClean="0"/>
              <a:t>Send me a mail to </a:t>
            </a:r>
            <a:r>
              <a:rPr lang="it-IT" dirty="0" smtClean="0">
                <a:hlinkClick r:id="rId2"/>
              </a:rPr>
              <a:t>sgazziano@johncabot.edu</a:t>
            </a:r>
            <a:endParaRPr lang="it-IT" dirty="0" smtClean="0"/>
          </a:p>
          <a:p>
            <a:endParaRPr lang="it-IT" dirty="0" smtClean="0"/>
          </a:p>
          <a:p>
            <a:r>
              <a:rPr lang="it-IT" dirty="0" smtClean="0"/>
              <a:t>Wait for the invitation to access the file</a:t>
            </a:r>
          </a:p>
          <a:p>
            <a:endParaRPr lang="it-IT" dirty="0" smtClean="0"/>
          </a:p>
          <a:p>
            <a:r>
              <a:rPr lang="it-IT" dirty="0" smtClean="0"/>
              <a:t>Follow my instructions in class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Personal productivity SW: </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51</a:t>
            </a:fld>
            <a:endParaRPr lang="it-IT"/>
          </a:p>
        </p:txBody>
      </p:sp>
      <p:sp>
        <p:nvSpPr>
          <p:cNvPr id="5" name="Content Placeholder 4"/>
          <p:cNvSpPr>
            <a:spLocks noGrp="1"/>
          </p:cNvSpPr>
          <p:nvPr>
            <p:ph sz="quarter" idx="1"/>
          </p:nvPr>
        </p:nvSpPr>
        <p:spPr>
          <a:xfrm>
            <a:off x="301752" y="1527048"/>
            <a:ext cx="8503920" cy="4782272"/>
          </a:xfrm>
        </p:spPr>
        <p:txBody>
          <a:bodyPr>
            <a:normAutofit/>
          </a:bodyPr>
          <a:lstStyle/>
          <a:p>
            <a:pPr lvl="2"/>
            <a:endParaRPr lang="en-US" dirty="0" smtClean="0"/>
          </a:p>
          <a:p>
            <a:pPr lvl="2"/>
            <a:r>
              <a:rPr lang="en-US" sz="2800" dirty="0" smtClean="0"/>
              <a:t>Google Apps net suite</a:t>
            </a:r>
          </a:p>
          <a:p>
            <a:pPr lvl="2"/>
            <a:endParaRPr lang="en-US" sz="2800" dirty="0" smtClean="0"/>
          </a:p>
          <a:p>
            <a:pPr lvl="2"/>
            <a:r>
              <a:rPr lang="en-US" sz="2800" dirty="0" smtClean="0"/>
              <a:t>Apache </a:t>
            </a:r>
            <a:r>
              <a:rPr lang="en-US" sz="2800" dirty="0" err="1" smtClean="0"/>
              <a:t>OpenOffice</a:t>
            </a:r>
            <a:endParaRPr lang="en-US" sz="2800" dirty="0" smtClean="0"/>
          </a:p>
          <a:p>
            <a:pPr lvl="2"/>
            <a:endParaRPr lang="en-US" sz="2800" dirty="0" smtClean="0"/>
          </a:p>
          <a:p>
            <a:pPr lvl="2"/>
            <a:r>
              <a:rPr lang="en-US" sz="2800" dirty="0" smtClean="0"/>
              <a:t>Microsoft Office  </a:t>
            </a:r>
          </a:p>
          <a:p>
            <a:pPr lvl="2"/>
            <a:endParaRPr lang="en-US" sz="2800" dirty="0" smtClean="0"/>
          </a:p>
          <a:p>
            <a:pPr lvl="2"/>
            <a:r>
              <a:rPr lang="en-US" sz="2800" dirty="0" smtClean="0"/>
              <a:t>Simple Integration of documents</a:t>
            </a:r>
            <a:endParaRPr lang="en-US" dirty="0" smtClean="0"/>
          </a:p>
          <a:p>
            <a:pPr>
              <a:buNone/>
            </a:pPr>
            <a:endParaRPr lang="en-US" dirty="0"/>
          </a:p>
        </p:txBody>
      </p:sp>
      <p:pic>
        <p:nvPicPr>
          <p:cNvPr id="6" name="Immagine 5" descr="google suite.gif"/>
          <p:cNvPicPr>
            <a:picLocks noChangeAspect="1"/>
          </p:cNvPicPr>
          <p:nvPr/>
        </p:nvPicPr>
        <p:blipFill>
          <a:blip r:embed="rId2" cstate="print"/>
          <a:stretch>
            <a:fillRect/>
          </a:stretch>
        </p:blipFill>
        <p:spPr>
          <a:xfrm>
            <a:off x="6300192" y="1556792"/>
            <a:ext cx="2491693" cy="3717032"/>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hlinkClick r:id="rId2"/>
              </a:rPr>
              <a:t>Apache Open Office 4</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52</a:t>
            </a:fld>
            <a:endParaRPr lang="it-IT"/>
          </a:p>
        </p:txBody>
      </p:sp>
      <p:sp>
        <p:nvSpPr>
          <p:cNvPr id="5" name="Content Placeholder 4"/>
          <p:cNvSpPr>
            <a:spLocks noGrp="1"/>
          </p:cNvSpPr>
          <p:nvPr>
            <p:ph sz="quarter" idx="1"/>
          </p:nvPr>
        </p:nvSpPr>
        <p:spPr>
          <a:xfrm>
            <a:off x="301752" y="1556792"/>
            <a:ext cx="8503920" cy="4542256"/>
          </a:xfrm>
        </p:spPr>
        <p:txBody>
          <a:bodyPr>
            <a:normAutofit fontScale="62500" lnSpcReduction="20000"/>
          </a:bodyPr>
          <a:lstStyle/>
          <a:p>
            <a:pPr marL="0" indent="0">
              <a:buNone/>
            </a:pPr>
            <a:r>
              <a:rPr lang="en-US" sz="2300" dirty="0" smtClean="0"/>
              <a:t>				commonly known as  </a:t>
            </a:r>
            <a:r>
              <a:rPr lang="en-US" sz="2300" b="1" dirty="0" err="1" smtClean="0"/>
              <a:t>OpenOffice</a:t>
            </a:r>
            <a:r>
              <a:rPr lang="en-US" sz="2300" b="1" dirty="0" smtClean="0"/>
              <a:t>, or AOO</a:t>
            </a:r>
          </a:p>
          <a:p>
            <a:pPr marL="0" indent="0">
              <a:buNone/>
            </a:pPr>
            <a:endParaRPr lang="en-US" sz="2300" dirty="0" smtClean="0"/>
          </a:p>
          <a:p>
            <a:pPr marL="0" indent="0">
              <a:buNone/>
            </a:pPr>
            <a:endParaRPr lang="en-US" dirty="0" smtClean="0"/>
          </a:p>
          <a:p>
            <a:pPr marL="0" indent="0">
              <a:buNone/>
            </a:pPr>
            <a:endParaRPr lang="en-US" dirty="0" smtClean="0"/>
          </a:p>
          <a:p>
            <a:r>
              <a:rPr lang="en-US" b="1" dirty="0" smtClean="0"/>
              <a:t>Apache </a:t>
            </a:r>
            <a:r>
              <a:rPr lang="en-US" b="1" dirty="0" err="1" smtClean="0"/>
              <a:t>OpenOffice</a:t>
            </a:r>
            <a:r>
              <a:rPr lang="en-US" dirty="0" smtClean="0"/>
              <a:t> (</a:t>
            </a:r>
            <a:r>
              <a:rPr lang="en-US" b="1" dirty="0" smtClean="0"/>
              <a:t>AOO</a:t>
            </a:r>
            <a:r>
              <a:rPr lang="en-US" dirty="0" smtClean="0"/>
              <a:t>) is an </a:t>
            </a:r>
            <a:r>
              <a:rPr lang="en-US" dirty="0" smtClean="0">
                <a:hlinkClick r:id="rId3" tooltip="Open-source software"/>
              </a:rPr>
              <a:t>open-source</a:t>
            </a:r>
            <a:r>
              <a:rPr lang="en-US" dirty="0" smtClean="0"/>
              <a:t> </a:t>
            </a:r>
            <a:r>
              <a:rPr lang="en-US" dirty="0" smtClean="0">
                <a:hlinkClick r:id="rId4" tooltip="Office suite"/>
              </a:rPr>
              <a:t>office productivity software suite</a:t>
            </a:r>
            <a:r>
              <a:rPr lang="en-US" dirty="0" smtClean="0"/>
              <a:t>. It descends from</a:t>
            </a:r>
            <a:r>
              <a:rPr lang="en-US" dirty="0" smtClean="0">
                <a:hlinkClick r:id="rId5" tooltip="OpenOffice.org"/>
              </a:rPr>
              <a:t>OpenOffice.org</a:t>
            </a:r>
            <a:r>
              <a:rPr lang="en-US" dirty="0" smtClean="0"/>
              <a:t> and </a:t>
            </a:r>
            <a:r>
              <a:rPr lang="en-US" dirty="0" smtClean="0">
                <a:hlinkClick r:id="rId6" tooltip="IBM Lotus Symphony"/>
              </a:rPr>
              <a:t>IBM Lotus Symphony</a:t>
            </a:r>
            <a:r>
              <a:rPr lang="en-US" dirty="0" smtClean="0"/>
              <a:t>,</a:t>
            </a:r>
            <a:r>
              <a:rPr lang="en-US" baseline="30000" dirty="0" smtClean="0">
                <a:hlinkClick r:id="rId2"/>
              </a:rPr>
              <a:t>[5]</a:t>
            </a:r>
            <a:r>
              <a:rPr lang="en-US" dirty="0" smtClean="0"/>
              <a:t> and is a close cousin of </a:t>
            </a:r>
            <a:r>
              <a:rPr lang="en-US" dirty="0" err="1" smtClean="0">
                <a:hlinkClick r:id="rId7" tooltip="LibreOffice"/>
              </a:rPr>
              <a:t>LibreOffice</a:t>
            </a:r>
            <a:r>
              <a:rPr lang="en-US" dirty="0" smtClean="0"/>
              <a:t>.</a:t>
            </a:r>
          </a:p>
          <a:p>
            <a:endParaRPr lang="en-US" dirty="0" smtClean="0"/>
          </a:p>
          <a:p>
            <a:r>
              <a:rPr lang="en-US" dirty="0" smtClean="0"/>
              <a:t>Apache </a:t>
            </a:r>
            <a:r>
              <a:rPr lang="en-US" dirty="0" err="1" smtClean="0"/>
              <a:t>OpenOffice</a:t>
            </a:r>
            <a:r>
              <a:rPr lang="en-US" dirty="0" smtClean="0"/>
              <a:t> contains a </a:t>
            </a:r>
            <a:r>
              <a:rPr lang="en-US" dirty="0" smtClean="0">
                <a:hlinkClick r:id="rId8" tooltip="Word processor"/>
              </a:rPr>
              <a:t>word processor</a:t>
            </a:r>
            <a:r>
              <a:rPr lang="en-US" dirty="0" smtClean="0"/>
              <a:t> (Writer), a </a:t>
            </a:r>
            <a:r>
              <a:rPr lang="en-US" dirty="0" smtClean="0">
                <a:hlinkClick r:id="rId9" tooltip="Spreadsheet"/>
              </a:rPr>
              <a:t>spreadsheet</a:t>
            </a:r>
            <a:r>
              <a:rPr lang="en-US" dirty="0" smtClean="0"/>
              <a:t> (Calc), a </a:t>
            </a:r>
            <a:r>
              <a:rPr lang="en-US" dirty="0" smtClean="0">
                <a:hlinkClick r:id="rId10" tooltip="Presentation program"/>
              </a:rPr>
              <a:t>presentation</a:t>
            </a:r>
            <a:r>
              <a:rPr lang="en-US" dirty="0" smtClean="0"/>
              <a:t> application (Impress), a </a:t>
            </a:r>
            <a:r>
              <a:rPr lang="en-US" dirty="0" smtClean="0">
                <a:hlinkClick r:id="rId11" tooltip="Graphics software"/>
              </a:rPr>
              <a:t>drawing</a:t>
            </a:r>
            <a:r>
              <a:rPr lang="en-US" dirty="0" smtClean="0"/>
              <a:t> application (Draw), a </a:t>
            </a:r>
            <a:r>
              <a:rPr lang="en-US" dirty="0" smtClean="0">
                <a:hlinkClick r:id="rId12" tooltip="Formula"/>
              </a:rPr>
              <a:t>formula editor</a:t>
            </a:r>
            <a:r>
              <a:rPr lang="en-US" dirty="0" smtClean="0"/>
              <a:t> (Math), and a </a:t>
            </a:r>
            <a:r>
              <a:rPr lang="en-US" dirty="0" smtClean="0">
                <a:hlinkClick r:id="rId13" tooltip="Relational database management system"/>
              </a:rPr>
              <a:t>database </a:t>
            </a:r>
            <a:r>
              <a:rPr lang="en-US" dirty="0" err="1" smtClean="0">
                <a:hlinkClick r:id="rId13" tooltip="Relational database management system"/>
              </a:rPr>
              <a:t>management</a:t>
            </a:r>
            <a:r>
              <a:rPr lang="en-US" dirty="0" err="1" smtClean="0"/>
              <a:t>application</a:t>
            </a:r>
            <a:r>
              <a:rPr lang="en-US" dirty="0" smtClean="0"/>
              <a:t> (Base).</a:t>
            </a:r>
            <a:r>
              <a:rPr lang="en-US" baseline="30000" dirty="0" smtClean="0">
                <a:hlinkClick r:id="rId2"/>
              </a:rPr>
              <a:t>[6]</a:t>
            </a:r>
            <a:endParaRPr lang="en-US" baseline="30000" dirty="0" smtClean="0"/>
          </a:p>
          <a:p>
            <a:endParaRPr lang="en-US" dirty="0" smtClean="0"/>
          </a:p>
          <a:p>
            <a:r>
              <a:rPr lang="en-US" dirty="0" smtClean="0"/>
              <a:t>Apache </a:t>
            </a:r>
            <a:r>
              <a:rPr lang="en-US" dirty="0" err="1" smtClean="0"/>
              <a:t>OpenOffice's</a:t>
            </a:r>
            <a:r>
              <a:rPr lang="en-US" dirty="0" smtClean="0"/>
              <a:t> default </a:t>
            </a:r>
            <a:r>
              <a:rPr lang="en-US" dirty="0" smtClean="0">
                <a:hlinkClick r:id="rId14" tooltip="File format"/>
              </a:rPr>
              <a:t>file format</a:t>
            </a:r>
            <a:r>
              <a:rPr lang="en-US" dirty="0" smtClean="0"/>
              <a:t> is the </a:t>
            </a:r>
            <a:r>
              <a:rPr lang="en-US" dirty="0" err="1" smtClean="0">
                <a:hlinkClick r:id="rId15" tooltip="OpenDocument"/>
              </a:rPr>
              <a:t>OpenDocument</a:t>
            </a:r>
            <a:r>
              <a:rPr lang="en-US" dirty="0" smtClean="0"/>
              <a:t> Format (ODF), an </a:t>
            </a:r>
            <a:r>
              <a:rPr lang="en-US" dirty="0" smtClean="0">
                <a:hlinkClick r:id="rId16" tooltip="International Organization for Standardization"/>
              </a:rPr>
              <a:t>ISO</a:t>
            </a:r>
            <a:r>
              <a:rPr lang="en-US" dirty="0" smtClean="0"/>
              <a:t>/</a:t>
            </a:r>
            <a:r>
              <a:rPr lang="en-US" dirty="0" smtClean="0">
                <a:hlinkClick r:id="rId17" tooltip="International Electrotechnical Commission"/>
              </a:rPr>
              <a:t>IEC</a:t>
            </a:r>
            <a:r>
              <a:rPr lang="en-US" dirty="0" smtClean="0"/>
              <a:t> standard, which </a:t>
            </a:r>
            <a:r>
              <a:rPr lang="en-US" dirty="0" smtClean="0">
                <a:hlinkClick r:id="rId18" tooltip="OpenDocument standardization"/>
              </a:rPr>
              <a:t>originated</a:t>
            </a:r>
            <a:r>
              <a:rPr lang="en-US" dirty="0" smtClean="0"/>
              <a:t> with OpenOffice.org. It can also read a wide variety of other file formats, with particular attention to those from </a:t>
            </a:r>
            <a:r>
              <a:rPr lang="en-US" dirty="0" smtClean="0">
                <a:hlinkClick r:id="rId19" tooltip="Microsoft Office"/>
              </a:rPr>
              <a:t>Microsoft Office</a:t>
            </a:r>
            <a:r>
              <a:rPr lang="en-US" dirty="0" smtClean="0"/>
              <a:t>.</a:t>
            </a:r>
          </a:p>
          <a:p>
            <a:endParaRPr lang="en-US" dirty="0" smtClean="0"/>
          </a:p>
          <a:p>
            <a:r>
              <a:rPr lang="en-US" dirty="0" smtClean="0"/>
              <a:t>Apache </a:t>
            </a:r>
            <a:r>
              <a:rPr lang="en-US" dirty="0" err="1" smtClean="0"/>
              <a:t>OpenOffice</a:t>
            </a:r>
            <a:r>
              <a:rPr lang="en-US" dirty="0" smtClean="0"/>
              <a:t> is developed for </a:t>
            </a:r>
            <a:r>
              <a:rPr lang="en-US" dirty="0" smtClean="0">
                <a:hlinkClick r:id="rId20" tooltip="Linux"/>
              </a:rPr>
              <a:t>Linux</a:t>
            </a:r>
            <a:r>
              <a:rPr lang="en-US" dirty="0" smtClean="0"/>
              <a:t>, </a:t>
            </a:r>
            <a:r>
              <a:rPr lang="en-US" dirty="0" smtClean="0">
                <a:hlinkClick r:id="rId21" tooltip="OS X"/>
              </a:rPr>
              <a:t>OS X</a:t>
            </a:r>
            <a:r>
              <a:rPr lang="en-US" dirty="0" smtClean="0"/>
              <a:t> and </a:t>
            </a:r>
            <a:r>
              <a:rPr lang="en-US" dirty="0" smtClean="0">
                <a:hlinkClick r:id="rId22" tooltip="Microsoft Windows"/>
              </a:rPr>
              <a:t>Windows</a:t>
            </a:r>
            <a:r>
              <a:rPr lang="en-US" dirty="0" smtClean="0"/>
              <a:t>, with ports to other </a:t>
            </a:r>
            <a:r>
              <a:rPr lang="en-US" dirty="0" smtClean="0">
                <a:hlinkClick r:id="rId23" tooltip="Operating system"/>
              </a:rPr>
              <a:t>operating systems</a:t>
            </a:r>
            <a:r>
              <a:rPr lang="en-US" dirty="0" smtClean="0"/>
              <a:t>. It is distributed under the </a:t>
            </a:r>
            <a:r>
              <a:rPr lang="en-US" dirty="0" smtClean="0">
                <a:hlinkClick r:id="rId24" tooltip="Apache License"/>
              </a:rPr>
              <a:t>Apache License</a:t>
            </a:r>
            <a:r>
              <a:rPr lang="en-US" dirty="0" smtClean="0"/>
              <a:t>.</a:t>
            </a:r>
            <a:r>
              <a:rPr lang="en-US" baseline="30000" dirty="0" smtClean="0">
                <a:hlinkClick r:id="rId2"/>
              </a:rPr>
              <a:t>[4]</a:t>
            </a:r>
            <a:r>
              <a:rPr lang="en-US" dirty="0" smtClean="0"/>
              <a:t> The first release was version 3.4.0, on 8 May 2012.</a:t>
            </a:r>
            <a:r>
              <a:rPr lang="en-US" baseline="30000" dirty="0" smtClean="0">
                <a:hlinkClick r:id="rId2"/>
              </a:rPr>
              <a:t>[1]</a:t>
            </a:r>
            <a:endParaRPr lang="en-US" dirty="0"/>
          </a:p>
        </p:txBody>
      </p:sp>
      <p:pic>
        <p:nvPicPr>
          <p:cNvPr id="160770" name="Picture 2" descr="Apache OpenOffice 4 logo">
            <a:hlinkClick r:id="rId2"/>
          </p:cNvPr>
          <p:cNvPicPr>
            <a:picLocks noChangeAspect="1" noChangeArrowheads="1"/>
          </p:cNvPicPr>
          <p:nvPr/>
        </p:nvPicPr>
        <p:blipFill>
          <a:blip r:embed="rId25" cstate="print"/>
          <a:srcRect/>
          <a:stretch>
            <a:fillRect/>
          </a:stretch>
        </p:blipFill>
        <p:spPr bwMode="auto">
          <a:xfrm>
            <a:off x="611560" y="1556792"/>
            <a:ext cx="2857500" cy="8763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hlinkClick r:id="rId2"/>
              </a:rPr>
              <a:t>Apache Open Office 4</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53</a:t>
            </a:fld>
            <a:endParaRPr lang="it-IT"/>
          </a:p>
        </p:txBody>
      </p:sp>
      <p:pic>
        <p:nvPicPr>
          <p:cNvPr id="7" name="Segnaposto contenuto 6" descr="OpenOff.gif">
            <a:hlinkClick r:id="rId2"/>
          </p:cNvPr>
          <p:cNvPicPr>
            <a:picLocks noGrp="1" noChangeAspect="1"/>
          </p:cNvPicPr>
          <p:nvPr>
            <p:ph sz="quarter" idx="1"/>
          </p:nvPr>
        </p:nvPicPr>
        <p:blipFill>
          <a:blip r:embed="rId3" cstate="print"/>
          <a:stretch>
            <a:fillRect/>
          </a:stretch>
        </p:blipFill>
        <p:spPr>
          <a:xfrm>
            <a:off x="191388" y="1916832"/>
            <a:ext cx="8786663" cy="3674577"/>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Other personal productivity software</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54</a:t>
            </a:fld>
            <a:endParaRPr lang="it-IT"/>
          </a:p>
        </p:txBody>
      </p:sp>
      <p:sp>
        <p:nvSpPr>
          <p:cNvPr id="5" name="Content Placeholder 4"/>
          <p:cNvSpPr>
            <a:spLocks noGrp="1"/>
          </p:cNvSpPr>
          <p:nvPr>
            <p:ph sz="quarter" idx="1"/>
          </p:nvPr>
        </p:nvSpPr>
        <p:spPr/>
        <p:txBody>
          <a:bodyPr>
            <a:normAutofit/>
          </a:bodyPr>
          <a:lstStyle/>
          <a:p>
            <a:endParaRPr lang="it-IT" dirty="0" smtClean="0"/>
          </a:p>
          <a:p>
            <a:pPr>
              <a:buNone/>
            </a:pPr>
            <a:endParaRPr lang="it-IT" dirty="0" smtClean="0"/>
          </a:p>
          <a:p>
            <a:r>
              <a:rPr lang="it-IT" dirty="0" smtClean="0"/>
              <a:t>WinZIP:  file compressione / decompression</a:t>
            </a:r>
          </a:p>
          <a:p>
            <a:endParaRPr lang="it-IT" dirty="0" smtClean="0"/>
          </a:p>
          <a:p>
            <a:pPr>
              <a:buNone/>
            </a:pPr>
            <a:endParaRPr lang="it-IT" dirty="0" smtClean="0"/>
          </a:p>
          <a:p>
            <a:r>
              <a:rPr lang="it-IT" dirty="0" err="1" smtClean="0"/>
              <a:t>Image</a:t>
            </a:r>
            <a:r>
              <a:rPr lang="it-IT" dirty="0" smtClean="0"/>
              <a:t> processing software: </a:t>
            </a:r>
            <a:r>
              <a:rPr lang="it-IT" dirty="0" err="1" smtClean="0"/>
              <a:t>Photofiltre</a:t>
            </a:r>
            <a:endParaRPr lang="it-IT" dirty="0" smtClean="0"/>
          </a:p>
          <a:p>
            <a:endParaRPr lang="it-IT" dirty="0" smtClean="0"/>
          </a:p>
          <a:p>
            <a:endParaRPr lang="it-IT"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Other personal productivity software</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55</a:t>
            </a:fld>
            <a:endParaRPr lang="it-IT"/>
          </a:p>
        </p:txBody>
      </p:sp>
      <p:sp>
        <p:nvSpPr>
          <p:cNvPr id="5" name="Content Placeholder 4"/>
          <p:cNvSpPr>
            <a:spLocks noGrp="1"/>
          </p:cNvSpPr>
          <p:nvPr>
            <p:ph sz="quarter" idx="1"/>
          </p:nvPr>
        </p:nvSpPr>
        <p:spPr>
          <a:xfrm>
            <a:off x="301752" y="1527048"/>
            <a:ext cx="8503920" cy="533800"/>
          </a:xfrm>
        </p:spPr>
        <p:txBody>
          <a:bodyPr/>
          <a:lstStyle/>
          <a:p>
            <a:pPr>
              <a:buNone/>
            </a:pPr>
            <a:r>
              <a:rPr lang="it-IT" dirty="0" smtClean="0">
                <a:solidFill>
                  <a:srgbClr val="FF0000"/>
                </a:solidFill>
              </a:rPr>
              <a:t>ZIP / Winzip – compress archives </a:t>
            </a:r>
            <a:endParaRPr lang="it-IT" dirty="0">
              <a:solidFill>
                <a:srgbClr val="FF0000"/>
              </a:solidFill>
            </a:endParaRPr>
          </a:p>
        </p:txBody>
      </p:sp>
      <p:pic>
        <p:nvPicPr>
          <p:cNvPr id="21508" name="Picture 4"/>
          <p:cNvPicPr>
            <a:picLocks noChangeAspect="1" noChangeArrowheads="1"/>
          </p:cNvPicPr>
          <p:nvPr/>
        </p:nvPicPr>
        <p:blipFill>
          <a:blip r:embed="rId2" cstate="print"/>
          <a:srcRect/>
          <a:stretch>
            <a:fillRect/>
          </a:stretch>
        </p:blipFill>
        <p:spPr bwMode="auto">
          <a:xfrm>
            <a:off x="1403648" y="1988840"/>
            <a:ext cx="7487940" cy="4474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Win Zip &amp; co. – Compressing archives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56</a:t>
            </a:fld>
            <a:endParaRPr lang="it-IT"/>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2843808" y="1916832"/>
            <a:ext cx="5544616" cy="4383386"/>
          </a:xfrm>
          <a:prstGeom prst="rect">
            <a:avLst/>
          </a:prstGeom>
          <a:noFill/>
          <a:ln w="9525">
            <a:noFill/>
            <a:miter lim="800000"/>
            <a:headEnd/>
            <a:tailEnd/>
          </a:ln>
        </p:spPr>
      </p:pic>
      <p:sp>
        <p:nvSpPr>
          <p:cNvPr id="7" name="Rectangle 6"/>
          <p:cNvSpPr/>
          <p:nvPr/>
        </p:nvSpPr>
        <p:spPr>
          <a:xfrm>
            <a:off x="323528" y="1556792"/>
            <a:ext cx="4533613" cy="369332"/>
          </a:xfrm>
          <a:prstGeom prst="rect">
            <a:avLst/>
          </a:prstGeom>
        </p:spPr>
        <p:txBody>
          <a:bodyPr wrap="none">
            <a:spAutoFit/>
          </a:bodyPr>
          <a:lstStyle/>
          <a:p>
            <a:r>
              <a:rPr lang="it-IT" dirty="0" smtClean="0"/>
              <a:t>My tutorial  on Winzip: available on Myjcu</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Win Zip &amp; co. – Compressing archives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57</a:t>
            </a:fld>
            <a:endParaRPr lang="it-IT"/>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3203848" y="2129427"/>
            <a:ext cx="5400600" cy="4114743"/>
          </a:xfrm>
          <a:prstGeom prst="rect">
            <a:avLst/>
          </a:prstGeom>
          <a:noFill/>
          <a:ln w="9525">
            <a:noFill/>
            <a:miter lim="800000"/>
            <a:headEnd/>
            <a:tailEnd/>
          </a:ln>
        </p:spPr>
      </p:pic>
      <p:sp>
        <p:nvSpPr>
          <p:cNvPr id="7" name="TextBox 6"/>
          <p:cNvSpPr txBox="1"/>
          <p:nvPr/>
        </p:nvSpPr>
        <p:spPr>
          <a:xfrm>
            <a:off x="539552" y="1556792"/>
            <a:ext cx="4752528" cy="523220"/>
          </a:xfrm>
          <a:prstGeom prst="rect">
            <a:avLst/>
          </a:prstGeom>
          <a:noFill/>
        </p:spPr>
        <p:txBody>
          <a:bodyPr wrap="square" rtlCol="0">
            <a:spAutoFit/>
          </a:bodyPr>
          <a:lstStyle/>
          <a:p>
            <a:r>
              <a:rPr lang="it-IT" sz="2800" dirty="0" smtClean="0"/>
              <a:t>The folder is </a:t>
            </a:r>
            <a:r>
              <a:rPr lang="it-IT" sz="2800" dirty="0" smtClean="0">
                <a:solidFill>
                  <a:srgbClr val="0070C0"/>
                </a:solidFill>
              </a:rPr>
              <a:t>COMPRESSED</a:t>
            </a:r>
            <a:endParaRPr lang="en-US" sz="2800" dirty="0">
              <a:solidFill>
                <a:srgbClr val="0070C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Win Zip &amp; co. – Compressing archives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58</a:t>
            </a:fld>
            <a:endParaRPr lang="it-IT"/>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323528" y="2132856"/>
            <a:ext cx="3384376" cy="2578572"/>
          </a:xfrm>
          <a:prstGeom prst="rect">
            <a:avLst/>
          </a:prstGeom>
          <a:noFill/>
          <a:ln w="9525">
            <a:noFill/>
            <a:miter lim="800000"/>
            <a:headEnd/>
            <a:tailEnd/>
          </a:ln>
        </p:spPr>
      </p:pic>
      <p:sp>
        <p:nvSpPr>
          <p:cNvPr id="7" name="TextBox 6"/>
          <p:cNvSpPr txBox="1"/>
          <p:nvPr/>
        </p:nvSpPr>
        <p:spPr>
          <a:xfrm>
            <a:off x="539552" y="1556792"/>
            <a:ext cx="8280920" cy="523220"/>
          </a:xfrm>
          <a:prstGeom prst="rect">
            <a:avLst/>
          </a:prstGeom>
          <a:noFill/>
        </p:spPr>
        <p:txBody>
          <a:bodyPr wrap="square" rtlCol="0">
            <a:spAutoFit/>
          </a:bodyPr>
          <a:lstStyle/>
          <a:p>
            <a:r>
              <a:rPr lang="it-IT" sz="2800" dirty="0" smtClean="0"/>
              <a:t>The folder is </a:t>
            </a:r>
            <a:r>
              <a:rPr lang="it-IT" sz="2800" dirty="0" smtClean="0">
                <a:solidFill>
                  <a:srgbClr val="0070C0"/>
                </a:solidFill>
              </a:rPr>
              <a:t>COMPRESSED</a:t>
            </a:r>
          </a:p>
        </p:txBody>
      </p:sp>
      <p:pic>
        <p:nvPicPr>
          <p:cNvPr id="3074" name="Picture 2"/>
          <p:cNvPicPr>
            <a:picLocks noChangeAspect="1" noChangeArrowheads="1"/>
          </p:cNvPicPr>
          <p:nvPr/>
        </p:nvPicPr>
        <p:blipFill>
          <a:blip r:embed="rId3" cstate="print"/>
          <a:srcRect/>
          <a:stretch>
            <a:fillRect/>
          </a:stretch>
        </p:blipFill>
        <p:spPr bwMode="auto">
          <a:xfrm>
            <a:off x="4283968" y="3573016"/>
            <a:ext cx="4472211" cy="2664296"/>
          </a:xfrm>
          <a:prstGeom prst="rect">
            <a:avLst/>
          </a:prstGeom>
          <a:noFill/>
          <a:ln w="9525">
            <a:noFill/>
            <a:miter lim="800000"/>
            <a:headEnd/>
            <a:tailEnd/>
          </a:ln>
        </p:spPr>
      </p:pic>
      <p:sp>
        <p:nvSpPr>
          <p:cNvPr id="8" name="TextBox 7"/>
          <p:cNvSpPr txBox="1"/>
          <p:nvPr/>
        </p:nvSpPr>
        <p:spPr>
          <a:xfrm>
            <a:off x="4211960" y="2780928"/>
            <a:ext cx="4680520" cy="523220"/>
          </a:xfrm>
          <a:prstGeom prst="rect">
            <a:avLst/>
          </a:prstGeom>
          <a:noFill/>
        </p:spPr>
        <p:txBody>
          <a:bodyPr wrap="square" rtlCol="0">
            <a:spAutoFit/>
          </a:bodyPr>
          <a:lstStyle/>
          <a:p>
            <a:r>
              <a:rPr lang="it-IT" sz="2800" dirty="0" smtClean="0"/>
              <a:t>So we now have </a:t>
            </a:r>
            <a:r>
              <a:rPr lang="it-IT" sz="2800" dirty="0" smtClean="0">
                <a:solidFill>
                  <a:srgbClr val="0070C0"/>
                </a:solidFill>
              </a:rPr>
              <a:t>two</a:t>
            </a:r>
            <a:r>
              <a:rPr lang="it-IT" sz="2800" dirty="0" smtClean="0"/>
              <a:t> folders</a:t>
            </a:r>
            <a:endParaRPr lang="en-US" sz="2800" dirty="0"/>
          </a:p>
        </p:txBody>
      </p:sp>
      <p:sp>
        <p:nvSpPr>
          <p:cNvPr id="9" name="TextBox 8"/>
          <p:cNvSpPr txBox="1"/>
          <p:nvPr/>
        </p:nvSpPr>
        <p:spPr>
          <a:xfrm>
            <a:off x="4355976" y="3789040"/>
            <a:ext cx="2088232" cy="369332"/>
          </a:xfrm>
          <a:prstGeom prst="rect">
            <a:avLst/>
          </a:prstGeom>
          <a:noFill/>
        </p:spPr>
        <p:txBody>
          <a:bodyPr wrap="square" rtlCol="0">
            <a:spAutoFit/>
          </a:bodyPr>
          <a:lstStyle/>
          <a:p>
            <a:r>
              <a:rPr lang="it-IT" dirty="0" smtClean="0"/>
              <a:t>The </a:t>
            </a:r>
            <a:r>
              <a:rPr lang="it-IT" dirty="0" smtClean="0">
                <a:solidFill>
                  <a:srgbClr val="0070C0"/>
                </a:solidFill>
              </a:rPr>
              <a:t>original</a:t>
            </a:r>
            <a:r>
              <a:rPr lang="it-IT" dirty="0" smtClean="0"/>
              <a:t> folder</a:t>
            </a:r>
            <a:endParaRPr lang="en-US" dirty="0"/>
          </a:p>
        </p:txBody>
      </p:sp>
      <p:sp>
        <p:nvSpPr>
          <p:cNvPr id="10" name="TextBox 9"/>
          <p:cNvSpPr txBox="1"/>
          <p:nvPr/>
        </p:nvSpPr>
        <p:spPr>
          <a:xfrm>
            <a:off x="6588224" y="5661248"/>
            <a:ext cx="2340768" cy="646331"/>
          </a:xfrm>
          <a:prstGeom prst="rect">
            <a:avLst/>
          </a:prstGeom>
          <a:noFill/>
        </p:spPr>
        <p:txBody>
          <a:bodyPr wrap="square" rtlCol="0">
            <a:spAutoFit/>
          </a:bodyPr>
          <a:lstStyle/>
          <a:p>
            <a:r>
              <a:rPr lang="it-IT" dirty="0" smtClean="0">
                <a:solidFill>
                  <a:srgbClr val="0070C0"/>
                </a:solidFill>
              </a:rPr>
              <a:t>The “zipped” (compressed) folder</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Win Zip &amp; co. – Compressing archives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59</a:t>
            </a:fld>
            <a:endParaRPr lang="it-IT"/>
          </a:p>
        </p:txBody>
      </p:sp>
      <p:pic>
        <p:nvPicPr>
          <p:cNvPr id="4098" name="Picture 2"/>
          <p:cNvPicPr>
            <a:picLocks noChangeAspect="1" noChangeArrowheads="1"/>
          </p:cNvPicPr>
          <p:nvPr/>
        </p:nvPicPr>
        <p:blipFill>
          <a:blip r:embed="rId2" cstate="print"/>
          <a:srcRect/>
          <a:stretch>
            <a:fillRect/>
          </a:stretch>
        </p:blipFill>
        <p:spPr bwMode="auto">
          <a:xfrm>
            <a:off x="755576" y="1700808"/>
            <a:ext cx="7562850" cy="3971925"/>
          </a:xfrm>
          <a:prstGeom prst="rect">
            <a:avLst/>
          </a:prstGeom>
          <a:noFill/>
          <a:ln w="9525">
            <a:noFill/>
            <a:miter lim="800000"/>
            <a:headEnd/>
            <a:tailEnd/>
          </a:ln>
        </p:spPr>
      </p:pic>
      <p:sp>
        <p:nvSpPr>
          <p:cNvPr id="7" name="TextBox 6"/>
          <p:cNvSpPr txBox="1"/>
          <p:nvPr/>
        </p:nvSpPr>
        <p:spPr>
          <a:xfrm>
            <a:off x="2627784" y="4365104"/>
            <a:ext cx="5112568" cy="830997"/>
          </a:xfrm>
          <a:prstGeom prst="rect">
            <a:avLst/>
          </a:prstGeom>
          <a:noFill/>
        </p:spPr>
        <p:txBody>
          <a:bodyPr wrap="square" rtlCol="0">
            <a:spAutoFit/>
          </a:bodyPr>
          <a:lstStyle/>
          <a:p>
            <a:r>
              <a:rPr lang="it-IT" sz="2400" dirty="0" smtClean="0">
                <a:solidFill>
                  <a:srgbClr val="0070C0"/>
                </a:solidFill>
              </a:rPr>
              <a:t>The “zipped” (compressed) one </a:t>
            </a:r>
          </a:p>
          <a:p>
            <a:r>
              <a:rPr lang="it-IT" sz="2400" dirty="0" smtClean="0">
                <a:solidFill>
                  <a:srgbClr val="0070C0"/>
                </a:solidFill>
              </a:rPr>
              <a:t>contains the original folder, packed</a:t>
            </a:r>
            <a:endParaRPr lang="en-US" sz="2400" dirty="0">
              <a:solidFill>
                <a:srgbClr val="0070C0"/>
              </a:solidFill>
            </a:endParaRPr>
          </a:p>
        </p:txBody>
      </p:sp>
      <p:sp>
        <p:nvSpPr>
          <p:cNvPr id="9" name="Bent Arrow 8"/>
          <p:cNvSpPr/>
          <p:nvPr/>
        </p:nvSpPr>
        <p:spPr>
          <a:xfrm rot="10800000" flipH="1">
            <a:off x="1043608" y="2564904"/>
            <a:ext cx="1224136" cy="1800200"/>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rot="5400000">
            <a:off x="2879812" y="1952836"/>
            <a:ext cx="648072" cy="57606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755576" y="5805264"/>
            <a:ext cx="7560840" cy="646331"/>
          </a:xfrm>
          <a:prstGeom prst="rect">
            <a:avLst/>
          </a:prstGeom>
          <a:noFill/>
        </p:spPr>
        <p:txBody>
          <a:bodyPr wrap="square" rtlCol="0">
            <a:spAutoFit/>
          </a:bodyPr>
          <a:lstStyle/>
          <a:p>
            <a:r>
              <a:rPr lang="it-IT" dirty="0" smtClean="0"/>
              <a:t>WARNING: Windows makes the zipped folder “look like” a regular folder to the user but IT IS NOT a normal folder.</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JCU </a:t>
            </a:r>
            <a:r>
              <a:rPr lang="it-IT" dirty="0" err="1" smtClean="0"/>
              <a:t>assessment</a:t>
            </a:r>
            <a:r>
              <a:rPr lang="it-IT" dirty="0" smtClean="0"/>
              <a:t> </a:t>
            </a:r>
            <a:r>
              <a:rPr lang="it-IT" dirty="0" err="1" smtClean="0"/>
              <a:t>guidelines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graphicFrame>
        <p:nvGraphicFramePr>
          <p:cNvPr id="6" name="Segnaposto contenuto 5"/>
          <p:cNvGraphicFramePr>
            <a:graphicFrameLocks noGrp="1"/>
          </p:cNvGraphicFramePr>
          <p:nvPr>
            <p:ph sz="quarter" idx="1"/>
          </p:nvPr>
        </p:nvGraphicFramePr>
        <p:xfrm>
          <a:off x="301625" y="1527175"/>
          <a:ext cx="8504238" cy="4034283"/>
        </p:xfrm>
        <a:graphic>
          <a:graphicData uri="http://schemas.openxmlformats.org/drawingml/2006/table">
            <a:tbl>
              <a:tblPr firstRow="1" bandRow="1">
                <a:tableStyleId>{5C22544A-7EE6-4342-B048-85BDC9FD1C3A}</a:tableStyleId>
              </a:tblPr>
              <a:tblGrid>
                <a:gridCol w="1246039"/>
                <a:gridCol w="7258199"/>
              </a:tblGrid>
              <a:tr h="362876">
                <a:tc>
                  <a:txBody>
                    <a:bodyPr/>
                    <a:lstStyle/>
                    <a:p>
                      <a:r>
                        <a:rPr lang="it-IT" dirty="0" err="1" smtClean="0"/>
                        <a:t>Grade</a:t>
                      </a:r>
                      <a:endParaRPr lang="it-IT" dirty="0"/>
                    </a:p>
                  </a:txBody>
                  <a:tcPr/>
                </a:tc>
                <a:tc>
                  <a:txBody>
                    <a:bodyPr/>
                    <a:lstStyle/>
                    <a:p>
                      <a:r>
                        <a:rPr lang="it-IT" dirty="0" smtClean="0"/>
                        <a:t> </a:t>
                      </a:r>
                      <a:r>
                        <a:rPr lang="it-IT" dirty="0" err="1" smtClean="0"/>
                        <a:t>Assessment</a:t>
                      </a:r>
                      <a:endParaRPr lang="it-IT" dirty="0"/>
                    </a:p>
                  </a:txBody>
                  <a:tcPr/>
                </a:tc>
              </a:tr>
              <a:tr h="1700047">
                <a:tc>
                  <a:txBody>
                    <a:bodyPr/>
                    <a:lstStyle/>
                    <a:p>
                      <a:endParaRPr lang="it-IT" dirty="0" smtClean="0"/>
                    </a:p>
                    <a:p>
                      <a:endParaRPr lang="it-IT" dirty="0" smtClean="0"/>
                    </a:p>
                    <a:p>
                      <a:r>
                        <a:rPr lang="it-IT" dirty="0" smtClean="0"/>
                        <a:t>D</a:t>
                      </a:r>
                      <a:endParaRPr lang="it-IT" dirty="0"/>
                    </a:p>
                  </a:txBody>
                  <a:tcPr/>
                </a:tc>
                <a:tc>
                  <a:txBody>
                    <a:bodyPr/>
                    <a:lstStyle/>
                    <a:p>
                      <a:pPr algn="just"/>
                      <a:endParaRPr lang="en-US" dirty="0" smtClean="0"/>
                    </a:p>
                    <a:p>
                      <a:pPr algn="just"/>
                      <a:r>
                        <a:rPr lang="en-US" dirty="0" smtClean="0"/>
                        <a:t>This level of performances demonstrates that the student lacks a coherent grasp of the material. Important information is omitted and irrelevant points </a:t>
                      </a:r>
                      <a:r>
                        <a:rPr lang="en-US" dirty="0" err="1" smtClean="0"/>
                        <a:t>included.In</a:t>
                      </a:r>
                      <a:r>
                        <a:rPr lang="en-US" dirty="0" smtClean="0"/>
                        <a:t> effect, the student has barely done enough to persuade the instructor that s/he should not fail.</a:t>
                      </a:r>
                      <a:endParaRPr lang="it-IT" dirty="0"/>
                    </a:p>
                  </a:txBody>
                  <a:tcPr/>
                </a:tc>
              </a:tr>
              <a:tr h="1968476">
                <a:tc>
                  <a:txBody>
                    <a:bodyPr/>
                    <a:lstStyle/>
                    <a:p>
                      <a:endParaRPr lang="it-IT" dirty="0" smtClean="0"/>
                    </a:p>
                    <a:p>
                      <a:endParaRPr lang="it-IT" dirty="0" smtClean="0"/>
                    </a:p>
                    <a:p>
                      <a:endParaRPr lang="it-IT" dirty="0" smtClean="0"/>
                    </a:p>
                    <a:p>
                      <a:r>
                        <a:rPr lang="it-IT" dirty="0" smtClean="0"/>
                        <a:t>F</a:t>
                      </a:r>
                      <a:endParaRPr lang="it-IT" dirty="0"/>
                    </a:p>
                  </a:txBody>
                  <a:tcPr/>
                </a:tc>
                <a:tc>
                  <a:txBody>
                    <a:bodyPr/>
                    <a:lstStyle/>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solidFill>
                            <a:schemeClr val="accent2"/>
                          </a:solidFill>
                        </a:rPr>
                        <a:t>This </a:t>
                      </a:r>
                      <a:r>
                        <a:rPr lang="fr-FR" sz="1800" dirty="0" err="1" smtClean="0">
                          <a:solidFill>
                            <a:schemeClr val="accent2"/>
                          </a:solidFill>
                        </a:rPr>
                        <a:t>work</a:t>
                      </a:r>
                      <a:r>
                        <a:rPr lang="fr-FR" sz="1800" dirty="0" smtClean="0">
                          <a:solidFill>
                            <a:schemeClr val="accent2"/>
                          </a:solidFill>
                        </a:rPr>
                        <a:t> </a:t>
                      </a:r>
                      <a:r>
                        <a:rPr lang="fr-FR" sz="1800" dirty="0" err="1" smtClean="0">
                          <a:solidFill>
                            <a:schemeClr val="accent2"/>
                          </a:solidFill>
                        </a:rPr>
                        <a:t>fails</a:t>
                      </a:r>
                      <a:r>
                        <a:rPr lang="fr-FR" sz="1800" dirty="0" smtClean="0">
                          <a:solidFill>
                            <a:schemeClr val="accent2"/>
                          </a:solidFill>
                        </a:rPr>
                        <a:t> to show </a:t>
                      </a:r>
                      <a:r>
                        <a:rPr lang="fr-FR" sz="1800" dirty="0" err="1" smtClean="0">
                          <a:solidFill>
                            <a:schemeClr val="accent2"/>
                          </a:solidFill>
                        </a:rPr>
                        <a:t>any</a:t>
                      </a:r>
                      <a:r>
                        <a:rPr lang="fr-FR" sz="1800" dirty="0" smtClean="0">
                          <a:solidFill>
                            <a:schemeClr val="accent2"/>
                          </a:solidFill>
                        </a:rPr>
                        <a:t>   </a:t>
                      </a:r>
                      <a:r>
                        <a:rPr lang="fr-FR" sz="1800" dirty="0" err="1" smtClean="0">
                          <a:solidFill>
                            <a:schemeClr val="accent2"/>
                          </a:solidFill>
                        </a:rPr>
                        <a:t>knowledge</a:t>
                      </a:r>
                      <a:r>
                        <a:rPr lang="fr-FR" sz="1800" dirty="0" smtClean="0">
                          <a:solidFill>
                            <a:schemeClr val="accent2"/>
                          </a:solidFill>
                        </a:rPr>
                        <a:t> or </a:t>
                      </a:r>
                      <a:r>
                        <a:rPr lang="fr-FR" sz="1800" dirty="0" err="1" smtClean="0">
                          <a:solidFill>
                            <a:schemeClr val="accent2"/>
                          </a:solidFill>
                        </a:rPr>
                        <a:t>understanding</a:t>
                      </a:r>
                      <a:r>
                        <a:rPr lang="fr-FR" sz="1800" dirty="0" smtClean="0">
                          <a:solidFill>
                            <a:schemeClr val="accent2"/>
                          </a:solidFill>
                        </a:rPr>
                        <a:t> of the issues </a:t>
                      </a:r>
                      <a:r>
                        <a:rPr lang="fr-FR" sz="1800" dirty="0" err="1" smtClean="0">
                          <a:solidFill>
                            <a:schemeClr val="accent2"/>
                          </a:solidFill>
                        </a:rPr>
                        <a:t>raised</a:t>
                      </a:r>
                      <a:r>
                        <a:rPr lang="fr-FR" sz="1800" dirty="0" smtClean="0">
                          <a:solidFill>
                            <a:schemeClr val="accent2"/>
                          </a:solidFill>
                        </a:rPr>
                        <a:t> in the question. Most of the </a:t>
                      </a:r>
                      <a:r>
                        <a:rPr lang="fr-FR" sz="1800" dirty="0" err="1" smtClean="0">
                          <a:solidFill>
                            <a:schemeClr val="accent2"/>
                          </a:solidFill>
                        </a:rPr>
                        <a:t>material</a:t>
                      </a:r>
                      <a:r>
                        <a:rPr lang="fr-FR" sz="1800" dirty="0" smtClean="0">
                          <a:solidFill>
                            <a:schemeClr val="accent2"/>
                          </a:solidFill>
                        </a:rPr>
                        <a:t>  in the </a:t>
                      </a:r>
                      <a:r>
                        <a:rPr lang="fr-FR" sz="1800" dirty="0" err="1" smtClean="0">
                          <a:solidFill>
                            <a:schemeClr val="accent2"/>
                          </a:solidFill>
                        </a:rPr>
                        <a:t>answer</a:t>
                      </a:r>
                      <a:r>
                        <a:rPr lang="fr-FR" sz="1800" dirty="0" smtClean="0">
                          <a:solidFill>
                            <a:schemeClr val="accent2"/>
                          </a:solidFill>
                        </a:rPr>
                        <a:t> </a:t>
                      </a:r>
                      <a:r>
                        <a:rPr lang="fr-FR" sz="1800" dirty="0" err="1" smtClean="0">
                          <a:solidFill>
                            <a:schemeClr val="accent2"/>
                          </a:solidFill>
                        </a:rPr>
                        <a:t>is</a:t>
                      </a:r>
                      <a:r>
                        <a:rPr lang="fr-FR" sz="1800" dirty="0" smtClean="0">
                          <a:solidFill>
                            <a:schemeClr val="accent2"/>
                          </a:solidFill>
                        </a:rPr>
                        <a:t> </a:t>
                      </a:r>
                      <a:r>
                        <a:rPr lang="fr-FR" sz="1800" dirty="0" err="1" smtClean="0">
                          <a:solidFill>
                            <a:schemeClr val="accent2"/>
                          </a:solidFill>
                        </a:rPr>
                        <a:t>irrelevant</a:t>
                      </a:r>
                      <a:r>
                        <a:rPr lang="fr-FR" sz="1800" dirty="0" smtClean="0">
                          <a:solidFill>
                            <a:schemeClr val="accent2"/>
                          </a:solidFill>
                        </a:rPr>
                        <a:t>.</a:t>
                      </a:r>
                      <a:endParaRPr lang="fr-FR" sz="1800" b="1" dirty="0" smtClean="0">
                        <a:solidFill>
                          <a:schemeClr val="accent2"/>
                        </a:solidFill>
                      </a:endParaRPr>
                    </a:p>
                    <a:p>
                      <a:endParaRPr lang="it-IT" dirty="0"/>
                    </a:p>
                  </a:txBody>
                  <a:tcPr/>
                </a:tc>
              </a:tr>
            </a:tbl>
          </a:graphicData>
        </a:graphic>
      </p:graphicFrame>
      <p:sp>
        <p:nvSpPr>
          <p:cNvPr id="5" name="Segnaposto numero diapositiva 4"/>
          <p:cNvSpPr>
            <a:spLocks noGrp="1"/>
          </p:cNvSpPr>
          <p:nvPr>
            <p:ph type="sldNum" sz="quarter" idx="12"/>
          </p:nvPr>
        </p:nvSpPr>
        <p:spPr/>
        <p:txBody>
          <a:bodyPr/>
          <a:lstStyle/>
          <a:p>
            <a:fld id="{38C83D7B-D17B-4CD6-BBDA-701EC4DDA733}" type="slidenum">
              <a:rPr lang="it-IT" smtClean="0"/>
              <a:pPr/>
              <a:t>6</a:t>
            </a:fld>
            <a:endParaRPr lang="it-IT"/>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ZIPPED is not a regular folder</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60</a:t>
            </a:fld>
            <a:endParaRPr lang="it-IT"/>
          </a:p>
        </p:txBody>
      </p:sp>
      <p:pic>
        <p:nvPicPr>
          <p:cNvPr id="6" name="Picture 2"/>
          <p:cNvPicPr>
            <a:picLocks noGrp="1" noChangeAspect="1" noChangeArrowheads="1"/>
          </p:cNvPicPr>
          <p:nvPr>
            <p:ph sz="quarter" idx="1"/>
          </p:nvPr>
        </p:nvPicPr>
        <p:blipFill>
          <a:blip r:embed="rId2" cstate="print"/>
          <a:srcRect/>
          <a:stretch>
            <a:fillRect/>
          </a:stretch>
        </p:blipFill>
        <p:spPr bwMode="auto">
          <a:xfrm>
            <a:off x="683568" y="2636912"/>
            <a:ext cx="4195217" cy="2203282"/>
          </a:xfrm>
          <a:prstGeom prst="rect">
            <a:avLst/>
          </a:prstGeom>
          <a:noFill/>
          <a:ln w="9525">
            <a:noFill/>
            <a:miter lim="800000"/>
            <a:headEnd/>
            <a:tailEnd/>
          </a:ln>
        </p:spPr>
      </p:pic>
      <p:sp>
        <p:nvSpPr>
          <p:cNvPr id="7" name="Bent Arrow 6"/>
          <p:cNvSpPr/>
          <p:nvPr/>
        </p:nvSpPr>
        <p:spPr>
          <a:xfrm>
            <a:off x="899592" y="1700808"/>
            <a:ext cx="648072" cy="792088"/>
          </a:xfrm>
          <a:prstGeom prst="bentArrow">
            <a:avLst>
              <a:gd name="adj1" fmla="val 25000"/>
              <a:gd name="adj2" fmla="val 25000"/>
              <a:gd name="adj3" fmla="val 25000"/>
              <a:gd name="adj4" fmla="val 42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691680" y="1700808"/>
            <a:ext cx="5899372" cy="369332"/>
          </a:xfrm>
          <a:prstGeom prst="rect">
            <a:avLst/>
          </a:prstGeom>
          <a:noFill/>
        </p:spPr>
        <p:txBody>
          <a:bodyPr wrap="none" rtlCol="0">
            <a:spAutoFit/>
          </a:bodyPr>
          <a:lstStyle/>
          <a:p>
            <a:r>
              <a:rPr lang="it-IT" dirty="0" smtClean="0"/>
              <a:t>This is a regular folder,  file exist in the “Desktop” folder</a:t>
            </a:r>
            <a:endParaRPr lang="it-IT" dirty="0"/>
          </a:p>
        </p:txBody>
      </p:sp>
      <p:sp>
        <p:nvSpPr>
          <p:cNvPr id="9" name="Bent Arrow 8"/>
          <p:cNvSpPr/>
          <p:nvPr/>
        </p:nvSpPr>
        <p:spPr>
          <a:xfrm rot="10800000" flipH="1">
            <a:off x="2771800" y="4869160"/>
            <a:ext cx="720080" cy="792088"/>
          </a:xfrm>
          <a:prstGeom prst="bentArrow">
            <a:avLst>
              <a:gd name="adj1" fmla="val 25000"/>
              <a:gd name="adj2" fmla="val 25000"/>
              <a:gd name="adj3" fmla="val 25000"/>
              <a:gd name="adj4" fmla="val 42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3563888" y="4869160"/>
            <a:ext cx="5256584" cy="1477328"/>
          </a:xfrm>
          <a:prstGeom prst="rect">
            <a:avLst/>
          </a:prstGeom>
          <a:noFill/>
        </p:spPr>
        <p:txBody>
          <a:bodyPr wrap="square" rtlCol="0">
            <a:spAutoFit/>
          </a:bodyPr>
          <a:lstStyle/>
          <a:p>
            <a:r>
              <a:rPr lang="it-IT" dirty="0" smtClean="0"/>
              <a:t>This is a “ZIPPED”, i.e. Compressed folder, if you open files here, they will be seen by the user as “look alike” regular files, but they do not exist in “Desktop”, rather in a “TEMP” folder, deleted after closing files.</a:t>
            </a:r>
            <a:endParaRPr lang="it-IT"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39552" y="1484784"/>
            <a:ext cx="7543800" cy="3933825"/>
          </a:xfrm>
          <a:prstGeom prst="rect">
            <a:avLst/>
          </a:prstGeom>
          <a:noFill/>
          <a:ln w="9525">
            <a:noFill/>
            <a:miter lim="800000"/>
            <a:headEnd/>
            <a:tailEnd/>
          </a:ln>
        </p:spPr>
      </p:pic>
      <p:sp>
        <p:nvSpPr>
          <p:cNvPr id="2" name="Title 1"/>
          <p:cNvSpPr>
            <a:spLocks noGrp="1"/>
          </p:cNvSpPr>
          <p:nvPr>
            <p:ph type="title"/>
          </p:nvPr>
        </p:nvSpPr>
        <p:spPr/>
        <p:txBody>
          <a:bodyPr/>
          <a:lstStyle/>
          <a:p>
            <a:r>
              <a:rPr lang="it-IT" dirty="0" smtClean="0"/>
              <a:t>Win Zip &amp; co. – Compressing archives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61</a:t>
            </a:fld>
            <a:endParaRPr lang="it-IT"/>
          </a:p>
        </p:txBody>
      </p:sp>
      <p:sp>
        <p:nvSpPr>
          <p:cNvPr id="7" name="TextBox 6"/>
          <p:cNvSpPr txBox="1"/>
          <p:nvPr/>
        </p:nvSpPr>
        <p:spPr>
          <a:xfrm>
            <a:off x="683568" y="5373216"/>
            <a:ext cx="8064896" cy="707886"/>
          </a:xfrm>
          <a:prstGeom prst="rect">
            <a:avLst/>
          </a:prstGeom>
          <a:noFill/>
        </p:spPr>
        <p:txBody>
          <a:bodyPr wrap="square" rtlCol="0">
            <a:spAutoFit/>
          </a:bodyPr>
          <a:lstStyle/>
          <a:p>
            <a:r>
              <a:rPr lang="it-IT" sz="2000" dirty="0" smtClean="0"/>
              <a:t>The “zipped” (compressed) one  contains the original folder, packed, 	</a:t>
            </a:r>
            <a:r>
              <a:rPr lang="it-IT" sz="2000" dirty="0" smtClean="0">
                <a:solidFill>
                  <a:srgbClr val="0070C0"/>
                </a:solidFill>
              </a:rPr>
              <a:t>which in turn contains the original files, packed</a:t>
            </a:r>
            <a:endParaRPr lang="en-US" sz="2000" dirty="0">
              <a:solidFill>
                <a:srgbClr val="0070C0"/>
              </a:solidFill>
            </a:endParaRPr>
          </a:p>
        </p:txBody>
      </p:sp>
      <p:sp>
        <p:nvSpPr>
          <p:cNvPr id="9" name="Bent Arrow 8"/>
          <p:cNvSpPr/>
          <p:nvPr/>
        </p:nvSpPr>
        <p:spPr>
          <a:xfrm rot="10800000" flipH="1">
            <a:off x="827584" y="2132856"/>
            <a:ext cx="1224136" cy="2376264"/>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ent Arrow 9"/>
          <p:cNvSpPr/>
          <p:nvPr/>
        </p:nvSpPr>
        <p:spPr>
          <a:xfrm rot="5400000">
            <a:off x="2663788" y="1664804"/>
            <a:ext cx="648072" cy="57606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771800" y="1628800"/>
            <a:ext cx="6148164" cy="4626649"/>
          </a:xfrm>
          <a:prstGeom prst="rect">
            <a:avLst/>
          </a:prstGeom>
          <a:noFill/>
          <a:ln w="9525">
            <a:noFill/>
            <a:miter lim="800000"/>
            <a:headEnd/>
            <a:tailEnd/>
          </a:ln>
        </p:spPr>
      </p:pic>
      <p:sp>
        <p:nvSpPr>
          <p:cNvPr id="2" name="Title 1"/>
          <p:cNvSpPr>
            <a:spLocks noGrp="1"/>
          </p:cNvSpPr>
          <p:nvPr>
            <p:ph type="title"/>
          </p:nvPr>
        </p:nvSpPr>
        <p:spPr/>
        <p:txBody>
          <a:bodyPr/>
          <a:lstStyle/>
          <a:p>
            <a:r>
              <a:rPr lang="it-IT" dirty="0" smtClean="0"/>
              <a:t>Win Zip &amp; co. – Compressing archives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62</a:t>
            </a:fld>
            <a:endParaRPr lang="it-IT"/>
          </a:p>
        </p:txBody>
      </p:sp>
      <p:sp>
        <p:nvSpPr>
          <p:cNvPr id="7" name="TextBox 6"/>
          <p:cNvSpPr txBox="1"/>
          <p:nvPr/>
        </p:nvSpPr>
        <p:spPr>
          <a:xfrm>
            <a:off x="251520" y="1484784"/>
            <a:ext cx="2376264" cy="1323439"/>
          </a:xfrm>
          <a:prstGeom prst="rect">
            <a:avLst/>
          </a:prstGeom>
          <a:noFill/>
        </p:spPr>
        <p:txBody>
          <a:bodyPr wrap="square" rtlCol="0">
            <a:spAutoFit/>
          </a:bodyPr>
          <a:lstStyle/>
          <a:p>
            <a:r>
              <a:rPr lang="it-IT" sz="2000" dirty="0" smtClean="0"/>
              <a:t>The “zipped” (compressed) folder is moved somewhere else</a:t>
            </a:r>
          </a:p>
        </p:txBody>
      </p:sp>
      <p:sp>
        <p:nvSpPr>
          <p:cNvPr id="9" name="Bent Arrow 8"/>
          <p:cNvSpPr/>
          <p:nvPr/>
        </p:nvSpPr>
        <p:spPr>
          <a:xfrm rot="10800000" flipH="1">
            <a:off x="1403648" y="2780928"/>
            <a:ext cx="3528392" cy="1872208"/>
          </a:xfrm>
          <a:prstGeom prst="bentArrow">
            <a:avLst>
              <a:gd name="adj1" fmla="val 25000"/>
              <a:gd name="adj2" fmla="val 4798"/>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131840" y="1628800"/>
            <a:ext cx="5851277" cy="4392488"/>
          </a:xfrm>
          <a:prstGeom prst="rect">
            <a:avLst/>
          </a:prstGeom>
          <a:noFill/>
          <a:ln w="9525">
            <a:noFill/>
            <a:miter lim="800000"/>
            <a:headEnd/>
            <a:tailEnd/>
          </a:ln>
        </p:spPr>
      </p:pic>
      <p:sp>
        <p:nvSpPr>
          <p:cNvPr id="2" name="Title 1"/>
          <p:cNvSpPr>
            <a:spLocks noGrp="1"/>
          </p:cNvSpPr>
          <p:nvPr>
            <p:ph type="title"/>
          </p:nvPr>
        </p:nvSpPr>
        <p:spPr/>
        <p:txBody>
          <a:bodyPr/>
          <a:lstStyle/>
          <a:p>
            <a:r>
              <a:rPr lang="it-IT" dirty="0" smtClean="0"/>
              <a:t>Win Zip &amp; co. – Compressing archives</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63</a:t>
            </a:fld>
            <a:endParaRPr lang="it-IT"/>
          </a:p>
        </p:txBody>
      </p:sp>
      <p:sp>
        <p:nvSpPr>
          <p:cNvPr id="7" name="TextBox 6"/>
          <p:cNvSpPr txBox="1"/>
          <p:nvPr/>
        </p:nvSpPr>
        <p:spPr>
          <a:xfrm>
            <a:off x="251520" y="1484784"/>
            <a:ext cx="2376264" cy="4093428"/>
          </a:xfrm>
          <a:prstGeom prst="rect">
            <a:avLst/>
          </a:prstGeom>
          <a:noFill/>
        </p:spPr>
        <p:txBody>
          <a:bodyPr wrap="square" rtlCol="0">
            <a:spAutoFit/>
          </a:bodyPr>
          <a:lstStyle/>
          <a:p>
            <a:r>
              <a:rPr lang="it-IT" sz="2000" dirty="0" smtClean="0"/>
              <a:t>Somewhere else, the compressed folder is “expanded”,</a:t>
            </a:r>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dirty="0" smtClean="0"/>
          </a:p>
          <a:p>
            <a:endParaRPr lang="it-IT" sz="2000" smtClean="0"/>
          </a:p>
          <a:p>
            <a:r>
              <a:rPr lang="it-IT" sz="2000" smtClean="0"/>
              <a:t>see </a:t>
            </a:r>
            <a:r>
              <a:rPr lang="it-IT" sz="2000" dirty="0" smtClean="0"/>
              <a:t>the original </a:t>
            </a:r>
            <a:r>
              <a:rPr lang="it-IT" sz="2000" smtClean="0"/>
              <a:t>folder inside ?</a:t>
            </a:r>
            <a:endParaRPr lang="it-IT" sz="2000" dirty="0" smtClean="0"/>
          </a:p>
        </p:txBody>
      </p:sp>
      <p:sp>
        <p:nvSpPr>
          <p:cNvPr id="9" name="Bent Arrow 8"/>
          <p:cNvSpPr/>
          <p:nvPr/>
        </p:nvSpPr>
        <p:spPr>
          <a:xfrm rot="10800000" flipH="1">
            <a:off x="1403648" y="2780928"/>
            <a:ext cx="3528392" cy="1872208"/>
          </a:xfrm>
          <a:prstGeom prst="bentArrow">
            <a:avLst>
              <a:gd name="adj1" fmla="val 25000"/>
              <a:gd name="adj2" fmla="val 4798"/>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Internet as a resource tutorial</a:t>
            </a:r>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64</a:t>
            </a:fld>
            <a:endParaRPr lang="it-IT"/>
          </a:p>
        </p:txBody>
      </p:sp>
      <p:sp>
        <p:nvSpPr>
          <p:cNvPr id="5" name="Content Placeholder 4"/>
          <p:cNvSpPr>
            <a:spLocks noGrp="1"/>
          </p:cNvSpPr>
          <p:nvPr>
            <p:ph sz="quarter" idx="1"/>
          </p:nvPr>
        </p:nvSpPr>
        <p:spPr/>
        <p:txBody>
          <a:bodyPr>
            <a:normAutofit/>
          </a:bodyPr>
          <a:lstStyle/>
          <a:p>
            <a:pPr marL="514350" indent="-514350">
              <a:buNone/>
            </a:pPr>
            <a:r>
              <a:rPr lang="it-IT" sz="3300" dirty="0" smtClean="0">
                <a:solidFill>
                  <a:schemeClr val="accent3">
                    <a:lumMod val="50000"/>
                  </a:schemeClr>
                </a:solidFill>
              </a:rPr>
              <a:t>3 steps, 3 different actions</a:t>
            </a:r>
          </a:p>
          <a:p>
            <a:pPr marL="514350" indent="-514350">
              <a:buFont typeface="+mj-lt"/>
              <a:buAutoNum type="arabicPeriod"/>
            </a:pPr>
            <a:endParaRPr lang="it-IT" sz="3300" dirty="0" smtClean="0">
              <a:solidFill>
                <a:schemeClr val="accent3">
                  <a:lumMod val="50000"/>
                </a:schemeClr>
              </a:solidFill>
            </a:endParaRPr>
          </a:p>
          <a:p>
            <a:pPr marL="514350" indent="-514350" algn="ctr">
              <a:buFont typeface="+mj-lt"/>
              <a:buAutoNum type="arabicPeriod"/>
            </a:pPr>
            <a:r>
              <a:rPr lang="it-IT" sz="3300" dirty="0" smtClean="0">
                <a:solidFill>
                  <a:schemeClr val="accent3">
                    <a:lumMod val="50000"/>
                  </a:schemeClr>
                </a:solidFill>
              </a:rPr>
              <a:t>Search content</a:t>
            </a:r>
          </a:p>
          <a:p>
            <a:pPr marL="514350" indent="-514350" algn="ctr">
              <a:buFont typeface="+mj-lt"/>
              <a:buAutoNum type="arabicPeriod"/>
            </a:pPr>
            <a:endParaRPr lang="it-IT" sz="3300" dirty="0" smtClean="0">
              <a:solidFill>
                <a:schemeClr val="accent3">
                  <a:lumMod val="50000"/>
                </a:schemeClr>
              </a:solidFill>
            </a:endParaRPr>
          </a:p>
          <a:p>
            <a:pPr marL="514350" indent="-514350" algn="ctr">
              <a:buFont typeface="+mj-lt"/>
              <a:buAutoNum type="arabicPeriod"/>
            </a:pPr>
            <a:r>
              <a:rPr lang="it-IT" sz="3300" dirty="0" smtClean="0">
                <a:solidFill>
                  <a:schemeClr val="accent3">
                    <a:lumMod val="50000"/>
                  </a:schemeClr>
                </a:solidFill>
              </a:rPr>
              <a:t>Use Text</a:t>
            </a:r>
          </a:p>
          <a:p>
            <a:pPr marL="514350" indent="-514350" algn="ctr">
              <a:buFont typeface="+mj-lt"/>
              <a:buAutoNum type="arabicPeriod"/>
            </a:pPr>
            <a:endParaRPr lang="it-IT" sz="3300" dirty="0" smtClean="0">
              <a:solidFill>
                <a:schemeClr val="accent3">
                  <a:lumMod val="50000"/>
                </a:schemeClr>
              </a:solidFill>
            </a:endParaRPr>
          </a:p>
          <a:p>
            <a:pPr marL="514350" indent="-514350" algn="ctr">
              <a:buFont typeface="+mj-lt"/>
              <a:buAutoNum type="arabicPeriod"/>
            </a:pPr>
            <a:r>
              <a:rPr lang="it-IT" sz="3300" dirty="0" smtClean="0">
                <a:solidFill>
                  <a:schemeClr val="accent3">
                    <a:lumMod val="50000"/>
                  </a:schemeClr>
                </a:solidFill>
              </a:rPr>
              <a:t> Use Images</a:t>
            </a:r>
            <a:endParaRPr lang="it-IT" sz="3700" dirty="0" smtClean="0">
              <a:solidFill>
                <a:schemeClr val="accent3">
                  <a:lumMod val="50000"/>
                </a:schemeClr>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Internet as a resource tutorial</a:t>
            </a:r>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65</a:t>
            </a:fld>
            <a:endParaRPr lang="it-IT"/>
          </a:p>
        </p:txBody>
      </p:sp>
      <p:sp>
        <p:nvSpPr>
          <p:cNvPr id="5" name="Content Placeholder 4"/>
          <p:cNvSpPr>
            <a:spLocks noGrp="1"/>
          </p:cNvSpPr>
          <p:nvPr>
            <p:ph sz="quarter" idx="1"/>
          </p:nvPr>
        </p:nvSpPr>
        <p:spPr/>
        <p:txBody>
          <a:bodyPr>
            <a:normAutofit fontScale="92500" lnSpcReduction="10000"/>
          </a:bodyPr>
          <a:lstStyle/>
          <a:p>
            <a:pPr lvl="1">
              <a:buNone/>
            </a:pPr>
            <a:r>
              <a:rPr lang="it-IT" sz="2800" dirty="0" smtClean="0">
                <a:solidFill>
                  <a:schemeClr val="accent3">
                    <a:lumMod val="50000"/>
                  </a:schemeClr>
                </a:solidFill>
              </a:rPr>
              <a:t>Search for information</a:t>
            </a:r>
          </a:p>
          <a:p>
            <a:pPr>
              <a:buNone/>
            </a:pPr>
            <a:endParaRPr lang="it-IT" sz="3200" dirty="0" smtClean="0">
              <a:solidFill>
                <a:schemeClr val="accent3">
                  <a:lumMod val="50000"/>
                </a:schemeClr>
              </a:solidFill>
            </a:endParaRPr>
          </a:p>
          <a:p>
            <a:pPr lvl="2"/>
            <a:r>
              <a:rPr lang="it-IT" sz="2800" dirty="0" smtClean="0">
                <a:solidFill>
                  <a:schemeClr val="accent3">
                    <a:lumMod val="50000"/>
                  </a:schemeClr>
                </a:solidFill>
              </a:rPr>
              <a:t>Info must be confirmed (by other web sites) better not trust a single source</a:t>
            </a:r>
          </a:p>
          <a:p>
            <a:pPr lvl="2"/>
            <a:endParaRPr lang="it-IT" sz="2800" dirty="0" smtClean="0">
              <a:solidFill>
                <a:schemeClr val="accent3">
                  <a:lumMod val="50000"/>
                </a:schemeClr>
              </a:solidFill>
            </a:endParaRPr>
          </a:p>
          <a:p>
            <a:pPr lvl="2"/>
            <a:r>
              <a:rPr lang="it-IT" sz="2800" dirty="0" smtClean="0">
                <a:solidFill>
                  <a:schemeClr val="accent3">
                    <a:lumMod val="50000"/>
                  </a:schemeClr>
                </a:solidFill>
              </a:rPr>
              <a:t>Quantitative info must come from a realible or authoritative source (someone with a good reputation, like UN, Intl Agencies, BBC, ...)</a:t>
            </a:r>
          </a:p>
          <a:p>
            <a:pPr lvl="2"/>
            <a:endParaRPr lang="it-IT" sz="2800" dirty="0" smtClean="0">
              <a:solidFill>
                <a:schemeClr val="accent3">
                  <a:lumMod val="50000"/>
                </a:schemeClr>
              </a:solidFill>
            </a:endParaRPr>
          </a:p>
          <a:p>
            <a:pPr lvl="2"/>
            <a:r>
              <a:rPr lang="it-IT" sz="2800" dirty="0" smtClean="0">
                <a:solidFill>
                  <a:schemeClr val="accent3">
                    <a:lumMod val="50000"/>
                  </a:schemeClr>
                </a:solidFill>
              </a:rPr>
              <a:t>Reliable sources are those quoted by other sites most often</a:t>
            </a:r>
            <a:endParaRPr lang="it-IT" sz="28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Internet as a resource tutorial</a:t>
            </a:r>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66</a:t>
            </a:fld>
            <a:endParaRPr lang="it-IT"/>
          </a:p>
        </p:txBody>
      </p:sp>
      <p:sp>
        <p:nvSpPr>
          <p:cNvPr id="5" name="Content Placeholder 4"/>
          <p:cNvSpPr>
            <a:spLocks noGrp="1"/>
          </p:cNvSpPr>
          <p:nvPr>
            <p:ph sz="quarter" idx="1"/>
          </p:nvPr>
        </p:nvSpPr>
        <p:spPr/>
        <p:txBody>
          <a:bodyPr>
            <a:normAutofit/>
          </a:bodyPr>
          <a:lstStyle/>
          <a:p>
            <a:pPr lvl="1">
              <a:buNone/>
            </a:pPr>
            <a:r>
              <a:rPr lang="it-IT" sz="2800" dirty="0" smtClean="0">
                <a:solidFill>
                  <a:schemeClr val="accent3">
                    <a:lumMod val="50000"/>
                  </a:schemeClr>
                </a:solidFill>
              </a:rPr>
              <a:t>Use text from web sites</a:t>
            </a:r>
          </a:p>
          <a:p>
            <a:pPr>
              <a:buNone/>
            </a:pPr>
            <a:endParaRPr lang="it-IT" sz="3200" dirty="0" smtClean="0">
              <a:solidFill>
                <a:schemeClr val="accent3">
                  <a:lumMod val="50000"/>
                </a:schemeClr>
              </a:solidFill>
            </a:endParaRPr>
          </a:p>
          <a:p>
            <a:pPr>
              <a:buNone/>
            </a:pPr>
            <a:r>
              <a:rPr lang="it-IT" sz="3200" dirty="0" smtClean="0">
                <a:solidFill>
                  <a:schemeClr val="accent3">
                    <a:lumMod val="50000"/>
                  </a:schemeClr>
                </a:solidFill>
              </a:rPr>
              <a:t>	The technique is : </a:t>
            </a:r>
          </a:p>
          <a:p>
            <a:r>
              <a:rPr lang="it-IT" sz="3200" dirty="0" smtClean="0">
                <a:solidFill>
                  <a:schemeClr val="accent1">
                    <a:lumMod val="75000"/>
                  </a:schemeClr>
                </a:solidFill>
              </a:rPr>
              <a:t>select , copy </a:t>
            </a:r>
            <a:r>
              <a:rPr lang="it-IT" sz="2400" dirty="0" smtClean="0">
                <a:solidFill>
                  <a:schemeClr val="accent1">
                    <a:lumMod val="75000"/>
                  </a:schemeClr>
                </a:solidFill>
              </a:rPr>
              <a:t>  </a:t>
            </a:r>
            <a:r>
              <a:rPr lang="it-IT" sz="2400" dirty="0" smtClean="0">
                <a:solidFill>
                  <a:schemeClr val="accent3">
                    <a:lumMod val="50000"/>
                  </a:schemeClr>
                </a:solidFill>
              </a:rPr>
              <a:t>(mouse operation, careful about margins)</a:t>
            </a:r>
            <a:endParaRPr lang="it-IT" sz="3200" dirty="0" smtClean="0">
              <a:solidFill>
                <a:schemeClr val="accent3">
                  <a:lumMod val="50000"/>
                </a:schemeClr>
              </a:solidFill>
            </a:endParaRPr>
          </a:p>
          <a:p>
            <a:r>
              <a:rPr lang="it-IT" sz="3200" dirty="0" smtClean="0">
                <a:solidFill>
                  <a:schemeClr val="accent1">
                    <a:lumMod val="75000"/>
                  </a:schemeClr>
                </a:solidFill>
              </a:rPr>
              <a:t>unformat</a:t>
            </a:r>
            <a:r>
              <a:rPr lang="it-IT" sz="3200" dirty="0" smtClean="0">
                <a:solidFill>
                  <a:schemeClr val="accent3">
                    <a:lumMod val="50000"/>
                  </a:schemeClr>
                </a:solidFill>
              </a:rPr>
              <a:t>   </a:t>
            </a:r>
            <a:r>
              <a:rPr lang="it-IT" sz="2400" dirty="0" smtClean="0">
                <a:solidFill>
                  <a:schemeClr val="accent3">
                    <a:lumMod val="50000"/>
                  </a:schemeClr>
                </a:solidFill>
              </a:rPr>
              <a:t>(paste into “notepad” or similar editor, then reselect and copy)</a:t>
            </a:r>
            <a:endParaRPr lang="it-IT" sz="3200" dirty="0" smtClean="0">
              <a:solidFill>
                <a:schemeClr val="accent3">
                  <a:lumMod val="50000"/>
                </a:schemeClr>
              </a:solidFill>
            </a:endParaRPr>
          </a:p>
          <a:p>
            <a:r>
              <a:rPr lang="it-IT" sz="3200" dirty="0" smtClean="0">
                <a:solidFill>
                  <a:schemeClr val="accent1">
                    <a:lumMod val="75000"/>
                  </a:schemeClr>
                </a:solidFill>
              </a:rPr>
              <a:t>paste </a:t>
            </a:r>
            <a:r>
              <a:rPr lang="it-IT" sz="2400" dirty="0" smtClean="0">
                <a:solidFill>
                  <a:schemeClr val="accent3">
                    <a:lumMod val="50000"/>
                  </a:schemeClr>
                </a:solidFill>
              </a:rPr>
              <a:t>into final  (i.e. Word) document</a:t>
            </a:r>
            <a:endParaRPr lang="it-IT" sz="3200" dirty="0" smtClean="0">
              <a:solidFill>
                <a:schemeClr val="accent3">
                  <a:lumMod val="50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Internet as a resource tutorial</a:t>
            </a:r>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67</a:t>
            </a:fld>
            <a:endParaRPr lang="it-IT"/>
          </a:p>
        </p:txBody>
      </p:sp>
      <p:sp>
        <p:nvSpPr>
          <p:cNvPr id="5" name="Content Placeholder 4"/>
          <p:cNvSpPr>
            <a:spLocks noGrp="1"/>
          </p:cNvSpPr>
          <p:nvPr>
            <p:ph sz="quarter" idx="1"/>
          </p:nvPr>
        </p:nvSpPr>
        <p:spPr/>
        <p:txBody>
          <a:bodyPr>
            <a:normAutofit fontScale="92500" lnSpcReduction="20000"/>
          </a:bodyPr>
          <a:lstStyle/>
          <a:p>
            <a:pPr lvl="1">
              <a:buNone/>
            </a:pPr>
            <a:r>
              <a:rPr lang="it-IT" sz="4400" dirty="0" smtClean="0">
                <a:solidFill>
                  <a:schemeClr val="accent3">
                    <a:lumMod val="50000"/>
                  </a:schemeClr>
                </a:solidFill>
              </a:rPr>
              <a:t>Use images</a:t>
            </a:r>
            <a:endParaRPr lang="it-IT" sz="4800" dirty="0" smtClean="0">
              <a:solidFill>
                <a:schemeClr val="accent3">
                  <a:lumMod val="50000"/>
                </a:schemeClr>
              </a:solidFill>
            </a:endParaRPr>
          </a:p>
          <a:p>
            <a:pPr>
              <a:buNone/>
            </a:pPr>
            <a:endParaRPr lang="it-IT" sz="3200" dirty="0" smtClean="0">
              <a:solidFill>
                <a:schemeClr val="accent3">
                  <a:lumMod val="50000"/>
                </a:schemeClr>
              </a:solidFill>
            </a:endParaRPr>
          </a:p>
          <a:p>
            <a:pPr>
              <a:buNone/>
            </a:pPr>
            <a:r>
              <a:rPr lang="it-IT" sz="3200" dirty="0" smtClean="0">
                <a:solidFill>
                  <a:schemeClr val="accent3">
                    <a:lumMod val="50000"/>
                  </a:schemeClr>
                </a:solidFill>
              </a:rPr>
              <a:t>	Technique is : </a:t>
            </a:r>
          </a:p>
          <a:p>
            <a:pPr marL="1600200" indent="-285750"/>
            <a:r>
              <a:rPr lang="it-IT" sz="3200" dirty="0" smtClean="0">
                <a:solidFill>
                  <a:schemeClr val="accent3">
                    <a:lumMod val="50000"/>
                  </a:schemeClr>
                </a:solidFill>
              </a:rPr>
              <a:t>Right-click</a:t>
            </a:r>
          </a:p>
          <a:p>
            <a:pPr marL="1600200" indent="-285750"/>
            <a:r>
              <a:rPr lang="it-IT" sz="3200" dirty="0" smtClean="0">
                <a:solidFill>
                  <a:schemeClr val="accent3">
                    <a:lumMod val="50000"/>
                  </a:schemeClr>
                </a:solidFill>
              </a:rPr>
              <a:t>Save as, file on your pc</a:t>
            </a:r>
          </a:p>
          <a:p>
            <a:pPr marL="1600200" indent="-285750"/>
            <a:r>
              <a:rPr lang="it-IT" sz="3200" dirty="0" smtClean="0">
                <a:solidFill>
                  <a:schemeClr val="accent3">
                    <a:lumMod val="50000"/>
                  </a:schemeClr>
                </a:solidFill>
              </a:rPr>
              <a:t>Modify (crop, resize, adjust) using a photo retouch SW (e.g. </a:t>
            </a:r>
            <a:r>
              <a:rPr lang="it-IT" sz="3200" dirty="0" smtClean="0">
                <a:solidFill>
                  <a:srgbClr val="0070C0"/>
                </a:solidFill>
              </a:rPr>
              <a:t>Photofiltre</a:t>
            </a:r>
            <a:r>
              <a:rPr lang="it-IT" sz="3200" dirty="0" smtClean="0">
                <a:solidFill>
                  <a:schemeClr val="accent3">
                    <a:lumMod val="50000"/>
                  </a:schemeClr>
                </a:solidFill>
              </a:rPr>
              <a:t>)</a:t>
            </a:r>
          </a:p>
          <a:p>
            <a:pPr marL="1600200" indent="-285750"/>
            <a:r>
              <a:rPr lang="it-IT" sz="3200" dirty="0" smtClean="0">
                <a:solidFill>
                  <a:schemeClr val="accent3">
                    <a:lumMod val="50000"/>
                  </a:schemeClr>
                </a:solidFill>
              </a:rPr>
              <a:t>Save as .JPG or .GIF</a:t>
            </a:r>
          </a:p>
          <a:p>
            <a:pPr marL="1600200" indent="-285750"/>
            <a:r>
              <a:rPr lang="it-IT" sz="3200" dirty="0" smtClean="0">
                <a:solidFill>
                  <a:schemeClr val="accent3">
                    <a:lumMod val="50000"/>
                  </a:schemeClr>
                </a:solidFill>
              </a:rPr>
              <a:t>Insert in the document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Grahics editing software</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68</a:t>
            </a:fld>
            <a:endParaRPr lang="it-IT"/>
          </a:p>
        </p:txBody>
      </p:sp>
      <p:sp>
        <p:nvSpPr>
          <p:cNvPr id="5" name="Content Placeholder 4"/>
          <p:cNvSpPr>
            <a:spLocks noGrp="1"/>
          </p:cNvSpPr>
          <p:nvPr>
            <p:ph sz="quarter" idx="1"/>
          </p:nvPr>
        </p:nvSpPr>
        <p:spPr/>
        <p:txBody>
          <a:bodyPr>
            <a:normAutofit lnSpcReduction="10000"/>
          </a:bodyPr>
          <a:lstStyle/>
          <a:p>
            <a:r>
              <a:rPr lang="en-US" dirty="0" smtClean="0"/>
              <a:t> A </a:t>
            </a:r>
            <a:r>
              <a:rPr lang="en-US" dirty="0" smtClean="0">
                <a:hlinkClick r:id="rId2" tooltip="Computer program"/>
              </a:rPr>
              <a:t>program</a:t>
            </a:r>
            <a:r>
              <a:rPr lang="en-US" dirty="0" smtClean="0"/>
              <a:t> or collection of programs that enable a person to manipulate visual images on a </a:t>
            </a:r>
            <a:r>
              <a:rPr lang="en-US" dirty="0" smtClean="0">
                <a:hlinkClick r:id="rId3" tooltip="Computer"/>
              </a:rPr>
              <a:t>computer</a:t>
            </a:r>
            <a:r>
              <a:rPr lang="en-US" dirty="0" smtClean="0"/>
              <a:t>.</a:t>
            </a:r>
          </a:p>
          <a:p>
            <a:r>
              <a:rPr lang="en-US" dirty="0" smtClean="0"/>
              <a:t>Computer graphics can be classified into two distinct categories: </a:t>
            </a:r>
            <a:r>
              <a:rPr lang="en-US" dirty="0" smtClean="0">
                <a:hlinkClick r:id="rId4" tooltip="Raster graphics"/>
              </a:rPr>
              <a:t>raster graphics</a:t>
            </a:r>
            <a:r>
              <a:rPr lang="en-US" dirty="0" smtClean="0"/>
              <a:t> and </a:t>
            </a:r>
            <a:r>
              <a:rPr lang="en-US" dirty="0" smtClean="0">
                <a:hlinkClick r:id="rId5" tooltip="Vector graphics"/>
              </a:rPr>
              <a:t>vector graphics</a:t>
            </a:r>
            <a:r>
              <a:rPr lang="en-US" dirty="0" smtClean="0"/>
              <a:t>. </a:t>
            </a:r>
            <a:r>
              <a:rPr lang="en-US" sz="1900" dirty="0" smtClean="0"/>
              <a:t>Many graphics programs focus exclusively on either vector or raster graphics, but there are a few that combine them in interesting ways. It is simple to convert from vector graphics to raster graphics, but going the other way is harder. Some software attempts to do this.</a:t>
            </a:r>
            <a:endParaRPr lang="en-US" dirty="0" smtClean="0"/>
          </a:p>
          <a:p>
            <a:r>
              <a:rPr lang="en-US" dirty="0" smtClean="0"/>
              <a:t>In addition to static graphics, there are </a:t>
            </a:r>
            <a:r>
              <a:rPr lang="en-US" dirty="0" smtClean="0">
                <a:hlinkClick r:id="rId6" tooltip="Animation software"/>
              </a:rPr>
              <a:t>animation</a:t>
            </a:r>
            <a:r>
              <a:rPr lang="en-US" dirty="0" smtClean="0"/>
              <a:t> and </a:t>
            </a:r>
            <a:r>
              <a:rPr lang="en-US" dirty="0" smtClean="0">
                <a:hlinkClick r:id="rId7" tooltip="Video editing software"/>
              </a:rPr>
              <a:t>video editing</a:t>
            </a:r>
            <a:r>
              <a:rPr lang="en-US" dirty="0" smtClean="0"/>
              <a:t> software.</a:t>
            </a:r>
          </a:p>
          <a:p>
            <a:r>
              <a:rPr lang="en-US" dirty="0" smtClean="0"/>
              <a:t>Most graphics programs have the ability to import and export one or more </a:t>
            </a:r>
            <a:r>
              <a:rPr lang="en-US" dirty="0" smtClean="0">
                <a:hlinkClick r:id="rId8" tooltip="Graphics file formats"/>
              </a:rPr>
              <a:t>graphics file formats</a:t>
            </a:r>
            <a:r>
              <a:rPr lang="en-US" dirty="0" smtClean="0"/>
              <a:t>.</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Examples of graphics editing software</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69</a:t>
            </a:fld>
            <a:endParaRPr lang="it-IT"/>
          </a:p>
        </p:txBody>
      </p:sp>
      <p:sp>
        <p:nvSpPr>
          <p:cNvPr id="5" name="Content Placeholder 4"/>
          <p:cNvSpPr>
            <a:spLocks noGrp="1"/>
          </p:cNvSpPr>
          <p:nvPr>
            <p:ph sz="quarter" idx="1"/>
          </p:nvPr>
        </p:nvSpPr>
        <p:spPr/>
        <p:txBody>
          <a:bodyPr/>
          <a:lstStyle/>
          <a:p>
            <a:r>
              <a:rPr lang="it-IT" dirty="0" smtClean="0">
                <a:hlinkClick r:id="rId2"/>
              </a:rPr>
              <a:t>Adobe Photoshop</a:t>
            </a:r>
            <a:endParaRPr lang="it-IT" dirty="0" smtClean="0"/>
          </a:p>
          <a:p>
            <a:endParaRPr lang="it-IT" dirty="0" smtClean="0"/>
          </a:p>
          <a:p>
            <a:r>
              <a:rPr lang="it-IT" dirty="0" smtClean="0">
                <a:hlinkClick r:id="rId3"/>
              </a:rPr>
              <a:t>Paintshop Pro </a:t>
            </a:r>
            <a:endParaRPr lang="it-IT" dirty="0" smtClean="0"/>
          </a:p>
          <a:p>
            <a:endParaRPr lang="it-IT" dirty="0" smtClean="0"/>
          </a:p>
          <a:p>
            <a:r>
              <a:rPr lang="it-IT" dirty="0" smtClean="0">
                <a:hlinkClick r:id="rId4"/>
              </a:rPr>
              <a:t>GIMP</a:t>
            </a:r>
            <a:endParaRPr lang="it-IT" dirty="0" smtClean="0"/>
          </a:p>
          <a:p>
            <a:endParaRPr lang="it-IT" dirty="0" smtClean="0"/>
          </a:p>
          <a:p>
            <a:r>
              <a:rPr lang="it-IT" dirty="0" smtClean="0">
                <a:hlinkClick r:id="rId5"/>
              </a:rPr>
              <a:t>Photofiltre  </a:t>
            </a:r>
            <a:r>
              <a:rPr lang="it-IT" sz="1800" dirty="0" smtClean="0"/>
              <a:t>(we have it installed, easier than most)</a:t>
            </a:r>
            <a:r>
              <a:rPr lang="it-IT" dirty="0" smtClean="0"/>
              <a:t> </a:t>
            </a:r>
          </a:p>
          <a:p>
            <a:endParaRPr lang="it-IT" dirty="0" smtClean="0"/>
          </a:p>
          <a:p>
            <a:r>
              <a:rPr lang="it-IT" dirty="0" smtClean="0"/>
              <a:t> ... There are sooo many others ...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JCU </a:t>
            </a:r>
            <a:r>
              <a:rPr lang="it-IT" dirty="0" err="1" smtClean="0"/>
              <a:t>assessment</a:t>
            </a:r>
            <a:r>
              <a:rPr lang="it-IT" dirty="0" smtClean="0"/>
              <a:t> </a:t>
            </a:r>
            <a:r>
              <a:rPr lang="it-IT" dirty="0" err="1" smtClean="0"/>
              <a:t>guidelines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graphicFrame>
        <p:nvGraphicFramePr>
          <p:cNvPr id="6" name="Segnaposto contenuto 5"/>
          <p:cNvGraphicFramePr>
            <a:graphicFrameLocks noGrp="1"/>
          </p:cNvGraphicFramePr>
          <p:nvPr>
            <p:ph sz="quarter" idx="1"/>
          </p:nvPr>
        </p:nvGraphicFramePr>
        <p:xfrm>
          <a:off x="301625" y="1527175"/>
          <a:ext cx="8504238" cy="4034283"/>
        </p:xfrm>
        <a:graphic>
          <a:graphicData uri="http://schemas.openxmlformats.org/drawingml/2006/table">
            <a:tbl>
              <a:tblPr firstRow="1" bandRow="1">
                <a:tableStyleId>{5C22544A-7EE6-4342-B048-85BDC9FD1C3A}</a:tableStyleId>
              </a:tblPr>
              <a:tblGrid>
                <a:gridCol w="1246039"/>
                <a:gridCol w="7258199"/>
              </a:tblGrid>
              <a:tr h="362876">
                <a:tc>
                  <a:txBody>
                    <a:bodyPr/>
                    <a:lstStyle/>
                    <a:p>
                      <a:r>
                        <a:rPr lang="it-IT" dirty="0" err="1" smtClean="0"/>
                        <a:t>Grade</a:t>
                      </a:r>
                      <a:endParaRPr lang="it-IT" dirty="0"/>
                    </a:p>
                  </a:txBody>
                  <a:tcPr/>
                </a:tc>
                <a:tc>
                  <a:txBody>
                    <a:bodyPr/>
                    <a:lstStyle/>
                    <a:p>
                      <a:r>
                        <a:rPr lang="it-IT" dirty="0" smtClean="0"/>
                        <a:t> </a:t>
                      </a:r>
                      <a:r>
                        <a:rPr lang="it-IT" dirty="0" err="1" smtClean="0"/>
                        <a:t>Assessment</a:t>
                      </a:r>
                      <a:endParaRPr lang="it-IT" dirty="0"/>
                    </a:p>
                  </a:txBody>
                  <a:tcPr/>
                </a:tc>
              </a:tr>
              <a:tr h="1700047">
                <a:tc>
                  <a:txBody>
                    <a:bodyPr/>
                    <a:lstStyle/>
                    <a:p>
                      <a:endParaRPr lang="it-IT" dirty="0" smtClean="0"/>
                    </a:p>
                    <a:p>
                      <a:endParaRPr lang="it-IT" dirty="0" smtClean="0"/>
                    </a:p>
                    <a:p>
                      <a:r>
                        <a:rPr lang="it-IT" dirty="0" smtClean="0"/>
                        <a:t>D</a:t>
                      </a:r>
                      <a:endParaRPr lang="it-IT" dirty="0"/>
                    </a:p>
                  </a:txBody>
                  <a:tcPr/>
                </a:tc>
                <a:tc>
                  <a:txBody>
                    <a:bodyPr/>
                    <a:lstStyle/>
                    <a:p>
                      <a:pPr algn="just"/>
                      <a:endParaRPr lang="en-US" dirty="0" smtClean="0"/>
                    </a:p>
                    <a:p>
                      <a:pPr algn="just"/>
                      <a:r>
                        <a:rPr lang="en-US" dirty="0" smtClean="0"/>
                        <a:t>This level of performances demonstrates that the student lacks a coherent grasp of the material. Important information is omitted and irrelevant points </a:t>
                      </a:r>
                      <a:r>
                        <a:rPr lang="en-US" dirty="0" err="1" smtClean="0"/>
                        <a:t>included.In</a:t>
                      </a:r>
                      <a:r>
                        <a:rPr lang="en-US" dirty="0" smtClean="0"/>
                        <a:t> effect, the student has barely done enough to persuade the instructor that s/he should not fail.</a:t>
                      </a:r>
                      <a:endParaRPr lang="it-IT" dirty="0"/>
                    </a:p>
                  </a:txBody>
                  <a:tcPr/>
                </a:tc>
              </a:tr>
              <a:tr h="1968476">
                <a:tc>
                  <a:txBody>
                    <a:bodyPr/>
                    <a:lstStyle/>
                    <a:p>
                      <a:endParaRPr lang="it-IT" dirty="0" smtClean="0"/>
                    </a:p>
                    <a:p>
                      <a:endParaRPr lang="it-IT" dirty="0" smtClean="0"/>
                    </a:p>
                    <a:p>
                      <a:endParaRPr lang="it-IT" dirty="0" smtClean="0"/>
                    </a:p>
                    <a:p>
                      <a:r>
                        <a:rPr lang="it-IT" dirty="0" smtClean="0"/>
                        <a:t>F</a:t>
                      </a:r>
                      <a:endParaRPr lang="it-IT" dirty="0"/>
                    </a:p>
                  </a:txBody>
                  <a:tcPr/>
                </a:tc>
                <a:tc>
                  <a:txBody>
                    <a:bodyPr/>
                    <a:lstStyle/>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solidFill>
                            <a:schemeClr val="accent2"/>
                          </a:solidFill>
                        </a:rPr>
                        <a:t>This </a:t>
                      </a:r>
                      <a:r>
                        <a:rPr lang="fr-FR" sz="1800" dirty="0" err="1" smtClean="0">
                          <a:solidFill>
                            <a:schemeClr val="accent2"/>
                          </a:solidFill>
                        </a:rPr>
                        <a:t>work</a:t>
                      </a:r>
                      <a:r>
                        <a:rPr lang="fr-FR" sz="1800" dirty="0" smtClean="0">
                          <a:solidFill>
                            <a:schemeClr val="accent2"/>
                          </a:solidFill>
                        </a:rPr>
                        <a:t> </a:t>
                      </a:r>
                      <a:r>
                        <a:rPr lang="fr-FR" sz="1800" dirty="0" err="1" smtClean="0">
                          <a:solidFill>
                            <a:schemeClr val="accent2"/>
                          </a:solidFill>
                        </a:rPr>
                        <a:t>fails</a:t>
                      </a:r>
                      <a:r>
                        <a:rPr lang="fr-FR" sz="1800" dirty="0" smtClean="0">
                          <a:solidFill>
                            <a:schemeClr val="accent2"/>
                          </a:solidFill>
                        </a:rPr>
                        <a:t> to show </a:t>
                      </a:r>
                      <a:r>
                        <a:rPr lang="fr-FR" sz="1800" dirty="0" err="1" smtClean="0">
                          <a:solidFill>
                            <a:schemeClr val="accent2"/>
                          </a:solidFill>
                        </a:rPr>
                        <a:t>any</a:t>
                      </a:r>
                      <a:r>
                        <a:rPr lang="fr-FR" sz="1800" dirty="0" smtClean="0">
                          <a:solidFill>
                            <a:schemeClr val="accent2"/>
                          </a:solidFill>
                        </a:rPr>
                        <a:t>   </a:t>
                      </a:r>
                      <a:r>
                        <a:rPr lang="fr-FR" sz="1800" dirty="0" err="1" smtClean="0">
                          <a:solidFill>
                            <a:schemeClr val="accent2"/>
                          </a:solidFill>
                        </a:rPr>
                        <a:t>knowledge</a:t>
                      </a:r>
                      <a:r>
                        <a:rPr lang="fr-FR" sz="1800" dirty="0" smtClean="0">
                          <a:solidFill>
                            <a:schemeClr val="accent2"/>
                          </a:solidFill>
                        </a:rPr>
                        <a:t> or </a:t>
                      </a:r>
                      <a:r>
                        <a:rPr lang="fr-FR" sz="1800" dirty="0" err="1" smtClean="0">
                          <a:solidFill>
                            <a:schemeClr val="accent2"/>
                          </a:solidFill>
                        </a:rPr>
                        <a:t>understanding</a:t>
                      </a:r>
                      <a:r>
                        <a:rPr lang="fr-FR" sz="1800" dirty="0" smtClean="0">
                          <a:solidFill>
                            <a:schemeClr val="accent2"/>
                          </a:solidFill>
                        </a:rPr>
                        <a:t> of the issues </a:t>
                      </a:r>
                      <a:r>
                        <a:rPr lang="fr-FR" sz="1800" dirty="0" err="1" smtClean="0">
                          <a:solidFill>
                            <a:schemeClr val="accent2"/>
                          </a:solidFill>
                        </a:rPr>
                        <a:t>raised</a:t>
                      </a:r>
                      <a:r>
                        <a:rPr lang="fr-FR" sz="1800" dirty="0" smtClean="0">
                          <a:solidFill>
                            <a:schemeClr val="accent2"/>
                          </a:solidFill>
                        </a:rPr>
                        <a:t> in the question. Most of the </a:t>
                      </a:r>
                      <a:r>
                        <a:rPr lang="fr-FR" sz="1800" dirty="0" err="1" smtClean="0">
                          <a:solidFill>
                            <a:schemeClr val="accent2"/>
                          </a:solidFill>
                        </a:rPr>
                        <a:t>material</a:t>
                      </a:r>
                      <a:r>
                        <a:rPr lang="fr-FR" sz="1800" dirty="0" smtClean="0">
                          <a:solidFill>
                            <a:schemeClr val="accent2"/>
                          </a:solidFill>
                        </a:rPr>
                        <a:t>  in the </a:t>
                      </a:r>
                      <a:r>
                        <a:rPr lang="fr-FR" sz="1800" dirty="0" err="1" smtClean="0">
                          <a:solidFill>
                            <a:schemeClr val="accent2"/>
                          </a:solidFill>
                        </a:rPr>
                        <a:t>answer</a:t>
                      </a:r>
                      <a:r>
                        <a:rPr lang="fr-FR" sz="1800" dirty="0" smtClean="0">
                          <a:solidFill>
                            <a:schemeClr val="accent2"/>
                          </a:solidFill>
                        </a:rPr>
                        <a:t> </a:t>
                      </a:r>
                      <a:r>
                        <a:rPr lang="fr-FR" sz="1800" dirty="0" err="1" smtClean="0">
                          <a:solidFill>
                            <a:schemeClr val="accent2"/>
                          </a:solidFill>
                        </a:rPr>
                        <a:t>is</a:t>
                      </a:r>
                      <a:r>
                        <a:rPr lang="fr-FR" sz="1800" dirty="0" smtClean="0">
                          <a:solidFill>
                            <a:schemeClr val="accent2"/>
                          </a:solidFill>
                        </a:rPr>
                        <a:t> </a:t>
                      </a:r>
                      <a:r>
                        <a:rPr lang="fr-FR" sz="1800" dirty="0" err="1" smtClean="0">
                          <a:solidFill>
                            <a:schemeClr val="accent2"/>
                          </a:solidFill>
                        </a:rPr>
                        <a:t>irrelevant</a:t>
                      </a:r>
                      <a:r>
                        <a:rPr lang="fr-FR" sz="1800" dirty="0" smtClean="0">
                          <a:solidFill>
                            <a:schemeClr val="accent2"/>
                          </a:solidFill>
                        </a:rPr>
                        <a:t>.</a:t>
                      </a:r>
                      <a:endParaRPr lang="fr-FR" sz="1800" b="1" dirty="0" smtClean="0">
                        <a:solidFill>
                          <a:schemeClr val="accent2"/>
                        </a:solidFill>
                      </a:endParaRPr>
                    </a:p>
                    <a:p>
                      <a:endParaRPr lang="it-IT" dirty="0"/>
                    </a:p>
                  </a:txBody>
                  <a:tcPr/>
                </a:tc>
              </a:tr>
            </a:tbl>
          </a:graphicData>
        </a:graphic>
      </p:graphicFrame>
      <p:sp>
        <p:nvSpPr>
          <p:cNvPr id="5" name="Segnaposto numero diapositiva 4"/>
          <p:cNvSpPr>
            <a:spLocks noGrp="1"/>
          </p:cNvSpPr>
          <p:nvPr>
            <p:ph type="sldNum" sz="quarter" idx="12"/>
          </p:nvPr>
        </p:nvSpPr>
        <p:spPr/>
        <p:txBody>
          <a:bodyPr/>
          <a:lstStyle/>
          <a:p>
            <a:fld id="{38C83D7B-D17B-4CD6-BBDA-701EC4DDA733}" type="slidenum">
              <a:rPr lang="it-IT" smtClean="0"/>
              <a:pPr/>
              <a:t>7</a:t>
            </a:fld>
            <a:endParaRPr lang="it-IT"/>
          </a:p>
        </p:txBody>
      </p:sp>
      <p:sp>
        <p:nvSpPr>
          <p:cNvPr id="7" name="Ovale 6"/>
          <p:cNvSpPr/>
          <p:nvPr/>
        </p:nvSpPr>
        <p:spPr>
          <a:xfrm rot="21133862">
            <a:off x="1223284" y="2065392"/>
            <a:ext cx="7741039" cy="318398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 do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not</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even</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want</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to</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talk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about</a:t>
            </a: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it-IT"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this</a:t>
            </a:r>
            <a:endParaRPr lang="it-IT"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Image</a:t>
            </a:r>
            <a:r>
              <a:rPr lang="it-IT" dirty="0" smtClean="0"/>
              <a:t> file </a:t>
            </a:r>
            <a:r>
              <a:rPr lang="it-IT" dirty="0" err="1" smtClean="0"/>
              <a:t>formats</a:t>
            </a:r>
            <a:endParaRPr lang="it-IT" dirty="0"/>
          </a:p>
        </p:txBody>
      </p:sp>
      <p:sp>
        <p:nvSpPr>
          <p:cNvPr id="3" name="Segnaposto piè di pagina 2"/>
          <p:cNvSpPr>
            <a:spLocks noGrp="1"/>
          </p:cNvSpPr>
          <p:nvPr>
            <p:ph type="ftr" sz="quarter" idx="11"/>
          </p:nvPr>
        </p:nvSpPr>
        <p:spPr/>
        <p:txBody>
          <a:bodyPr/>
          <a:lstStyle/>
          <a:p>
            <a:r>
              <a:rPr lang="en-US" dirty="0" smtClean="0"/>
              <a:t>sgazziano@johncabot.edu  </a:t>
            </a:r>
            <a:endParaRPr lang="it-IT" dirty="0"/>
          </a:p>
        </p:txBody>
      </p:sp>
      <p:sp>
        <p:nvSpPr>
          <p:cNvPr id="4" name="Segnaposto numero diapositiva 3"/>
          <p:cNvSpPr>
            <a:spLocks noGrp="1"/>
          </p:cNvSpPr>
          <p:nvPr>
            <p:ph type="sldNum" sz="quarter" idx="12"/>
          </p:nvPr>
        </p:nvSpPr>
        <p:spPr/>
        <p:txBody>
          <a:bodyPr/>
          <a:lstStyle/>
          <a:p>
            <a:fld id="{38C83D7B-D17B-4CD6-BBDA-701EC4DDA733}" type="slidenum">
              <a:rPr lang="it-IT" smtClean="0"/>
              <a:pPr/>
              <a:t>70</a:t>
            </a:fld>
            <a:endParaRPr lang="it-IT"/>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323528" y="1556792"/>
            <a:ext cx="8143762" cy="2880320"/>
          </a:xfrm>
          <a:prstGeom prst="rect">
            <a:avLst/>
          </a:prstGeom>
          <a:noFill/>
          <a:ln w="9525">
            <a:noFill/>
            <a:miter lim="800000"/>
            <a:headEnd/>
            <a:tailEnd/>
          </a:ln>
        </p:spPr>
      </p:pic>
      <p:sp>
        <p:nvSpPr>
          <p:cNvPr id="9" name="CasellaDiTesto 8"/>
          <p:cNvSpPr txBox="1"/>
          <p:nvPr/>
        </p:nvSpPr>
        <p:spPr>
          <a:xfrm>
            <a:off x="2555776" y="5301208"/>
            <a:ext cx="3816424" cy="369332"/>
          </a:xfrm>
          <a:prstGeom prst="rect">
            <a:avLst/>
          </a:prstGeom>
          <a:noFill/>
        </p:spPr>
        <p:txBody>
          <a:bodyPr wrap="square" rtlCol="0">
            <a:spAutoFit/>
          </a:bodyPr>
          <a:lstStyle/>
          <a:p>
            <a:r>
              <a:rPr lang="it-IT" dirty="0" smtClean="0">
                <a:hlinkClick r:id="rId3"/>
              </a:rPr>
              <a:t>Compare </a:t>
            </a:r>
            <a:r>
              <a:rPr lang="it-IT" dirty="0" err="1" smtClean="0">
                <a:hlinkClick r:id="rId3"/>
              </a:rPr>
              <a:t>different</a:t>
            </a:r>
            <a:r>
              <a:rPr lang="it-IT" dirty="0" smtClean="0">
                <a:hlinkClick r:id="rId3"/>
              </a:rPr>
              <a:t> file </a:t>
            </a:r>
            <a:r>
              <a:rPr lang="it-IT" dirty="0" err="1" smtClean="0">
                <a:hlinkClick r:id="rId3"/>
              </a:rPr>
              <a:t>formats</a:t>
            </a:r>
            <a:r>
              <a:rPr lang="it-IT" dirty="0" smtClean="0">
                <a:hlinkClick r:id="rId3"/>
              </a:rPr>
              <a:t> </a:t>
            </a:r>
            <a:r>
              <a:rPr lang="it-IT" dirty="0" err="1" smtClean="0">
                <a:hlinkClick r:id="rId3"/>
              </a:rPr>
              <a:t>here</a:t>
            </a:r>
            <a:endParaRPr lang="it-IT"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Image</a:t>
            </a:r>
            <a:r>
              <a:rPr lang="it-IT" dirty="0" smtClean="0"/>
              <a:t> file </a:t>
            </a:r>
            <a:r>
              <a:rPr lang="it-IT" dirty="0" err="1" smtClean="0"/>
              <a:t>formats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71</a:t>
            </a:fld>
            <a:endParaRPr lang="it-IT"/>
          </a:p>
        </p:txBody>
      </p:sp>
      <p:sp>
        <p:nvSpPr>
          <p:cNvPr id="7" name="CasellaDiTesto 6"/>
          <p:cNvSpPr txBox="1"/>
          <p:nvPr/>
        </p:nvSpPr>
        <p:spPr>
          <a:xfrm>
            <a:off x="323528" y="1628800"/>
            <a:ext cx="4248472" cy="4801314"/>
          </a:xfrm>
          <a:prstGeom prst="rect">
            <a:avLst/>
          </a:prstGeom>
          <a:noFill/>
        </p:spPr>
        <p:txBody>
          <a:bodyPr wrap="square" rtlCol="0">
            <a:spAutoFit/>
          </a:bodyPr>
          <a:lstStyle/>
          <a:p>
            <a:r>
              <a:rPr lang="it-IT" dirty="0" smtClean="0">
                <a:hlinkClick r:id="rId2"/>
              </a:rPr>
              <a:t>GIF</a:t>
            </a:r>
            <a:r>
              <a:rPr lang="it-IT" dirty="0" smtClean="0"/>
              <a:t>  - </a:t>
            </a:r>
            <a:r>
              <a:rPr lang="en-US" dirty="0" smtClean="0"/>
              <a:t>The </a:t>
            </a:r>
            <a:r>
              <a:rPr lang="en-US" b="1" dirty="0" smtClean="0"/>
              <a:t>Graphics Interchange Format</a:t>
            </a:r>
            <a:r>
              <a:rPr lang="en-US" dirty="0" smtClean="0"/>
              <a:t> is a </a:t>
            </a:r>
            <a:r>
              <a:rPr lang="en-US" dirty="0" smtClean="0">
                <a:hlinkClick r:id="rId3" tooltip="Raster graphics"/>
              </a:rPr>
              <a:t>bitmap</a:t>
            </a:r>
            <a:r>
              <a:rPr lang="en-US" dirty="0" smtClean="0"/>
              <a:t> </a:t>
            </a:r>
            <a:r>
              <a:rPr lang="en-US" dirty="0" smtClean="0">
                <a:hlinkClick r:id="rId4" tooltip="Image file formats"/>
              </a:rPr>
              <a:t>image format</a:t>
            </a:r>
            <a:r>
              <a:rPr lang="en-US" dirty="0" smtClean="0"/>
              <a:t> introduced by </a:t>
            </a:r>
            <a:r>
              <a:rPr lang="en-US" dirty="0" smtClean="0">
                <a:hlinkClick r:id="rId5" tooltip="CompuServe"/>
              </a:rPr>
              <a:t>CompuServe</a:t>
            </a:r>
            <a:r>
              <a:rPr lang="en-US" dirty="0" smtClean="0"/>
              <a:t> in 1987</a:t>
            </a:r>
            <a:r>
              <a:rPr lang="en-US" baseline="30000" dirty="0" smtClean="0"/>
              <a:t>  </a:t>
            </a:r>
            <a:r>
              <a:rPr lang="en-US" dirty="0" smtClean="0"/>
              <a:t>used on the </a:t>
            </a:r>
            <a:r>
              <a:rPr lang="en-US" dirty="0" smtClean="0">
                <a:hlinkClick r:id="rId6" tooltip="World Wide Web"/>
              </a:rPr>
              <a:t>World Wide Web</a:t>
            </a:r>
            <a:r>
              <a:rPr lang="en-US" dirty="0" smtClean="0"/>
              <a:t> due to its wide support and portability.</a:t>
            </a:r>
          </a:p>
          <a:p>
            <a:r>
              <a:rPr lang="en-US" dirty="0" smtClean="0"/>
              <a:t>The format supports up to </a:t>
            </a:r>
            <a:r>
              <a:rPr lang="en-US" dirty="0" smtClean="0">
                <a:hlinkClick r:id="rId7" tooltip="8-bit color"/>
              </a:rPr>
              <a:t>8 bits per pixel</a:t>
            </a:r>
            <a:r>
              <a:rPr lang="en-US" dirty="0" smtClean="0"/>
              <a:t> for each image, allowing a single image to reference its own palette of up to 256 different colors Supports </a:t>
            </a:r>
            <a:r>
              <a:rPr lang="en-US" dirty="0" smtClean="0">
                <a:hlinkClick r:id="rId8" tooltip="Animation"/>
              </a:rPr>
              <a:t>animations</a:t>
            </a:r>
            <a:r>
              <a:rPr lang="en-US" dirty="0" smtClean="0"/>
              <a:t> and allows a separate palette of up to 256 colors for each frame. These palette limitations make the GIF format unsuitable for reproducing color photographs and other images with continuous color, but it is well-suited for simpler images such as graphics or logos with solid areas of color.</a:t>
            </a:r>
          </a:p>
        </p:txBody>
      </p:sp>
      <p:sp>
        <p:nvSpPr>
          <p:cNvPr id="9" name="CasellaDiTesto 8"/>
          <p:cNvSpPr txBox="1"/>
          <p:nvPr/>
        </p:nvSpPr>
        <p:spPr>
          <a:xfrm>
            <a:off x="4932040" y="1700808"/>
            <a:ext cx="3816424" cy="369332"/>
          </a:xfrm>
          <a:prstGeom prst="rect">
            <a:avLst/>
          </a:prstGeom>
          <a:noFill/>
        </p:spPr>
        <p:txBody>
          <a:bodyPr wrap="square" rtlCol="0">
            <a:spAutoFit/>
          </a:bodyPr>
          <a:lstStyle/>
          <a:p>
            <a:r>
              <a:rPr lang="it-IT" dirty="0" smtClean="0">
                <a:hlinkClick r:id="rId4"/>
              </a:rPr>
              <a:t>Compare </a:t>
            </a:r>
            <a:r>
              <a:rPr lang="it-IT" dirty="0" err="1" smtClean="0">
                <a:hlinkClick r:id="rId4"/>
              </a:rPr>
              <a:t>different</a:t>
            </a:r>
            <a:r>
              <a:rPr lang="it-IT" dirty="0" smtClean="0">
                <a:hlinkClick r:id="rId4"/>
              </a:rPr>
              <a:t> file </a:t>
            </a:r>
            <a:r>
              <a:rPr lang="it-IT" dirty="0" err="1" smtClean="0">
                <a:hlinkClick r:id="rId4"/>
              </a:rPr>
              <a:t>formats</a:t>
            </a:r>
            <a:r>
              <a:rPr lang="it-IT" dirty="0" smtClean="0">
                <a:hlinkClick r:id="rId4"/>
              </a:rPr>
              <a:t> </a:t>
            </a:r>
            <a:r>
              <a:rPr lang="it-IT" dirty="0" err="1" smtClean="0">
                <a:hlinkClick r:id="rId4"/>
              </a:rPr>
              <a:t>here</a:t>
            </a:r>
            <a:endParaRPr lang="it-IT" dirty="0"/>
          </a:p>
        </p:txBody>
      </p:sp>
      <p:pic>
        <p:nvPicPr>
          <p:cNvPr id="10" name="Immagine 9" descr="Christmas-Gifs_02.gif"/>
          <p:cNvPicPr>
            <a:picLocks noChangeAspect="1"/>
          </p:cNvPicPr>
          <p:nvPr/>
        </p:nvPicPr>
        <p:blipFill>
          <a:blip r:embed="rId9" cstate="print"/>
          <a:stretch>
            <a:fillRect/>
          </a:stretch>
        </p:blipFill>
        <p:spPr>
          <a:xfrm>
            <a:off x="4716016" y="1628800"/>
            <a:ext cx="4009057" cy="4009057"/>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Image</a:t>
            </a:r>
            <a:r>
              <a:rPr lang="it-IT" dirty="0" smtClean="0"/>
              <a:t> file </a:t>
            </a:r>
            <a:r>
              <a:rPr lang="it-IT" dirty="0" err="1" smtClean="0"/>
              <a:t>formats</a:t>
            </a:r>
            <a:r>
              <a:rPr lang="it-IT" dirty="0" smtClean="0"/>
              <a:t> - JPG</a:t>
            </a:r>
            <a:endParaRPr lang="it-IT" dirty="0"/>
          </a:p>
        </p:txBody>
      </p:sp>
      <p:sp>
        <p:nvSpPr>
          <p:cNvPr id="3" name="Segnaposto piè di pagina 2"/>
          <p:cNvSpPr>
            <a:spLocks noGrp="1"/>
          </p:cNvSpPr>
          <p:nvPr>
            <p:ph type="ftr" sz="quarter" idx="11"/>
          </p:nvPr>
        </p:nvSpPr>
        <p:spPr/>
        <p:txBody>
          <a:bodyPr/>
          <a:lstStyle/>
          <a:p>
            <a:r>
              <a:rPr lang="en-US" dirty="0" smtClean="0"/>
              <a:t>sgazziano@johncabot.edu  </a:t>
            </a:r>
            <a:endParaRPr lang="it-IT" dirty="0"/>
          </a:p>
        </p:txBody>
      </p:sp>
      <p:sp>
        <p:nvSpPr>
          <p:cNvPr id="4" name="Segnaposto numero diapositiva 3"/>
          <p:cNvSpPr>
            <a:spLocks noGrp="1"/>
          </p:cNvSpPr>
          <p:nvPr>
            <p:ph type="sldNum" sz="quarter" idx="12"/>
          </p:nvPr>
        </p:nvSpPr>
        <p:spPr/>
        <p:txBody>
          <a:bodyPr/>
          <a:lstStyle/>
          <a:p>
            <a:fld id="{38C83D7B-D17B-4CD6-BBDA-701EC4DDA733}" type="slidenum">
              <a:rPr lang="it-IT" smtClean="0"/>
              <a:pPr/>
              <a:t>72</a:t>
            </a:fld>
            <a:endParaRPr lang="it-IT"/>
          </a:p>
        </p:txBody>
      </p:sp>
      <p:sp>
        <p:nvSpPr>
          <p:cNvPr id="7" name="CasellaDiTesto 6"/>
          <p:cNvSpPr txBox="1"/>
          <p:nvPr/>
        </p:nvSpPr>
        <p:spPr>
          <a:xfrm>
            <a:off x="539552" y="1556792"/>
            <a:ext cx="4392488" cy="3970318"/>
          </a:xfrm>
          <a:prstGeom prst="rect">
            <a:avLst/>
          </a:prstGeom>
          <a:noFill/>
        </p:spPr>
        <p:txBody>
          <a:bodyPr wrap="square" rtlCol="0">
            <a:spAutoFit/>
          </a:bodyPr>
          <a:lstStyle/>
          <a:p>
            <a:r>
              <a:rPr lang="it-IT" dirty="0" smtClean="0">
                <a:hlinkClick r:id="rId2"/>
              </a:rPr>
              <a:t>JPG </a:t>
            </a:r>
            <a:r>
              <a:rPr lang="it-IT" dirty="0" smtClean="0"/>
              <a:t>- </a:t>
            </a:r>
            <a:r>
              <a:rPr lang="en-US" dirty="0" smtClean="0"/>
              <a:t>The term "JPEG" is an acronym for the </a:t>
            </a:r>
            <a:r>
              <a:rPr lang="en-US" dirty="0" smtClean="0">
                <a:hlinkClick r:id="rId3" tooltip="Joint Photographic Experts Group"/>
              </a:rPr>
              <a:t>Joint Photographic Experts Group</a:t>
            </a:r>
            <a:r>
              <a:rPr lang="en-US" dirty="0" smtClean="0"/>
              <a:t>. JPG compression algorithm is at its best on photographs and paintings of realistic scenes with smooth variations of tone and color. For web usage, where the amount of data used for an image is important, JPEG is very popular. JPEG/</a:t>
            </a:r>
            <a:r>
              <a:rPr lang="en-US" dirty="0" err="1" smtClean="0">
                <a:hlinkClick r:id="rId4" tooltip="Exif"/>
              </a:rPr>
              <a:t>Exif</a:t>
            </a:r>
            <a:r>
              <a:rPr lang="en-US" dirty="0" smtClean="0"/>
              <a:t> is also the most common format saved by digital cameras.</a:t>
            </a:r>
          </a:p>
          <a:p>
            <a:endParaRPr lang="en-US" dirty="0" smtClean="0"/>
          </a:p>
          <a:p>
            <a:r>
              <a:rPr lang="en-US" b="1" u="sng" dirty="0" smtClean="0">
                <a:solidFill>
                  <a:srgbClr val="FF0000"/>
                </a:solidFill>
              </a:rPr>
              <a:t>TRUE COLOR</a:t>
            </a:r>
          </a:p>
          <a:p>
            <a:endParaRPr lang="en-US" b="1" u="sng" dirty="0" smtClean="0">
              <a:solidFill>
                <a:srgbClr val="FF0000"/>
              </a:solidFill>
            </a:endParaRPr>
          </a:p>
          <a:p>
            <a:r>
              <a:rPr lang="en-US" b="1" u="sng" dirty="0" smtClean="0">
                <a:solidFill>
                  <a:srgbClr val="FF0000"/>
                </a:solidFill>
              </a:rPr>
              <a:t>LARGER SIZE THAN GIF</a:t>
            </a:r>
            <a:endParaRPr lang="it-IT" b="1" u="sng" dirty="0" smtClean="0">
              <a:solidFill>
                <a:srgbClr val="FF0000"/>
              </a:solidFill>
            </a:endParaRPr>
          </a:p>
          <a:p>
            <a:endParaRPr lang="it-IT" dirty="0" smtClean="0"/>
          </a:p>
        </p:txBody>
      </p:sp>
      <p:sp>
        <p:nvSpPr>
          <p:cNvPr id="9" name="CasellaDiTesto 8"/>
          <p:cNvSpPr txBox="1"/>
          <p:nvPr/>
        </p:nvSpPr>
        <p:spPr>
          <a:xfrm>
            <a:off x="467544" y="5805264"/>
            <a:ext cx="3816424" cy="369332"/>
          </a:xfrm>
          <a:prstGeom prst="rect">
            <a:avLst/>
          </a:prstGeom>
          <a:noFill/>
        </p:spPr>
        <p:txBody>
          <a:bodyPr wrap="square" rtlCol="0">
            <a:spAutoFit/>
          </a:bodyPr>
          <a:lstStyle/>
          <a:p>
            <a:r>
              <a:rPr lang="it-IT" dirty="0" smtClean="0">
                <a:hlinkClick r:id="rId5"/>
              </a:rPr>
              <a:t>Compare </a:t>
            </a:r>
            <a:r>
              <a:rPr lang="it-IT" dirty="0" err="1" smtClean="0">
                <a:hlinkClick r:id="rId5"/>
              </a:rPr>
              <a:t>different</a:t>
            </a:r>
            <a:r>
              <a:rPr lang="it-IT" dirty="0" smtClean="0">
                <a:hlinkClick r:id="rId5"/>
              </a:rPr>
              <a:t> file </a:t>
            </a:r>
            <a:r>
              <a:rPr lang="it-IT" dirty="0" err="1" smtClean="0">
                <a:hlinkClick r:id="rId5"/>
              </a:rPr>
              <a:t>formats</a:t>
            </a:r>
            <a:r>
              <a:rPr lang="it-IT" dirty="0" smtClean="0">
                <a:hlinkClick r:id="rId5"/>
              </a:rPr>
              <a:t> </a:t>
            </a:r>
            <a:r>
              <a:rPr lang="it-IT" dirty="0" err="1" smtClean="0">
                <a:hlinkClick r:id="rId5"/>
              </a:rPr>
              <a:t>here</a:t>
            </a:r>
            <a:endParaRPr lang="it-IT" dirty="0"/>
          </a:p>
        </p:txBody>
      </p:sp>
      <p:pic>
        <p:nvPicPr>
          <p:cNvPr id="10" name="Immagine 9" descr="SteveMcCurryPortraits1.jpg"/>
          <p:cNvPicPr>
            <a:picLocks noChangeAspect="1"/>
          </p:cNvPicPr>
          <p:nvPr/>
        </p:nvPicPr>
        <p:blipFill>
          <a:blip r:embed="rId6" cstate="print"/>
          <a:stretch>
            <a:fillRect/>
          </a:stretch>
        </p:blipFill>
        <p:spPr>
          <a:xfrm>
            <a:off x="5220072" y="1556792"/>
            <a:ext cx="2968240" cy="4437112"/>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Image</a:t>
            </a:r>
            <a:r>
              <a:rPr lang="it-IT" dirty="0" smtClean="0"/>
              <a:t> file </a:t>
            </a:r>
            <a:r>
              <a:rPr lang="it-IT" dirty="0" err="1" smtClean="0"/>
              <a:t>formats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73</a:t>
            </a:fld>
            <a:endParaRPr lang="it-IT"/>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323528" y="1556792"/>
            <a:ext cx="4524375" cy="1600200"/>
          </a:xfrm>
          <a:prstGeom prst="rect">
            <a:avLst/>
          </a:prstGeom>
          <a:noFill/>
          <a:ln w="9525">
            <a:noFill/>
            <a:miter lim="800000"/>
            <a:headEnd/>
            <a:tailEnd/>
          </a:ln>
        </p:spPr>
      </p:pic>
      <p:sp>
        <p:nvSpPr>
          <p:cNvPr id="7" name="CasellaDiTesto 6"/>
          <p:cNvSpPr txBox="1"/>
          <p:nvPr/>
        </p:nvSpPr>
        <p:spPr>
          <a:xfrm>
            <a:off x="539552" y="3356992"/>
            <a:ext cx="7920880" cy="3139321"/>
          </a:xfrm>
          <a:prstGeom prst="rect">
            <a:avLst/>
          </a:prstGeom>
          <a:noFill/>
        </p:spPr>
        <p:txBody>
          <a:bodyPr wrap="square" rtlCol="0">
            <a:spAutoFit/>
          </a:bodyPr>
          <a:lstStyle/>
          <a:p>
            <a:r>
              <a:rPr lang="it-IT" dirty="0" smtClean="0"/>
              <a:t>PNG - </a:t>
            </a:r>
            <a:r>
              <a:rPr lang="en-US" dirty="0" smtClean="0"/>
              <a:t>On small images, GIF can achieve greater compression than PNG. On most images, except for the above case, a GIF will have a larger file-size than an indexed PNG.</a:t>
            </a:r>
          </a:p>
          <a:p>
            <a:r>
              <a:rPr lang="en-US" dirty="0" smtClean="0"/>
              <a:t>PNG gives a much wider range of transparency options than GIF, including </a:t>
            </a:r>
            <a:r>
              <a:rPr lang="en-US" dirty="0" smtClean="0">
                <a:hlinkClick r:id="rId3" tooltip="Alpha channel"/>
              </a:rPr>
              <a:t>alpha channel</a:t>
            </a:r>
            <a:r>
              <a:rPr lang="en-US" dirty="0" smtClean="0"/>
              <a:t> transparency.  </a:t>
            </a:r>
            <a:r>
              <a:rPr lang="en-US" dirty="0" err="1" smtClean="0">
                <a:hlinkClick r:id="rId4" tooltip="True Color"/>
              </a:rPr>
              <a:t>Truecolor</a:t>
            </a:r>
            <a:r>
              <a:rPr lang="en-US" dirty="0" smtClean="0"/>
              <a:t>, allowing for greater color precision, smoother fades, etc.</a:t>
            </a:r>
            <a:r>
              <a:rPr lang="en-US" baseline="30000" dirty="0" smtClean="0">
                <a:hlinkClick r:id="rId5"/>
              </a:rPr>
              <a:t>[24]</a:t>
            </a:r>
            <a:r>
              <a:rPr lang="en-US" dirty="0" smtClean="0"/>
              <a:t> </a:t>
            </a:r>
          </a:p>
          <a:p>
            <a:r>
              <a:rPr lang="en-US" dirty="0" smtClean="0"/>
              <a:t>GIF intrinsically supports animated images. PNG supports animation only via unofficial extensions (see the </a:t>
            </a:r>
            <a:r>
              <a:rPr lang="en-US" dirty="0" smtClean="0">
                <a:hlinkClick r:id="rId5"/>
              </a:rPr>
              <a:t>section on animation</a:t>
            </a:r>
            <a:r>
              <a:rPr lang="en-US" dirty="0" smtClean="0"/>
              <a:t>, above).</a:t>
            </a:r>
          </a:p>
          <a:p>
            <a:r>
              <a:rPr lang="en-US" dirty="0" smtClean="0"/>
              <a:t>PNG images are less widely supported by older browsers. In particular, IE6 has limited support for PNG.</a:t>
            </a:r>
          </a:p>
          <a:p>
            <a:endParaRPr lang="it-IT" dirty="0"/>
          </a:p>
        </p:txBody>
      </p:sp>
      <p:sp>
        <p:nvSpPr>
          <p:cNvPr id="9" name="CasellaDiTesto 8"/>
          <p:cNvSpPr txBox="1"/>
          <p:nvPr/>
        </p:nvSpPr>
        <p:spPr>
          <a:xfrm>
            <a:off x="4932040" y="1700808"/>
            <a:ext cx="3816424" cy="369332"/>
          </a:xfrm>
          <a:prstGeom prst="rect">
            <a:avLst/>
          </a:prstGeom>
          <a:noFill/>
        </p:spPr>
        <p:txBody>
          <a:bodyPr wrap="square" rtlCol="0">
            <a:spAutoFit/>
          </a:bodyPr>
          <a:lstStyle/>
          <a:p>
            <a:r>
              <a:rPr lang="it-IT" dirty="0" smtClean="0">
                <a:hlinkClick r:id="rId6"/>
              </a:rPr>
              <a:t>Compare </a:t>
            </a:r>
            <a:r>
              <a:rPr lang="it-IT" dirty="0" err="1" smtClean="0">
                <a:hlinkClick r:id="rId6"/>
              </a:rPr>
              <a:t>different</a:t>
            </a:r>
            <a:r>
              <a:rPr lang="it-IT" dirty="0" smtClean="0">
                <a:hlinkClick r:id="rId6"/>
              </a:rPr>
              <a:t> file </a:t>
            </a:r>
            <a:r>
              <a:rPr lang="it-IT" dirty="0" err="1" smtClean="0">
                <a:hlinkClick r:id="rId6"/>
              </a:rPr>
              <a:t>formats</a:t>
            </a:r>
            <a:r>
              <a:rPr lang="it-IT" dirty="0" smtClean="0">
                <a:hlinkClick r:id="rId6"/>
              </a:rPr>
              <a:t> </a:t>
            </a:r>
            <a:r>
              <a:rPr lang="it-IT" dirty="0" err="1" smtClean="0">
                <a:hlinkClick r:id="rId6"/>
              </a:rPr>
              <a:t>here</a:t>
            </a:r>
            <a:endParaRPr lang="it-IT"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Image</a:t>
            </a:r>
            <a:r>
              <a:rPr lang="it-IT" dirty="0" smtClean="0"/>
              <a:t> file </a:t>
            </a:r>
            <a:r>
              <a:rPr lang="it-IT" dirty="0" err="1" smtClean="0"/>
              <a:t>formats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74</a:t>
            </a:fld>
            <a:endParaRPr lang="it-IT"/>
          </a:p>
        </p:txBody>
      </p:sp>
      <p:sp>
        <p:nvSpPr>
          <p:cNvPr id="5" name="Segnaposto contenuto 4"/>
          <p:cNvSpPr>
            <a:spLocks noGrp="1"/>
          </p:cNvSpPr>
          <p:nvPr>
            <p:ph sz="quarter" idx="1"/>
          </p:nvPr>
        </p:nvSpPr>
        <p:spPr/>
        <p:txBody>
          <a:bodyPr/>
          <a:lstStyle/>
          <a:p>
            <a:endParaRPr lang="it-IT"/>
          </a:p>
        </p:txBody>
      </p:sp>
      <p:pic>
        <p:nvPicPr>
          <p:cNvPr id="2050" name="Picture 2"/>
          <p:cNvPicPr>
            <a:picLocks noChangeAspect="1" noChangeArrowheads="1"/>
          </p:cNvPicPr>
          <p:nvPr/>
        </p:nvPicPr>
        <p:blipFill>
          <a:blip r:embed="rId2" cstate="print"/>
          <a:srcRect/>
          <a:stretch>
            <a:fillRect/>
          </a:stretch>
        </p:blipFill>
        <p:spPr bwMode="auto">
          <a:xfrm>
            <a:off x="0" y="26622"/>
            <a:ext cx="9144000" cy="6831377"/>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Photofiltre</a:t>
            </a:r>
            <a:r>
              <a:rPr lang="it-IT" dirty="0" smtClean="0"/>
              <a:t> </a:t>
            </a:r>
            <a:r>
              <a:rPr lang="it-IT" dirty="0" err="1" smtClean="0"/>
              <a:t>tutorials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75</a:t>
            </a:fld>
            <a:endParaRPr lang="it-IT"/>
          </a:p>
        </p:txBody>
      </p:sp>
      <p:sp>
        <p:nvSpPr>
          <p:cNvPr id="5" name="Segnaposto contenuto 4"/>
          <p:cNvSpPr>
            <a:spLocks noGrp="1"/>
          </p:cNvSpPr>
          <p:nvPr>
            <p:ph sz="quarter" idx="1"/>
          </p:nvPr>
        </p:nvSpPr>
        <p:spPr/>
        <p:txBody>
          <a:bodyPr/>
          <a:lstStyle/>
          <a:p>
            <a:r>
              <a:rPr lang="it-IT" dirty="0" smtClean="0">
                <a:hlinkClick r:id="rId2"/>
              </a:rPr>
              <a:t>http://photofiltre.free.fr/tutorials_en.htm</a:t>
            </a:r>
          </a:p>
          <a:p>
            <a:r>
              <a:rPr lang="it-IT" dirty="0" smtClean="0">
                <a:hlinkClick r:id="rId2"/>
              </a:rPr>
              <a:t>http://hopelessthunder.org/tutorials/photofiltre/</a:t>
            </a:r>
            <a:endParaRPr lang="it-IT" dirty="0" smtClean="0"/>
          </a:p>
          <a:p>
            <a:endParaRPr lang="it-IT"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 First test on integration of documents - 1</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76</a:t>
            </a:fld>
            <a:endParaRPr lang="it-IT"/>
          </a:p>
        </p:txBody>
      </p:sp>
      <p:sp>
        <p:nvSpPr>
          <p:cNvPr id="5" name="Content Placeholder 4"/>
          <p:cNvSpPr>
            <a:spLocks noGrp="1"/>
          </p:cNvSpPr>
          <p:nvPr>
            <p:ph sz="quarter" idx="1"/>
          </p:nvPr>
        </p:nvSpPr>
        <p:spPr>
          <a:ln>
            <a:solidFill>
              <a:srgbClr val="FFFF00"/>
            </a:solidFill>
          </a:ln>
        </p:spPr>
        <p:txBody>
          <a:bodyPr>
            <a:normAutofit/>
          </a:bodyPr>
          <a:lstStyle/>
          <a:p>
            <a:r>
              <a:rPr lang="it-IT" dirty="0" smtClean="0"/>
              <a:t>Test   -  this is </a:t>
            </a:r>
            <a:r>
              <a:rPr lang="it-IT" dirty="0" smtClean="0">
                <a:solidFill>
                  <a:srgbClr val="FF0000"/>
                </a:solidFill>
              </a:rPr>
              <a:t>GRADED </a:t>
            </a:r>
            <a:r>
              <a:rPr lang="it-IT" dirty="0" smtClean="0"/>
              <a:t>: </a:t>
            </a:r>
            <a:r>
              <a:rPr lang="it-IT" dirty="0" smtClean="0">
                <a:solidFill>
                  <a:srgbClr val="FF0000"/>
                </a:solidFill>
              </a:rPr>
              <a:t>due by wed 21 sept</a:t>
            </a:r>
          </a:p>
          <a:p>
            <a:pPr lvl="1"/>
            <a:r>
              <a:rPr lang="it-IT" dirty="0" smtClean="0">
                <a:solidFill>
                  <a:srgbClr val="002060"/>
                </a:solidFill>
              </a:rPr>
              <a:t>Find the cost of a programmer, a system manager, a project manager in: 	</a:t>
            </a:r>
          </a:p>
          <a:p>
            <a:pPr lvl="4"/>
            <a:r>
              <a:rPr lang="it-IT" dirty="0" smtClean="0">
                <a:solidFill>
                  <a:srgbClr val="002060"/>
                </a:solidFill>
              </a:rPr>
              <a:t>USA or </a:t>
            </a:r>
            <a:r>
              <a:rPr lang="it-IT" dirty="0" err="1" smtClean="0">
                <a:solidFill>
                  <a:srgbClr val="002060"/>
                </a:solidFill>
              </a:rPr>
              <a:t>European</a:t>
            </a:r>
            <a:r>
              <a:rPr lang="it-IT" dirty="0" smtClean="0">
                <a:solidFill>
                  <a:srgbClr val="002060"/>
                </a:solidFill>
              </a:rPr>
              <a:t> Union</a:t>
            </a:r>
          </a:p>
          <a:p>
            <a:pPr lvl="4"/>
            <a:r>
              <a:rPr lang="it-IT" dirty="0" smtClean="0">
                <a:solidFill>
                  <a:srgbClr val="002060"/>
                </a:solidFill>
              </a:rPr>
              <a:t>India</a:t>
            </a:r>
          </a:p>
          <a:p>
            <a:pPr lvl="4"/>
            <a:r>
              <a:rPr lang="it-IT" dirty="0" smtClean="0">
                <a:solidFill>
                  <a:srgbClr val="002060"/>
                </a:solidFill>
              </a:rPr>
              <a:t>China</a:t>
            </a:r>
          </a:p>
          <a:p>
            <a:pPr lvl="1"/>
            <a:r>
              <a:rPr lang="it-IT" dirty="0" smtClean="0">
                <a:solidFill>
                  <a:srgbClr val="002060"/>
                </a:solidFill>
              </a:rPr>
              <a:t>Write a single-page paper using MS Word, using copy and paste, using a selection of text taken from </a:t>
            </a:r>
            <a:r>
              <a:rPr lang="it-IT" dirty="0" smtClean="0">
                <a:hlinkClick r:id="rId2"/>
              </a:rPr>
              <a:t>http://en.wikipedia.org/wiki/Offshore_software_R%26D</a:t>
            </a:r>
            <a:r>
              <a:rPr lang="it-IT" dirty="0" smtClean="0"/>
              <a:t> </a:t>
            </a:r>
            <a:r>
              <a:rPr lang="it-IT" dirty="0" smtClean="0">
                <a:solidFill>
                  <a:srgbClr val="002060"/>
                </a:solidFill>
              </a:rPr>
              <a:t>and quote the costs you’ve found. (mention the costs and the source)</a:t>
            </a:r>
          </a:p>
          <a:p>
            <a:pPr lvl="1"/>
            <a:r>
              <a:rPr lang="it-IT" dirty="0" err="1" smtClean="0">
                <a:solidFill>
                  <a:srgbClr val="002060"/>
                </a:solidFill>
              </a:rPr>
              <a:t>Find</a:t>
            </a:r>
            <a:r>
              <a:rPr lang="it-IT" dirty="0" smtClean="0">
                <a:solidFill>
                  <a:srgbClr val="002060"/>
                </a:solidFill>
              </a:rPr>
              <a:t> and include a </a:t>
            </a:r>
            <a:r>
              <a:rPr lang="it-IT" dirty="0" err="1" smtClean="0">
                <a:solidFill>
                  <a:srgbClr val="002060"/>
                </a:solidFill>
              </a:rPr>
              <a:t>suitable</a:t>
            </a:r>
            <a:r>
              <a:rPr lang="it-IT" dirty="0" smtClean="0">
                <a:solidFill>
                  <a:srgbClr val="002060"/>
                </a:solidFill>
              </a:rPr>
              <a:t> </a:t>
            </a:r>
            <a:r>
              <a:rPr lang="it-IT" dirty="0" err="1" smtClean="0">
                <a:solidFill>
                  <a:srgbClr val="002060"/>
                </a:solidFill>
              </a:rPr>
              <a:t>picture</a:t>
            </a:r>
            <a:r>
              <a:rPr lang="it-IT" dirty="0" smtClean="0">
                <a:solidFill>
                  <a:srgbClr val="002060"/>
                </a:solidFill>
              </a:rPr>
              <a:t> (Google </a:t>
            </a:r>
            <a:r>
              <a:rPr lang="it-IT" dirty="0" err="1" smtClean="0">
                <a:solidFill>
                  <a:srgbClr val="002060"/>
                </a:solidFill>
              </a:rPr>
              <a:t>search</a:t>
            </a:r>
            <a:r>
              <a:rPr lang="it-IT" dirty="0" smtClean="0">
                <a:solidFill>
                  <a:srgbClr val="002060"/>
                </a:solidFill>
              </a:rPr>
              <a:t> </a:t>
            </a:r>
            <a:r>
              <a:rPr lang="it-IT" dirty="0" err="1" smtClean="0">
                <a:solidFill>
                  <a:srgbClr val="002060"/>
                </a:solidFill>
              </a:rPr>
              <a:t>images</a:t>
            </a:r>
            <a:r>
              <a:rPr lang="it-IT" dirty="0" smtClean="0">
                <a:solidFill>
                  <a:srgbClr val="002060"/>
                </a:solidFill>
              </a:rPr>
              <a:t>)</a:t>
            </a:r>
          </a:p>
          <a:p>
            <a:pPr lvl="1"/>
            <a:endParaRPr lang="it-IT" dirty="0" smtClean="0">
              <a:solidFill>
                <a:srgbClr val="002060"/>
              </a:solidFill>
            </a:endParaRPr>
          </a:p>
          <a:p>
            <a:pPr lvl="1"/>
            <a:endParaRPr lang="it-IT" dirty="0" smtClean="0">
              <a:solidFill>
                <a:srgbClr val="002060"/>
              </a:solidFill>
            </a:endParaRPr>
          </a:p>
          <a:p>
            <a:endParaRPr lang="it-IT" dirty="0" smtClean="0"/>
          </a:p>
          <a:p>
            <a:endParaRPr lang="it-IT"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First test on integration </a:t>
            </a:r>
            <a:r>
              <a:rPr lang="it-IT" smtClean="0"/>
              <a:t>of documents - 2</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77</a:t>
            </a:fld>
            <a:endParaRPr lang="it-IT"/>
          </a:p>
        </p:txBody>
      </p:sp>
      <p:sp>
        <p:nvSpPr>
          <p:cNvPr id="5" name="Content Placeholder 4"/>
          <p:cNvSpPr>
            <a:spLocks noGrp="1"/>
          </p:cNvSpPr>
          <p:nvPr>
            <p:ph sz="quarter" idx="1"/>
          </p:nvPr>
        </p:nvSpPr>
        <p:spPr/>
        <p:txBody>
          <a:bodyPr/>
          <a:lstStyle/>
          <a:p>
            <a:pPr>
              <a:buNone/>
            </a:pPr>
            <a:r>
              <a:rPr lang="it-IT" dirty="0" smtClean="0"/>
              <a:t>When you’re done with the “paper”</a:t>
            </a:r>
          </a:p>
          <a:p>
            <a:endParaRPr lang="it-IT" dirty="0" smtClean="0"/>
          </a:p>
          <a:p>
            <a:r>
              <a:rPr lang="it-IT" dirty="0" smtClean="0"/>
              <a:t>ZIP THE FILE – NAME IT YOURNAME.ZIP</a:t>
            </a:r>
          </a:p>
          <a:p>
            <a:pPr>
              <a:buNone/>
            </a:pPr>
            <a:endParaRPr lang="it-IT" dirty="0" smtClean="0"/>
          </a:p>
          <a:p>
            <a:r>
              <a:rPr lang="it-IT" dirty="0" smtClean="0"/>
              <a:t>EMAIL THE ZIPPED FILE TO </a:t>
            </a:r>
            <a:r>
              <a:rPr lang="it-IT" dirty="0" smtClean="0">
                <a:hlinkClick r:id="rId2"/>
              </a:rPr>
              <a:t>SGAZZIANO@JOHNCABOT.EDU</a:t>
            </a:r>
            <a:endParaRPr lang="it-IT" dirty="0" smtClean="0"/>
          </a:p>
          <a:p>
            <a:endParaRPr lang="it-IT" dirty="0" smtClean="0"/>
          </a:p>
          <a:p>
            <a:r>
              <a:rPr lang="it-IT" dirty="0" smtClean="0"/>
              <a:t>SHARE IN GOOGLE DOCS TO </a:t>
            </a:r>
            <a:r>
              <a:rPr lang="it-IT" dirty="0" smtClean="0">
                <a:hlinkClick r:id="rId3"/>
              </a:rPr>
              <a:t>GAZZIANO@GMAIL.COM</a:t>
            </a:r>
            <a:r>
              <a:rPr lang="it-IT" dirty="0" smtClean="0"/>
              <a:t> </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p:txBody>
          <a:bodyPr>
            <a:normAutofit/>
          </a:bodyPr>
          <a:lstStyle/>
          <a:p>
            <a:r>
              <a:rPr lang="it-IT" dirty="0" smtClean="0">
                <a:solidFill>
                  <a:srgbClr val="7B9899"/>
                </a:solidFill>
              </a:rPr>
              <a:t>MS Office Introduction </a:t>
            </a:r>
          </a:p>
        </p:txBody>
      </p:sp>
      <p:sp>
        <p:nvSpPr>
          <p:cNvPr id="3" name="Segnaposto contenuto 2"/>
          <p:cNvSpPr>
            <a:spLocks noGrp="1"/>
          </p:cNvSpPr>
          <p:nvPr>
            <p:ph sz="quarter" idx="1"/>
          </p:nvPr>
        </p:nvSpPr>
        <p:spPr>
          <a:xfrm>
            <a:off x="301625" y="1527175"/>
            <a:ext cx="8504238" cy="4572000"/>
          </a:xfrm>
        </p:spPr>
        <p:txBody>
          <a:bodyPr>
            <a:normAutofit fontScale="92500"/>
          </a:bodyPr>
          <a:lstStyle/>
          <a:p>
            <a:pPr marL="274320" indent="-274320" fontAlgn="auto">
              <a:spcAft>
                <a:spcPts val="0"/>
              </a:spcAft>
              <a:buFont typeface="Wingdings 2"/>
              <a:buChar char=""/>
              <a:defRPr/>
            </a:pPr>
            <a:r>
              <a:rPr lang="it-IT" dirty="0" err="1" smtClean="0">
                <a:solidFill>
                  <a:schemeClr val="bg2">
                    <a:lumMod val="75000"/>
                  </a:schemeClr>
                </a:solidFill>
              </a:rPr>
              <a:t>Operating</a:t>
            </a:r>
            <a:r>
              <a:rPr lang="it-IT" dirty="0" smtClean="0">
                <a:solidFill>
                  <a:schemeClr val="bg2">
                    <a:lumMod val="75000"/>
                  </a:schemeClr>
                </a:solidFill>
              </a:rPr>
              <a:t> </a:t>
            </a:r>
            <a:r>
              <a:rPr lang="en-US" dirty="0" smtClean="0">
                <a:solidFill>
                  <a:schemeClr val="bg2">
                    <a:lumMod val="75000"/>
                  </a:schemeClr>
                </a:solidFill>
              </a:rPr>
              <a:t>systems . File systems and file/folder management.</a:t>
            </a:r>
            <a:br>
              <a:rPr lang="en-US" dirty="0" smtClean="0">
                <a:solidFill>
                  <a:schemeClr val="bg2">
                    <a:lumMod val="75000"/>
                  </a:schemeClr>
                </a:solidFill>
              </a:rPr>
            </a:br>
            <a:endParaRPr lang="en-US" dirty="0" smtClean="0">
              <a:solidFill>
                <a:schemeClr val="bg2">
                  <a:lumMod val="75000"/>
                </a:schemeClr>
              </a:solidFill>
            </a:endParaRPr>
          </a:p>
          <a:p>
            <a:pPr marL="274320" indent="-274320" fontAlgn="auto">
              <a:spcAft>
                <a:spcPts val="0"/>
              </a:spcAft>
              <a:buFont typeface="Wingdings 2"/>
              <a:buChar char=""/>
              <a:defRPr/>
            </a:pPr>
            <a:r>
              <a:rPr lang="en-US" dirty="0" smtClean="0">
                <a:solidFill>
                  <a:schemeClr val="bg2">
                    <a:lumMod val="75000"/>
                  </a:schemeClr>
                </a:solidFill>
              </a:rPr>
              <a:t>PC, Intranet and Network.  File management. Cloud computing and storage.</a:t>
            </a:r>
            <a:br>
              <a:rPr lang="en-US" dirty="0" smtClean="0">
                <a:solidFill>
                  <a:schemeClr val="bg2">
                    <a:lumMod val="75000"/>
                  </a:schemeClr>
                </a:solidFill>
              </a:rPr>
            </a:br>
            <a:endParaRPr lang="en-US" dirty="0" smtClean="0">
              <a:solidFill>
                <a:schemeClr val="bg2">
                  <a:lumMod val="75000"/>
                </a:schemeClr>
              </a:solidFill>
            </a:endParaRPr>
          </a:p>
          <a:p>
            <a:pPr marL="274320" indent="-274320" fontAlgn="auto">
              <a:spcAft>
                <a:spcPts val="0"/>
              </a:spcAft>
              <a:buFont typeface="Wingdings 2"/>
              <a:buChar char=""/>
              <a:defRPr/>
            </a:pPr>
            <a:r>
              <a:rPr lang="en-US" dirty="0" smtClean="0">
                <a:solidFill>
                  <a:schemeClr val="bg2">
                    <a:lumMod val="75000"/>
                  </a:schemeClr>
                </a:solidFill>
              </a:rPr>
              <a:t>Personal productivity SW: Office (Microsoft, </a:t>
            </a:r>
            <a:r>
              <a:rPr lang="en-US" dirty="0" err="1" smtClean="0">
                <a:solidFill>
                  <a:schemeClr val="bg2">
                    <a:lumMod val="75000"/>
                  </a:schemeClr>
                </a:solidFill>
              </a:rPr>
              <a:t>OpenOffice</a:t>
            </a:r>
            <a:r>
              <a:rPr lang="en-US" dirty="0" smtClean="0">
                <a:solidFill>
                  <a:schemeClr val="bg2">
                    <a:lumMod val="75000"/>
                  </a:schemeClr>
                </a:solidFill>
              </a:rPr>
              <a:t>, Google net suite) Simple Integration of documents </a:t>
            </a:r>
            <a:r>
              <a:rPr lang="en-US" dirty="0" smtClean="0"/>
              <a:t/>
            </a:r>
            <a:br>
              <a:rPr lang="en-US" dirty="0" smtClean="0"/>
            </a:br>
            <a:endParaRPr lang="en-US" dirty="0" smtClean="0"/>
          </a:p>
          <a:p>
            <a:pPr marL="274320" indent="-274320" fontAlgn="auto">
              <a:spcAft>
                <a:spcPts val="0"/>
              </a:spcAft>
              <a:buFont typeface="Wingdings 2"/>
              <a:buChar char=""/>
              <a:defRPr/>
            </a:pPr>
            <a:r>
              <a:rPr lang="en-US" dirty="0" smtClean="0">
                <a:solidFill>
                  <a:schemeClr val="accent1"/>
                </a:solidFill>
              </a:rPr>
              <a:t>MS Office: Excel. Word and </a:t>
            </a:r>
            <a:r>
              <a:rPr lang="en-US" dirty="0" err="1" smtClean="0">
                <a:solidFill>
                  <a:schemeClr val="accent1"/>
                </a:solidFill>
              </a:rPr>
              <a:t>Powerpoint</a:t>
            </a:r>
            <a:r>
              <a:rPr lang="en-US" dirty="0" smtClean="0">
                <a:solidFill>
                  <a:schemeClr val="accent1"/>
                </a:solidFill>
              </a:rPr>
              <a:t>. Basic and advanced features.  Document integration.</a:t>
            </a:r>
            <a:r>
              <a:rPr lang="en-US" dirty="0" smtClean="0"/>
              <a:t/>
            </a:r>
            <a:br>
              <a:rPr lang="en-US" dirty="0" smtClean="0"/>
            </a:br>
            <a:endParaRPr lang="en-US" dirty="0" smtClean="0"/>
          </a:p>
        </p:txBody>
      </p:sp>
      <p:sp>
        <p:nvSpPr>
          <p:cNvPr id="5" name="Segnaposto numero diapositiva 4"/>
          <p:cNvSpPr>
            <a:spLocks noGrp="1"/>
          </p:cNvSpPr>
          <p:nvPr>
            <p:ph type="sldNum" sz="quarter" idx="12"/>
          </p:nvPr>
        </p:nvSpPr>
        <p:spPr/>
        <p:txBody>
          <a:bodyPr/>
          <a:lstStyle/>
          <a:p>
            <a:pPr>
              <a:defRPr/>
            </a:pPr>
            <a:fld id="{BD1FBEE2-334F-48F9-8B74-15E6FB996147}" type="slidenum">
              <a:rPr lang="it-IT"/>
              <a:pPr>
                <a:defRPr/>
              </a:pPr>
              <a:t>78</a:t>
            </a:fld>
            <a:endParaRPr lang="it-IT"/>
          </a:p>
        </p:txBody>
      </p:sp>
      <p:sp>
        <p:nvSpPr>
          <p:cNvPr id="16388" name="Segnaposto piè di pagina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a:t>sgazziano@johncabot.edu  </a:t>
            </a:r>
            <a:endParaRPr lang="it-IT"/>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fr-FR" smtClean="0">
                <a:solidFill>
                  <a:schemeClr val="tx2"/>
                </a:solidFill>
              </a:rPr>
              <a:t>MS Office – common features</a:t>
            </a:r>
          </a:p>
        </p:txBody>
      </p:sp>
      <p:sp>
        <p:nvSpPr>
          <p:cNvPr id="20482" name="Rectangle 3"/>
          <p:cNvSpPr>
            <a:spLocks noGrp="1" noChangeArrowheads="1"/>
          </p:cNvSpPr>
          <p:nvPr>
            <p:ph type="body" idx="1"/>
          </p:nvPr>
        </p:nvSpPr>
        <p:spPr>
          <a:xfrm>
            <a:off x="301625" y="1527175"/>
            <a:ext cx="8504238" cy="4572000"/>
          </a:xfrm>
        </p:spPr>
        <p:txBody>
          <a:bodyPr/>
          <a:lstStyle/>
          <a:p>
            <a:endParaRPr lang="fr-FR" dirty="0" smtClean="0"/>
          </a:p>
          <a:p>
            <a:r>
              <a:rPr lang="fr-FR" dirty="0" smtClean="0">
                <a:solidFill>
                  <a:srgbClr val="990000"/>
                </a:solidFill>
                <a:hlinkClick r:id="rId3"/>
              </a:rPr>
              <a:t>Office </a:t>
            </a:r>
            <a:r>
              <a:rPr lang="fr-FR" dirty="0" err="1" smtClean="0">
                <a:solidFill>
                  <a:srgbClr val="990000"/>
                </a:solidFill>
                <a:hlinkClick r:id="rId3"/>
              </a:rPr>
              <a:t>button</a:t>
            </a:r>
            <a:r>
              <a:rPr lang="fr-FR" dirty="0" smtClean="0">
                <a:solidFill>
                  <a:srgbClr val="990000"/>
                </a:solidFill>
                <a:hlinkClick r:id="rId3"/>
              </a:rPr>
              <a:t>, quick </a:t>
            </a:r>
            <a:r>
              <a:rPr lang="fr-FR" dirty="0" err="1" smtClean="0">
                <a:solidFill>
                  <a:srgbClr val="990000"/>
                </a:solidFill>
                <a:hlinkClick r:id="rId3"/>
              </a:rPr>
              <a:t>access</a:t>
            </a:r>
            <a:r>
              <a:rPr lang="fr-FR" dirty="0" smtClean="0">
                <a:solidFill>
                  <a:srgbClr val="990000"/>
                </a:solidFill>
                <a:hlinkClick r:id="rId3"/>
              </a:rPr>
              <a:t> </a:t>
            </a:r>
            <a:r>
              <a:rPr lang="fr-FR" dirty="0" err="1" smtClean="0">
                <a:solidFill>
                  <a:srgbClr val="990000"/>
                </a:solidFill>
                <a:hlinkClick r:id="rId3"/>
              </a:rPr>
              <a:t>toolbar</a:t>
            </a:r>
            <a:r>
              <a:rPr lang="fr-FR" dirty="0" smtClean="0">
                <a:solidFill>
                  <a:srgbClr val="990000"/>
                </a:solidFill>
                <a:hlinkClick r:id="rId3"/>
              </a:rPr>
              <a:t>, </a:t>
            </a:r>
            <a:r>
              <a:rPr lang="fr-FR" dirty="0" err="1" smtClean="0">
                <a:solidFill>
                  <a:srgbClr val="990000"/>
                </a:solidFill>
                <a:hlinkClick r:id="rId3"/>
              </a:rPr>
              <a:t>title</a:t>
            </a:r>
            <a:r>
              <a:rPr lang="fr-FR" dirty="0" smtClean="0">
                <a:solidFill>
                  <a:srgbClr val="990000"/>
                </a:solidFill>
                <a:hlinkClick r:id="rId3"/>
              </a:rPr>
              <a:t> bar</a:t>
            </a:r>
            <a:endParaRPr lang="fr-FR" dirty="0" smtClean="0">
              <a:solidFill>
                <a:srgbClr val="990000"/>
              </a:solidFill>
            </a:endParaRPr>
          </a:p>
          <a:p>
            <a:r>
              <a:rPr lang="fr-FR" dirty="0" err="1" smtClean="0">
                <a:solidFill>
                  <a:srgbClr val="990000"/>
                </a:solidFill>
                <a:hlinkClick r:id="rId4"/>
              </a:rPr>
              <a:t>Ribbon</a:t>
            </a:r>
            <a:endParaRPr lang="fr-FR" dirty="0" smtClean="0">
              <a:solidFill>
                <a:srgbClr val="990000"/>
              </a:solidFill>
            </a:endParaRPr>
          </a:p>
          <a:p>
            <a:r>
              <a:rPr lang="fr-FR" dirty="0" err="1" smtClean="0">
                <a:solidFill>
                  <a:srgbClr val="990000"/>
                </a:solidFill>
              </a:rPr>
              <a:t>Status</a:t>
            </a:r>
            <a:r>
              <a:rPr lang="fr-FR" dirty="0" smtClean="0">
                <a:solidFill>
                  <a:srgbClr val="990000"/>
                </a:solidFill>
              </a:rPr>
              <a:t> Bar</a:t>
            </a:r>
          </a:p>
          <a:p>
            <a:endParaRPr lang="fr-FR" dirty="0" smtClean="0">
              <a:solidFill>
                <a:srgbClr val="99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Class schedules and syllabi</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8</a:t>
            </a:fld>
            <a:endParaRPr lang="it-IT"/>
          </a:p>
        </p:txBody>
      </p:sp>
      <p:sp>
        <p:nvSpPr>
          <p:cNvPr id="5" name="Segnaposto contenuto 4"/>
          <p:cNvSpPr>
            <a:spLocks noGrp="1"/>
          </p:cNvSpPr>
          <p:nvPr>
            <p:ph sz="quarter" idx="1"/>
          </p:nvPr>
        </p:nvSpPr>
        <p:spPr/>
        <p:txBody>
          <a:bodyPr/>
          <a:lstStyle/>
          <a:p>
            <a:pPr>
              <a:buNone/>
            </a:pPr>
            <a:endParaRPr lang="it-IT" dirty="0" smtClean="0"/>
          </a:p>
          <a:p>
            <a:pPr>
              <a:buNone/>
            </a:pPr>
            <a:endParaRPr lang="it-IT" dirty="0" smtClean="0"/>
          </a:p>
          <a:p>
            <a:pPr>
              <a:buNone/>
            </a:pPr>
            <a:r>
              <a:rPr lang="it-IT" dirty="0" smtClean="0"/>
              <a:t>See the </a:t>
            </a:r>
            <a:r>
              <a:rPr lang="it-IT" dirty="0" smtClean="0">
                <a:hlinkClick r:id="rId2"/>
              </a:rPr>
              <a:t>academic course schedule and syllabus</a:t>
            </a:r>
            <a:endParaRPr lang="it-IT" dirty="0" smtClean="0"/>
          </a:p>
          <a:p>
            <a:pPr>
              <a:buNone/>
            </a:pPr>
            <a:endParaRPr lang="it-IT" dirty="0" smtClean="0"/>
          </a:p>
          <a:p>
            <a:pPr>
              <a:buNone/>
            </a:pPr>
            <a:endParaRPr lang="it-IT"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fr-FR" smtClean="0">
                <a:solidFill>
                  <a:schemeClr val="tx2"/>
                </a:solidFill>
              </a:rPr>
              <a:t>MS Office – common features</a:t>
            </a:r>
          </a:p>
        </p:txBody>
      </p:sp>
      <p:sp>
        <p:nvSpPr>
          <p:cNvPr id="22530" name="Rectangle 3"/>
          <p:cNvSpPr>
            <a:spLocks noGrp="1" noChangeArrowheads="1"/>
          </p:cNvSpPr>
          <p:nvPr>
            <p:ph type="body" idx="1"/>
          </p:nvPr>
        </p:nvSpPr>
        <p:spPr>
          <a:xfrm>
            <a:off x="301625" y="1527175"/>
            <a:ext cx="8504238" cy="4572000"/>
          </a:xfrm>
        </p:spPr>
        <p:txBody>
          <a:bodyPr/>
          <a:lstStyle/>
          <a:p>
            <a:endParaRPr lang="fr-FR" smtClean="0"/>
          </a:p>
          <a:p>
            <a:r>
              <a:rPr lang="fr-FR" smtClean="0">
                <a:solidFill>
                  <a:srgbClr val="990000"/>
                </a:solidFill>
              </a:rPr>
              <a:t>Keyboard shortcuts common to all Office</a:t>
            </a:r>
          </a:p>
          <a:p>
            <a:pPr lvl="1"/>
            <a:r>
              <a:rPr lang="fr-FR" smtClean="0">
                <a:solidFill>
                  <a:srgbClr val="990000"/>
                </a:solidFill>
              </a:rPr>
              <a:t>CTRL-F1 (hide/show ribbon)</a:t>
            </a:r>
          </a:p>
          <a:p>
            <a:pPr lvl="1"/>
            <a:r>
              <a:rPr lang="fr-FR" smtClean="0">
                <a:solidFill>
                  <a:srgbClr val="990000"/>
                </a:solidFill>
              </a:rPr>
              <a:t>ALT-F (display Office Menu)</a:t>
            </a:r>
          </a:p>
          <a:p>
            <a:r>
              <a:rPr lang="fr-FR" smtClean="0">
                <a:solidFill>
                  <a:srgbClr val="990000"/>
                </a:solidFill>
              </a:rPr>
              <a:t>Customizing Toolbar (r-click end toolbar)</a:t>
            </a:r>
          </a:p>
          <a:p>
            <a:pPr>
              <a:buFont typeface="Wingdings 2" pitchFamily="18" charset="2"/>
              <a:buNone/>
            </a:pPr>
            <a:endParaRPr lang="fr-FR" smtClean="0">
              <a:solidFill>
                <a:srgbClr val="990000"/>
              </a:solidFill>
            </a:endParaRPr>
          </a:p>
          <a:p>
            <a:endParaRPr lang="fr-FR" smtClean="0">
              <a:solidFill>
                <a:srgbClr val="9900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fr-FR" smtClean="0">
                <a:solidFill>
                  <a:schemeClr val="tx2"/>
                </a:solidFill>
              </a:rPr>
              <a:t>MS Office – common features</a:t>
            </a:r>
          </a:p>
        </p:txBody>
      </p:sp>
      <p:sp>
        <p:nvSpPr>
          <p:cNvPr id="24578" name="Rectangle 3"/>
          <p:cNvSpPr>
            <a:spLocks noGrp="1" noChangeArrowheads="1"/>
          </p:cNvSpPr>
          <p:nvPr>
            <p:ph type="body" idx="1"/>
          </p:nvPr>
        </p:nvSpPr>
        <p:spPr>
          <a:xfrm>
            <a:off x="301625" y="1527175"/>
            <a:ext cx="8504238" cy="4572000"/>
          </a:xfrm>
        </p:spPr>
        <p:txBody>
          <a:bodyPr/>
          <a:lstStyle/>
          <a:p>
            <a:endParaRPr lang="en-GB" dirty="0" smtClean="0"/>
          </a:p>
          <a:p>
            <a:r>
              <a:rPr lang="en-GB" dirty="0" smtClean="0">
                <a:solidFill>
                  <a:srgbClr val="990000"/>
                </a:solidFill>
              </a:rPr>
              <a:t>Familiarize with the ribbon</a:t>
            </a:r>
          </a:p>
          <a:p>
            <a:pPr lvl="1"/>
            <a:r>
              <a:rPr lang="en-GB" dirty="0" smtClean="0">
                <a:solidFill>
                  <a:srgbClr val="990000"/>
                </a:solidFill>
              </a:rPr>
              <a:t>Tabs</a:t>
            </a:r>
          </a:p>
          <a:p>
            <a:pPr lvl="1"/>
            <a:r>
              <a:rPr lang="en-GB" dirty="0" smtClean="0">
                <a:solidFill>
                  <a:srgbClr val="990000"/>
                </a:solidFill>
              </a:rPr>
              <a:t>Groups</a:t>
            </a:r>
          </a:p>
          <a:p>
            <a:pPr lvl="1"/>
            <a:r>
              <a:rPr lang="en-GB" dirty="0" smtClean="0">
                <a:solidFill>
                  <a:srgbClr val="990000"/>
                </a:solidFill>
              </a:rPr>
              <a:t>Commands</a:t>
            </a:r>
          </a:p>
          <a:p>
            <a:pPr lvl="1"/>
            <a:r>
              <a:rPr lang="en-GB" dirty="0" smtClean="0">
                <a:solidFill>
                  <a:srgbClr val="990000"/>
                </a:solidFill>
              </a:rPr>
              <a:t>Zoom slider</a:t>
            </a:r>
          </a:p>
          <a:p>
            <a:pPr lvl="1"/>
            <a:r>
              <a:rPr lang="en-GB" dirty="0" smtClean="0">
                <a:solidFill>
                  <a:srgbClr val="990000"/>
                </a:solidFill>
              </a:rPr>
              <a:t>Help / </a:t>
            </a:r>
            <a:r>
              <a:rPr lang="en-GB" dirty="0" err="1" smtClean="0">
                <a:solidFill>
                  <a:srgbClr val="990000"/>
                </a:solidFill>
              </a:rPr>
              <a:t>screentips</a:t>
            </a:r>
            <a:r>
              <a:rPr lang="en-GB" dirty="0" smtClean="0">
                <a:solidFill>
                  <a:srgbClr val="990000"/>
                </a:solidFill>
              </a:rPr>
              <a:t> (point and wait)</a:t>
            </a:r>
          </a:p>
          <a:p>
            <a:pPr lvl="1">
              <a:buFont typeface="Wingdings" pitchFamily="2" charset="2"/>
              <a:buNone/>
            </a:pPr>
            <a:endParaRPr lang="en-GB" dirty="0" smtClean="0">
              <a:solidFill>
                <a:srgbClr val="990000"/>
              </a:solidFill>
            </a:endParaRPr>
          </a:p>
          <a:p>
            <a:pPr lvl="1">
              <a:buFont typeface="Wingdings" pitchFamily="2" charset="2"/>
              <a:buNone/>
            </a:pPr>
            <a:r>
              <a:rPr lang="en-GB" dirty="0" smtClean="0">
                <a:solidFill>
                  <a:srgbClr val="990000"/>
                </a:solidFill>
                <a:hlinkClick r:id="rId3"/>
              </a:rPr>
              <a:t>The MS Office online link</a:t>
            </a:r>
            <a:r>
              <a:rPr lang="en-GB" dirty="0" smtClean="0">
                <a:solidFill>
                  <a:srgbClr val="990000"/>
                </a:solidFill>
              </a:rPr>
              <a:t> </a:t>
            </a:r>
          </a:p>
          <a:p>
            <a:pPr>
              <a:buFont typeface="Wingdings 2" pitchFamily="18" charset="2"/>
              <a:buNone/>
            </a:pPr>
            <a:endParaRPr lang="en-GB" dirty="0" smtClean="0">
              <a:solidFill>
                <a:srgbClr val="990000"/>
              </a:solidFill>
            </a:endParaRPr>
          </a:p>
          <a:p>
            <a:endParaRPr lang="en-GB" dirty="0" smtClean="0">
              <a:solidFill>
                <a:srgbClr val="99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fr-FR" smtClean="0">
                <a:solidFill>
                  <a:schemeClr val="tx2"/>
                </a:solidFill>
              </a:rPr>
              <a:t>MS Office – common features</a:t>
            </a:r>
          </a:p>
        </p:txBody>
      </p:sp>
      <p:sp>
        <p:nvSpPr>
          <p:cNvPr id="26626" name="Rectangle 3"/>
          <p:cNvSpPr>
            <a:spLocks noGrp="1" noChangeArrowheads="1"/>
          </p:cNvSpPr>
          <p:nvPr>
            <p:ph type="body" idx="1"/>
          </p:nvPr>
        </p:nvSpPr>
        <p:spPr>
          <a:xfrm>
            <a:off x="301625" y="1527175"/>
            <a:ext cx="8504238" cy="4572000"/>
          </a:xfrm>
        </p:spPr>
        <p:txBody>
          <a:bodyPr/>
          <a:lstStyle/>
          <a:p>
            <a:endParaRPr lang="en-GB" dirty="0" smtClean="0"/>
          </a:p>
          <a:p>
            <a:r>
              <a:rPr lang="en-GB" dirty="0" smtClean="0">
                <a:solidFill>
                  <a:srgbClr val="990000"/>
                </a:solidFill>
              </a:rPr>
              <a:t>Universal tasks</a:t>
            </a:r>
          </a:p>
          <a:p>
            <a:pPr lvl="1"/>
            <a:r>
              <a:rPr lang="en-GB" dirty="0" smtClean="0">
                <a:solidFill>
                  <a:srgbClr val="990000"/>
                </a:solidFill>
              </a:rPr>
              <a:t>Opening / saving a file</a:t>
            </a:r>
          </a:p>
          <a:p>
            <a:pPr lvl="1"/>
            <a:r>
              <a:rPr lang="en-GB" dirty="0" smtClean="0">
                <a:solidFill>
                  <a:srgbClr val="990000"/>
                </a:solidFill>
              </a:rPr>
              <a:t>Types of file</a:t>
            </a:r>
          </a:p>
          <a:p>
            <a:pPr lvl="1"/>
            <a:r>
              <a:rPr lang="en-GB" dirty="0" smtClean="0">
                <a:solidFill>
                  <a:srgbClr val="990000"/>
                </a:solidFill>
              </a:rPr>
              <a:t>Printing / previewing / print options</a:t>
            </a:r>
          </a:p>
          <a:p>
            <a:pPr lvl="1">
              <a:buFont typeface="Wingdings" pitchFamily="2" charset="2"/>
              <a:buNone/>
            </a:pPr>
            <a:endParaRPr lang="en-GB" dirty="0" smtClean="0">
              <a:solidFill>
                <a:srgbClr val="990000"/>
              </a:solidFill>
            </a:endParaRPr>
          </a:p>
          <a:p>
            <a:pPr lvl="1">
              <a:buFont typeface="Wingdings" pitchFamily="2" charset="2"/>
              <a:buNone/>
            </a:pPr>
            <a:r>
              <a:rPr lang="en-GB" dirty="0" smtClean="0">
                <a:solidFill>
                  <a:srgbClr val="990000"/>
                </a:solidFill>
                <a:hlinkClick r:id="rId3"/>
              </a:rPr>
              <a:t>The MS Office online link</a:t>
            </a:r>
            <a:r>
              <a:rPr lang="en-GB" dirty="0" smtClean="0">
                <a:solidFill>
                  <a:srgbClr val="990000"/>
                </a:solidFill>
              </a:rPr>
              <a:t> </a:t>
            </a:r>
          </a:p>
          <a:p>
            <a:pPr>
              <a:buFont typeface="Wingdings 2" pitchFamily="18" charset="2"/>
              <a:buNone/>
            </a:pPr>
            <a:endParaRPr lang="en-GB" dirty="0" smtClean="0">
              <a:solidFill>
                <a:srgbClr val="990000"/>
              </a:solidFill>
            </a:endParaRPr>
          </a:p>
          <a:p>
            <a:endParaRPr lang="en-GB" dirty="0" smtClean="0">
              <a:solidFill>
                <a:srgbClr val="99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fr-FR" smtClean="0">
                <a:solidFill>
                  <a:schemeClr val="tx2"/>
                </a:solidFill>
              </a:rPr>
              <a:t>MS Office – common features</a:t>
            </a:r>
          </a:p>
        </p:txBody>
      </p:sp>
      <p:sp>
        <p:nvSpPr>
          <p:cNvPr id="28674" name="Rectangle 3"/>
          <p:cNvSpPr>
            <a:spLocks noGrp="1" noChangeArrowheads="1"/>
          </p:cNvSpPr>
          <p:nvPr>
            <p:ph type="body" idx="1"/>
          </p:nvPr>
        </p:nvSpPr>
        <p:spPr>
          <a:xfrm>
            <a:off x="457200" y="1357313"/>
            <a:ext cx="8229600" cy="4768850"/>
          </a:xfrm>
        </p:spPr>
        <p:txBody>
          <a:bodyPr/>
          <a:lstStyle/>
          <a:p>
            <a:r>
              <a:rPr lang="en-GB" dirty="0" smtClean="0">
                <a:solidFill>
                  <a:srgbClr val="990000"/>
                </a:solidFill>
              </a:rPr>
              <a:t>Basic tasks</a:t>
            </a:r>
          </a:p>
          <a:p>
            <a:pPr lvl="1"/>
            <a:r>
              <a:rPr lang="en-GB" dirty="0" smtClean="0">
                <a:solidFill>
                  <a:srgbClr val="990000"/>
                </a:solidFill>
              </a:rPr>
              <a:t>Selecting a text to edit</a:t>
            </a:r>
          </a:p>
          <a:p>
            <a:pPr lvl="1"/>
            <a:r>
              <a:rPr lang="en-GB" dirty="0" smtClean="0">
                <a:solidFill>
                  <a:srgbClr val="990000"/>
                </a:solidFill>
              </a:rPr>
              <a:t>Insert / overtype</a:t>
            </a:r>
          </a:p>
          <a:p>
            <a:pPr lvl="1"/>
            <a:r>
              <a:rPr lang="en-GB" dirty="0" smtClean="0">
                <a:solidFill>
                  <a:srgbClr val="990000"/>
                </a:solidFill>
              </a:rPr>
              <a:t>The clipboard</a:t>
            </a:r>
          </a:p>
          <a:p>
            <a:pPr lvl="1"/>
            <a:r>
              <a:rPr lang="en-GB" dirty="0" smtClean="0">
                <a:solidFill>
                  <a:srgbClr val="990000"/>
                </a:solidFill>
              </a:rPr>
              <a:t>Moving / copying text</a:t>
            </a:r>
          </a:p>
          <a:p>
            <a:pPr lvl="1"/>
            <a:r>
              <a:rPr lang="en-GB" dirty="0" smtClean="0">
                <a:solidFill>
                  <a:srgbClr val="990000"/>
                </a:solidFill>
              </a:rPr>
              <a:t>Finding, replacing  (CTRL – F)</a:t>
            </a:r>
          </a:p>
          <a:p>
            <a:pPr lvl="1"/>
            <a:r>
              <a:rPr lang="en-GB" dirty="0" smtClean="0">
                <a:solidFill>
                  <a:srgbClr val="990000"/>
                </a:solidFill>
              </a:rPr>
              <a:t>Undo / redo command</a:t>
            </a:r>
          </a:p>
          <a:p>
            <a:pPr lvl="1">
              <a:buFont typeface="Wingdings" pitchFamily="2" charset="2"/>
              <a:buNone/>
            </a:pPr>
            <a:endParaRPr lang="en-GB" dirty="0" smtClean="0">
              <a:solidFill>
                <a:srgbClr val="990000"/>
              </a:solidFill>
            </a:endParaRPr>
          </a:p>
          <a:p>
            <a:pPr lvl="1">
              <a:buFont typeface="Wingdings" pitchFamily="2" charset="2"/>
              <a:buNone/>
            </a:pPr>
            <a:r>
              <a:rPr lang="en-GB" dirty="0" smtClean="0">
                <a:solidFill>
                  <a:srgbClr val="990000"/>
                </a:solidFill>
                <a:hlinkClick r:id="rId3"/>
              </a:rPr>
              <a:t>The MS Office online link</a:t>
            </a:r>
            <a:r>
              <a:rPr lang="en-GB" dirty="0" smtClean="0">
                <a:solidFill>
                  <a:srgbClr val="990000"/>
                </a:solidFill>
              </a:rPr>
              <a:t> </a:t>
            </a:r>
          </a:p>
          <a:p>
            <a:pPr>
              <a:buFont typeface="Wingdings 2" pitchFamily="18" charset="2"/>
              <a:buNone/>
            </a:pPr>
            <a:endParaRPr lang="en-GB" dirty="0" smtClean="0">
              <a:solidFill>
                <a:srgbClr val="990000"/>
              </a:solidFill>
            </a:endParaRPr>
          </a:p>
          <a:p>
            <a:endParaRPr lang="en-GB" dirty="0" smtClean="0">
              <a:solidFill>
                <a:srgbClr val="9900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fr-FR" smtClean="0">
                <a:solidFill>
                  <a:schemeClr val="tx2"/>
                </a:solidFill>
              </a:rPr>
              <a:t>MS Excel – introduction</a:t>
            </a:r>
          </a:p>
        </p:txBody>
      </p:sp>
      <p:sp>
        <p:nvSpPr>
          <p:cNvPr id="30722" name="Rectangle 3"/>
          <p:cNvSpPr>
            <a:spLocks noGrp="1" noChangeArrowheads="1"/>
          </p:cNvSpPr>
          <p:nvPr>
            <p:ph type="body" idx="1"/>
          </p:nvPr>
        </p:nvSpPr>
        <p:spPr>
          <a:xfrm>
            <a:off x="301625" y="1527175"/>
            <a:ext cx="8504238" cy="4572000"/>
          </a:xfrm>
        </p:spPr>
        <p:txBody>
          <a:bodyPr/>
          <a:lstStyle/>
          <a:p>
            <a:endParaRPr lang="en-GB" dirty="0" smtClean="0"/>
          </a:p>
          <a:p>
            <a:r>
              <a:rPr lang="en-US" dirty="0" smtClean="0"/>
              <a:t>Create a new workbook.</a:t>
            </a:r>
          </a:p>
          <a:p>
            <a:r>
              <a:rPr lang="en-US" dirty="0" smtClean="0"/>
              <a:t>Enter text and numbers.</a:t>
            </a:r>
          </a:p>
          <a:p>
            <a:r>
              <a:rPr lang="en-US" dirty="0" smtClean="0"/>
              <a:t>Edit text and numbers.</a:t>
            </a:r>
          </a:p>
          <a:p>
            <a:r>
              <a:rPr lang="en-US" dirty="0" smtClean="0"/>
              <a:t>Insert and delete columns and rows.</a:t>
            </a:r>
          </a:p>
          <a:p>
            <a:pPr>
              <a:buFont typeface="Wingdings 2" pitchFamily="18" charset="2"/>
              <a:buNone/>
            </a:pPr>
            <a:endParaRPr lang="en-GB" dirty="0" smtClean="0">
              <a:solidFill>
                <a:srgbClr val="990000"/>
              </a:solidFill>
            </a:endParaRPr>
          </a:p>
          <a:p>
            <a:pPr>
              <a:buFont typeface="Wingdings 2" pitchFamily="18" charset="2"/>
              <a:buNone/>
            </a:pPr>
            <a:r>
              <a:rPr lang="en-GB" dirty="0" smtClean="0">
                <a:solidFill>
                  <a:srgbClr val="990000"/>
                </a:solidFill>
                <a:hlinkClick r:id="rId3"/>
              </a:rPr>
              <a:t>The MS Online Course Overview</a:t>
            </a:r>
            <a:endParaRPr lang="en-GB" dirty="0" smtClean="0">
              <a:solidFill>
                <a:srgbClr val="990000"/>
              </a:solidFill>
            </a:endParaRPr>
          </a:p>
          <a:p>
            <a:endParaRPr lang="en-GB" dirty="0" smtClean="0">
              <a:solidFill>
                <a:srgbClr val="9900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fr-FR" smtClean="0">
                <a:solidFill>
                  <a:schemeClr val="tx2"/>
                </a:solidFill>
              </a:rPr>
              <a:t>MS Excel – introduction</a:t>
            </a:r>
          </a:p>
        </p:txBody>
      </p:sp>
      <p:sp>
        <p:nvSpPr>
          <p:cNvPr id="32770" name="Rectangle 3"/>
          <p:cNvSpPr>
            <a:spLocks noGrp="1" noChangeArrowheads="1"/>
          </p:cNvSpPr>
          <p:nvPr>
            <p:ph type="body" idx="1"/>
          </p:nvPr>
        </p:nvSpPr>
        <p:spPr>
          <a:xfrm>
            <a:off x="301625" y="1527175"/>
            <a:ext cx="8504238" cy="4572000"/>
          </a:xfrm>
        </p:spPr>
        <p:txBody>
          <a:bodyPr/>
          <a:lstStyle/>
          <a:p>
            <a:endParaRPr lang="en-GB" dirty="0" smtClean="0"/>
          </a:p>
          <a:p>
            <a:r>
              <a:rPr lang="en-US" dirty="0" smtClean="0"/>
              <a:t>When you start Excel you're faced with a big empty grid. There are letters across the top and numbers down the left side. And there are tabs at the bottom named Sheet1, Sheet2, and so on</a:t>
            </a:r>
          </a:p>
          <a:p>
            <a:pPr>
              <a:buFont typeface="Wingdings 2" pitchFamily="18" charset="2"/>
              <a:buNone/>
            </a:pPr>
            <a:endParaRPr lang="en-GB" dirty="0" smtClean="0">
              <a:solidFill>
                <a:srgbClr val="990000"/>
              </a:solidFill>
            </a:endParaRPr>
          </a:p>
          <a:p>
            <a:pPr>
              <a:buFont typeface="Wingdings 2" pitchFamily="18" charset="2"/>
              <a:buNone/>
            </a:pPr>
            <a:r>
              <a:rPr lang="en-GB" dirty="0" smtClean="0">
                <a:solidFill>
                  <a:srgbClr val="990000"/>
                </a:solidFill>
                <a:hlinkClick r:id="rId3"/>
              </a:rPr>
              <a:t>The MS Online Course Overview</a:t>
            </a:r>
            <a:endParaRPr lang="en-GB" dirty="0" smtClean="0">
              <a:solidFill>
                <a:srgbClr val="990000"/>
              </a:solidFill>
            </a:endParaRPr>
          </a:p>
          <a:p>
            <a:endParaRPr lang="en-GB" dirty="0" smtClean="0">
              <a:solidFill>
                <a:srgbClr val="99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The Ribbon with related commands organized in groups"/>
          <p:cNvPicPr>
            <a:picLocks noChangeAspect="1" noChangeArrowheads="1"/>
          </p:cNvPicPr>
          <p:nvPr/>
        </p:nvPicPr>
        <p:blipFill>
          <a:blip r:embed="rId3" cstate="print"/>
          <a:srcRect/>
          <a:stretch>
            <a:fillRect/>
          </a:stretch>
        </p:blipFill>
        <p:spPr bwMode="auto">
          <a:xfrm>
            <a:off x="0" y="0"/>
            <a:ext cx="8001000" cy="2857500"/>
          </a:xfrm>
          <a:prstGeom prst="rect">
            <a:avLst/>
          </a:prstGeom>
          <a:noFill/>
          <a:ln w="9525">
            <a:noFill/>
            <a:miter lim="800000"/>
            <a:headEnd/>
            <a:tailEnd/>
          </a:ln>
        </p:spPr>
      </p:pic>
      <p:sp>
        <p:nvSpPr>
          <p:cNvPr id="29699" name="Rectangle 3"/>
          <p:cNvSpPr>
            <a:spLocks noGrp="1" noChangeArrowheads="1"/>
          </p:cNvSpPr>
          <p:nvPr>
            <p:ph type="body" idx="1"/>
          </p:nvPr>
        </p:nvSpPr>
        <p:spPr>
          <a:xfrm>
            <a:off x="457200" y="2071688"/>
            <a:ext cx="8686800" cy="4054475"/>
          </a:xfrm>
        </p:spPr>
        <p:txBody>
          <a:bodyPr>
            <a:normAutofit lnSpcReduction="10000"/>
          </a:bodyPr>
          <a:lstStyle/>
          <a:p>
            <a:pPr marL="274320" indent="-274320" fontAlgn="auto">
              <a:spcAft>
                <a:spcPts val="0"/>
              </a:spcAft>
              <a:buFont typeface="Wingdings 2"/>
              <a:buNone/>
              <a:defRPr/>
            </a:pPr>
            <a:r>
              <a:rPr lang="en-US" dirty="0" smtClean="0">
                <a:solidFill>
                  <a:srgbClr val="990000"/>
                </a:solidFill>
              </a:rPr>
              <a:t>       The Ribbon spans the top of Excel.</a:t>
            </a:r>
          </a:p>
          <a:p>
            <a:pPr marL="274320" indent="-274320" fontAlgn="t">
              <a:spcAft>
                <a:spcPts val="0"/>
              </a:spcAft>
              <a:buFont typeface="Wingdings 2"/>
              <a:buChar char=""/>
              <a:defRPr/>
            </a:pPr>
            <a:endParaRPr lang="en-US" sz="1800" dirty="0" smtClean="0"/>
          </a:p>
          <a:p>
            <a:pPr marL="274320" indent="-274320" fontAlgn="t">
              <a:spcAft>
                <a:spcPts val="0"/>
              </a:spcAft>
              <a:buFont typeface="Wingdings 2"/>
              <a:buChar char=""/>
              <a:defRPr/>
            </a:pPr>
            <a:r>
              <a:rPr lang="en-US" sz="1800" dirty="0" smtClean="0"/>
              <a:t>The band at the top of the Excel 2007 window is the </a:t>
            </a:r>
            <a:r>
              <a:rPr lang="en-US" sz="1800" b="1" dirty="0" smtClean="0"/>
              <a:t>Ribbon</a:t>
            </a:r>
            <a:r>
              <a:rPr lang="en-US" sz="1800" dirty="0" smtClean="0"/>
              <a:t>. The Ribbon is made up of different </a:t>
            </a:r>
            <a:r>
              <a:rPr lang="en-US" sz="1800" b="1" dirty="0" smtClean="0"/>
              <a:t>tabs</a:t>
            </a:r>
            <a:r>
              <a:rPr lang="en-US" sz="1800" dirty="0" smtClean="0"/>
              <a:t>. Each tab is related to specific kinds of work that people do in Excel. You click the tabs at the top of the Ribbon to see the different commands on each tab. The </a:t>
            </a:r>
            <a:r>
              <a:rPr lang="en-US" sz="1800" b="1" dirty="0" smtClean="0"/>
              <a:t>Home</a:t>
            </a:r>
            <a:r>
              <a:rPr lang="en-US" sz="1800" dirty="0" smtClean="0"/>
              <a:t> tab, the first tab on the left, contains the everyday commands that people use the most.</a:t>
            </a:r>
          </a:p>
          <a:p>
            <a:pPr marL="274320" indent="-274320" fontAlgn="t">
              <a:spcAft>
                <a:spcPts val="0"/>
              </a:spcAft>
              <a:buFont typeface="Wingdings 2"/>
              <a:buChar char=""/>
              <a:defRPr/>
            </a:pPr>
            <a:endParaRPr lang="en-US" sz="1800" dirty="0" smtClean="0"/>
          </a:p>
          <a:p>
            <a:pPr marL="274320" indent="-274320" fontAlgn="t">
              <a:spcAft>
                <a:spcPts val="0"/>
              </a:spcAft>
              <a:buFont typeface="Wingdings 2"/>
              <a:buChar char=""/>
              <a:defRPr/>
            </a:pPr>
            <a:r>
              <a:rPr lang="en-US" sz="1800" dirty="0" smtClean="0"/>
              <a:t>Commands are organized in small related </a:t>
            </a:r>
            <a:r>
              <a:rPr lang="en-US" sz="1800" b="1" dirty="0" smtClean="0"/>
              <a:t>groups</a:t>
            </a:r>
            <a:r>
              <a:rPr lang="en-US" sz="1800" dirty="0" smtClean="0"/>
              <a:t>. For example, commands to edit cells are grouped together in the </a:t>
            </a:r>
            <a:r>
              <a:rPr lang="en-US" sz="1800" b="1" dirty="0" smtClean="0"/>
              <a:t>Editing</a:t>
            </a:r>
            <a:r>
              <a:rPr lang="en-US" sz="1800" dirty="0" smtClean="0"/>
              <a:t> group, and commands to work with cells are in the </a:t>
            </a:r>
            <a:r>
              <a:rPr lang="en-US" sz="1800" b="1" dirty="0" err="1" smtClean="0"/>
              <a:t>Cells</a:t>
            </a:r>
            <a:r>
              <a:rPr lang="en-US" sz="1800" dirty="0" err="1" smtClean="0"/>
              <a:t>group</a:t>
            </a:r>
            <a:r>
              <a:rPr lang="en-US" sz="1800" dirty="0" smtClean="0"/>
              <a:t>. </a:t>
            </a:r>
          </a:p>
          <a:p>
            <a:pPr marL="274320" indent="-274320" fontAlgn="t">
              <a:spcAft>
                <a:spcPts val="0"/>
              </a:spcAft>
              <a:buFont typeface="Wingdings 2"/>
              <a:buChar char=""/>
              <a:defRPr/>
            </a:pPr>
            <a:endParaRPr lang="en-US" sz="1800" dirty="0" smtClean="0"/>
          </a:p>
          <a:p>
            <a:pPr marL="274320" indent="-274320" fontAlgn="auto">
              <a:spcAft>
                <a:spcPts val="0"/>
              </a:spcAft>
              <a:buFont typeface="Wingdings 2"/>
              <a:buNone/>
              <a:defRPr/>
            </a:pPr>
            <a:r>
              <a:rPr lang="en-GB" dirty="0" smtClean="0">
                <a:solidFill>
                  <a:srgbClr val="990000"/>
                </a:solidFill>
                <a:hlinkClick r:id="rId4"/>
              </a:rPr>
              <a:t>The MS Online Course Overview</a:t>
            </a:r>
            <a:endParaRPr lang="en-GB" dirty="0" smtClean="0">
              <a:solidFill>
                <a:srgbClr val="990000"/>
              </a:solidFill>
            </a:endParaRPr>
          </a:p>
          <a:p>
            <a:pPr marL="274320" indent="-274320" fontAlgn="auto">
              <a:spcAft>
                <a:spcPts val="0"/>
              </a:spcAft>
              <a:buFont typeface="Wingdings 2"/>
              <a:buChar char=""/>
              <a:defRPr/>
            </a:pPr>
            <a:endParaRPr lang="en-GB" dirty="0" smtClean="0">
              <a:solidFill>
                <a:srgbClr val="9900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Excel worksheet, with Book 1 in title bar at top of worksheet, and sheet tabs at bottom of worksheet"/>
          <p:cNvPicPr>
            <a:picLocks noChangeAspect="1" noChangeArrowheads="1"/>
          </p:cNvPicPr>
          <p:nvPr/>
        </p:nvPicPr>
        <p:blipFill>
          <a:blip r:embed="rId3" cstate="print"/>
          <a:srcRect/>
          <a:stretch>
            <a:fillRect/>
          </a:stretch>
        </p:blipFill>
        <p:spPr bwMode="auto">
          <a:xfrm>
            <a:off x="0" y="0"/>
            <a:ext cx="5929313" cy="2844800"/>
          </a:xfrm>
          <a:prstGeom prst="rect">
            <a:avLst/>
          </a:prstGeom>
          <a:noFill/>
          <a:ln w="9525">
            <a:noFill/>
            <a:miter lim="800000"/>
            <a:headEnd/>
            <a:tailEnd/>
          </a:ln>
        </p:spPr>
      </p:pic>
      <p:sp>
        <p:nvSpPr>
          <p:cNvPr id="29699" name="Rectangle 3"/>
          <p:cNvSpPr>
            <a:spLocks noGrp="1" noChangeArrowheads="1"/>
          </p:cNvSpPr>
          <p:nvPr>
            <p:ph type="body" idx="1"/>
          </p:nvPr>
        </p:nvSpPr>
        <p:spPr>
          <a:xfrm>
            <a:off x="457200" y="1916113"/>
            <a:ext cx="8686800" cy="4210050"/>
          </a:xfrm>
        </p:spPr>
        <p:txBody>
          <a:bodyPr>
            <a:normAutofit fontScale="92500" lnSpcReduction="20000"/>
          </a:bodyPr>
          <a:lstStyle/>
          <a:p>
            <a:pPr marL="274320" indent="-274320" algn="r" fontAlgn="auto">
              <a:spcAft>
                <a:spcPts val="0"/>
              </a:spcAft>
              <a:buFont typeface="Wingdings 2"/>
              <a:buNone/>
              <a:defRPr/>
            </a:pPr>
            <a:r>
              <a:rPr lang="en-US" dirty="0" smtClean="0">
                <a:solidFill>
                  <a:srgbClr val="990000"/>
                </a:solidFill>
              </a:rPr>
              <a:t>       </a:t>
            </a:r>
            <a:endParaRPr lang="it-IT" dirty="0" smtClean="0">
              <a:solidFill>
                <a:srgbClr val="990000"/>
              </a:solidFill>
            </a:endParaRPr>
          </a:p>
          <a:p>
            <a:pPr marL="274320" indent="-274320" algn="r" fontAlgn="auto">
              <a:spcAft>
                <a:spcPts val="0"/>
              </a:spcAft>
              <a:buFont typeface="Wingdings 2"/>
              <a:buNone/>
              <a:defRPr/>
            </a:pPr>
            <a:endParaRPr lang="it-IT" dirty="0" smtClean="0">
              <a:solidFill>
                <a:srgbClr val="990000"/>
              </a:solidFill>
            </a:endParaRPr>
          </a:p>
          <a:p>
            <a:pPr marL="274320" indent="-274320" fontAlgn="auto">
              <a:spcAft>
                <a:spcPts val="0"/>
              </a:spcAft>
              <a:buFont typeface="Wingdings 2"/>
              <a:buNone/>
              <a:defRPr/>
            </a:pPr>
            <a:endParaRPr lang="it-IT" sz="1800" dirty="0" smtClean="0">
              <a:solidFill>
                <a:srgbClr val="990000"/>
              </a:solidFill>
            </a:endParaRPr>
          </a:p>
          <a:p>
            <a:pPr marL="274320" indent="-274320" fontAlgn="auto">
              <a:spcAft>
                <a:spcPts val="0"/>
              </a:spcAft>
              <a:buFont typeface="Wingdings 2"/>
              <a:buNone/>
              <a:defRPr/>
            </a:pPr>
            <a:endParaRPr lang="it-IT" sz="1800" dirty="0" smtClean="0">
              <a:solidFill>
                <a:srgbClr val="990000"/>
              </a:solidFill>
            </a:endParaRPr>
          </a:p>
          <a:p>
            <a:pPr marL="274320" indent="-274320" fontAlgn="auto">
              <a:spcAft>
                <a:spcPts val="0"/>
              </a:spcAft>
              <a:buFont typeface="Wingdings 2"/>
              <a:buChar char=""/>
              <a:defRPr/>
            </a:pPr>
            <a:r>
              <a:rPr lang="en-US" sz="1800" dirty="0" smtClean="0"/>
              <a:t>When you start Excel, you open a file that's called a </a:t>
            </a:r>
            <a:r>
              <a:rPr lang="en-US" sz="1800" b="1" dirty="0" smtClean="0"/>
              <a:t>workbook</a:t>
            </a:r>
            <a:r>
              <a:rPr lang="en-US" sz="1800" dirty="0" smtClean="0"/>
              <a:t>. Each new workbook comes with three </a:t>
            </a:r>
            <a:r>
              <a:rPr lang="en-US" sz="1800" b="1" dirty="0" smtClean="0"/>
              <a:t>worksheets</a:t>
            </a:r>
            <a:r>
              <a:rPr lang="en-US" sz="1800" dirty="0" smtClean="0"/>
              <a:t>, like pages in a document. You enter data into the worksheets. (Worksheets are sometimes called spreadsheets.)</a:t>
            </a:r>
          </a:p>
          <a:p>
            <a:pPr marL="274320" indent="-274320" fontAlgn="auto">
              <a:spcAft>
                <a:spcPts val="0"/>
              </a:spcAft>
              <a:buFont typeface="Wingdings 2"/>
              <a:buChar char=""/>
              <a:defRPr/>
            </a:pPr>
            <a:r>
              <a:rPr lang="en-US" sz="1800" dirty="0" smtClean="0"/>
              <a:t>Each worksheet has a name on its </a:t>
            </a:r>
            <a:r>
              <a:rPr lang="en-US" sz="1800" b="1" dirty="0" smtClean="0"/>
              <a:t>sheet tab</a:t>
            </a:r>
            <a:r>
              <a:rPr lang="en-US" sz="1800" dirty="0" smtClean="0"/>
              <a:t> at the bottom left of the workbook window: Sheet1, Sheet2, and Sheet3. You click each sheet tab to view a worksheet.</a:t>
            </a:r>
          </a:p>
          <a:p>
            <a:pPr marL="274320" indent="-274320" fontAlgn="auto">
              <a:spcAft>
                <a:spcPts val="0"/>
              </a:spcAft>
              <a:buFont typeface="Wingdings 2"/>
              <a:buChar char=""/>
              <a:defRPr/>
            </a:pPr>
            <a:r>
              <a:rPr lang="en-US" sz="1800" dirty="0" smtClean="0"/>
              <a:t>It's a good idea to rename the sheet tabs to make the information on each sheet easier to identify. For example, you might have sheet tabs called January, February, and March for budgets or student grades for those months, or </a:t>
            </a:r>
            <a:r>
              <a:rPr lang="en-US" sz="1800" dirty="0" err="1" smtClean="0"/>
              <a:t>Northcoast</a:t>
            </a:r>
            <a:r>
              <a:rPr lang="en-US" sz="1800" dirty="0" smtClean="0"/>
              <a:t> and </a:t>
            </a:r>
            <a:r>
              <a:rPr lang="en-US" sz="1800" dirty="0" err="1" smtClean="0"/>
              <a:t>Westcoast</a:t>
            </a:r>
            <a:r>
              <a:rPr lang="en-US" sz="1800" dirty="0" smtClean="0"/>
              <a:t> for sales regions, and so on.</a:t>
            </a:r>
          </a:p>
          <a:p>
            <a:pPr marL="274320" indent="-274320" fontAlgn="t">
              <a:spcAft>
                <a:spcPts val="0"/>
              </a:spcAft>
              <a:buFont typeface="Wingdings 2"/>
              <a:buChar char=""/>
              <a:defRPr/>
            </a:pPr>
            <a:endParaRPr lang="en-US" sz="1800" dirty="0" smtClean="0"/>
          </a:p>
          <a:p>
            <a:pPr marL="274320" indent="-274320" fontAlgn="auto">
              <a:spcAft>
                <a:spcPts val="0"/>
              </a:spcAft>
              <a:buFont typeface="Wingdings 2"/>
              <a:buNone/>
              <a:defRPr/>
            </a:pPr>
            <a:r>
              <a:rPr lang="en-GB" sz="2000" dirty="0" smtClean="0">
                <a:solidFill>
                  <a:srgbClr val="990000"/>
                </a:solidFill>
                <a:hlinkClick r:id="rId4"/>
              </a:rPr>
              <a:t>						The MS Online Course Link </a:t>
            </a:r>
            <a:endParaRPr lang="en-GB" sz="2000" dirty="0" smtClean="0">
              <a:solidFill>
                <a:srgbClr val="990000"/>
              </a:solidFill>
            </a:endParaRPr>
          </a:p>
          <a:p>
            <a:pPr marL="274320" indent="-274320" fontAlgn="auto">
              <a:spcAft>
                <a:spcPts val="0"/>
              </a:spcAft>
              <a:buFont typeface="Wingdings 2"/>
              <a:buChar char=""/>
              <a:defRPr/>
            </a:pPr>
            <a:endParaRPr lang="en-GB" dirty="0" smtClean="0">
              <a:solidFill>
                <a:srgbClr val="990000"/>
              </a:solidFill>
            </a:endParaRPr>
          </a:p>
        </p:txBody>
      </p:sp>
      <p:sp>
        <p:nvSpPr>
          <p:cNvPr id="36867" name="Rettangolo 3"/>
          <p:cNvSpPr>
            <a:spLocks noChangeArrowheads="1"/>
          </p:cNvSpPr>
          <p:nvPr/>
        </p:nvSpPr>
        <p:spPr bwMode="auto">
          <a:xfrm>
            <a:off x="6227763" y="260350"/>
            <a:ext cx="2286000" cy="831850"/>
          </a:xfrm>
          <a:prstGeom prst="rect">
            <a:avLst/>
          </a:prstGeom>
          <a:noFill/>
          <a:ln w="9525">
            <a:noFill/>
            <a:miter lim="800000"/>
            <a:headEnd/>
            <a:tailEnd/>
          </a:ln>
        </p:spPr>
        <p:txBody>
          <a:bodyPr>
            <a:spAutoFit/>
          </a:bodyPr>
          <a:lstStyle/>
          <a:p>
            <a:r>
              <a:rPr lang="it-IT" sz="2400">
                <a:solidFill>
                  <a:srgbClr val="990000"/>
                </a:solidFill>
                <a:latin typeface="Georgia" pitchFamily="18" charset="0"/>
              </a:rPr>
              <a:t>Workbooks and worksheets</a:t>
            </a:r>
            <a:endParaRPr lang="fr-FR" sz="1600">
              <a:latin typeface="Georgia"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Column and row headings in worksheet"/>
          <p:cNvPicPr>
            <a:picLocks noChangeAspect="1" noChangeArrowheads="1"/>
          </p:cNvPicPr>
          <p:nvPr/>
        </p:nvPicPr>
        <p:blipFill>
          <a:blip r:embed="rId3" cstate="print"/>
          <a:srcRect/>
          <a:stretch>
            <a:fillRect/>
          </a:stretch>
        </p:blipFill>
        <p:spPr bwMode="auto">
          <a:xfrm>
            <a:off x="0" y="0"/>
            <a:ext cx="5667375" cy="2857500"/>
          </a:xfrm>
          <a:prstGeom prst="rect">
            <a:avLst/>
          </a:prstGeom>
          <a:noFill/>
          <a:ln w="9525">
            <a:noFill/>
            <a:miter lim="800000"/>
            <a:headEnd/>
            <a:tailEnd/>
          </a:ln>
        </p:spPr>
      </p:pic>
      <p:sp>
        <p:nvSpPr>
          <p:cNvPr id="38914" name="Rectangle 3"/>
          <p:cNvSpPr>
            <a:spLocks noGrp="1" noChangeArrowheads="1"/>
          </p:cNvSpPr>
          <p:nvPr>
            <p:ph type="body" idx="1"/>
          </p:nvPr>
        </p:nvSpPr>
        <p:spPr>
          <a:xfrm>
            <a:off x="457200" y="1714500"/>
            <a:ext cx="8329613" cy="4411663"/>
          </a:xfrm>
        </p:spPr>
        <p:txBody>
          <a:bodyPr/>
          <a:lstStyle/>
          <a:p>
            <a:pPr algn="r">
              <a:buFont typeface="Wingdings 2" pitchFamily="18" charset="2"/>
              <a:buNone/>
            </a:pPr>
            <a:r>
              <a:rPr lang="en-US" dirty="0" smtClean="0">
                <a:solidFill>
                  <a:srgbClr val="990000"/>
                </a:solidFill>
              </a:rPr>
              <a:t>       </a:t>
            </a:r>
            <a:endParaRPr lang="it-IT" dirty="0" smtClean="0">
              <a:solidFill>
                <a:srgbClr val="990000"/>
              </a:solidFill>
            </a:endParaRPr>
          </a:p>
          <a:p>
            <a:pPr>
              <a:buFont typeface="Wingdings 2" pitchFamily="18" charset="2"/>
              <a:buNone/>
            </a:pPr>
            <a:endParaRPr lang="it-IT" sz="1800" dirty="0" smtClean="0">
              <a:solidFill>
                <a:srgbClr val="990000"/>
              </a:solidFill>
            </a:endParaRPr>
          </a:p>
          <a:p>
            <a:pPr>
              <a:buFont typeface="Wingdings 2" pitchFamily="18" charset="2"/>
              <a:buNone/>
            </a:pPr>
            <a:endParaRPr lang="it-IT" sz="1800" dirty="0" smtClean="0">
              <a:solidFill>
                <a:srgbClr val="990000"/>
              </a:solidFill>
            </a:endParaRPr>
          </a:p>
          <a:p>
            <a:pPr>
              <a:buFont typeface="Wingdings 2" pitchFamily="18" charset="2"/>
              <a:buNone/>
            </a:pPr>
            <a:endParaRPr lang="it-IT" sz="1800" dirty="0" smtClean="0">
              <a:solidFill>
                <a:srgbClr val="990000"/>
              </a:solidFill>
            </a:endParaRPr>
          </a:p>
          <a:p>
            <a:r>
              <a:rPr lang="en-US" sz="1800" dirty="0" smtClean="0"/>
              <a:t>After the first 26 column headings (A through Z), the next 26 column headings are AA through AZ. The column headings continue through column XFD, for a total of 16,384 columns.</a:t>
            </a:r>
          </a:p>
          <a:p>
            <a:r>
              <a:rPr lang="en-US" sz="1800" dirty="0" smtClean="0"/>
              <a:t> Column headings are indicated by letters.</a:t>
            </a:r>
          </a:p>
          <a:p>
            <a:r>
              <a:rPr lang="en-US" sz="1800" dirty="0" smtClean="0"/>
              <a:t> Row headings are indicated by numbers.</a:t>
            </a:r>
          </a:p>
          <a:p>
            <a:pPr fontAlgn="t"/>
            <a:endParaRPr lang="en-US" sz="1800" dirty="0" smtClean="0"/>
          </a:p>
          <a:p>
            <a:pPr>
              <a:buFont typeface="Wingdings 2" pitchFamily="18" charset="2"/>
              <a:buNone/>
            </a:pPr>
            <a:r>
              <a:rPr lang="en-GB" sz="2000" dirty="0" smtClean="0">
                <a:solidFill>
                  <a:srgbClr val="990000"/>
                </a:solidFill>
                <a:hlinkClick r:id="rId4"/>
              </a:rPr>
              <a:t>The MS Online Course Link </a:t>
            </a:r>
            <a:endParaRPr lang="en-GB" sz="2000" dirty="0" smtClean="0">
              <a:solidFill>
                <a:srgbClr val="990000"/>
              </a:solidFill>
            </a:endParaRPr>
          </a:p>
          <a:p>
            <a:endParaRPr lang="en-GB" dirty="0" smtClean="0">
              <a:solidFill>
                <a:srgbClr val="990000"/>
              </a:solidFill>
            </a:endParaRPr>
          </a:p>
        </p:txBody>
      </p:sp>
      <p:sp>
        <p:nvSpPr>
          <p:cNvPr id="38915" name="Rettangolo 3"/>
          <p:cNvSpPr>
            <a:spLocks noChangeArrowheads="1"/>
          </p:cNvSpPr>
          <p:nvPr/>
        </p:nvSpPr>
        <p:spPr bwMode="auto">
          <a:xfrm>
            <a:off x="5795963" y="260350"/>
            <a:ext cx="3348037" cy="508000"/>
          </a:xfrm>
          <a:prstGeom prst="rect">
            <a:avLst/>
          </a:prstGeom>
          <a:noFill/>
          <a:ln w="9525">
            <a:noFill/>
            <a:miter lim="800000"/>
            <a:headEnd/>
            <a:tailEnd/>
          </a:ln>
        </p:spPr>
        <p:txBody>
          <a:bodyPr>
            <a:spAutoFit/>
          </a:bodyPr>
          <a:lstStyle/>
          <a:p>
            <a:r>
              <a:rPr lang="en-US" sz="2700">
                <a:solidFill>
                  <a:srgbClr val="990000"/>
                </a:solidFill>
                <a:latin typeface="Georgia" pitchFamily="18" charset="0"/>
              </a:rPr>
              <a:t>C</a:t>
            </a:r>
            <a:r>
              <a:rPr lang="it-IT" sz="2700">
                <a:solidFill>
                  <a:srgbClr val="990000"/>
                </a:solidFill>
                <a:latin typeface="Georgia" pitchFamily="18" charset="0"/>
              </a:rPr>
              <a:t>olumns and Rows </a:t>
            </a:r>
            <a:endParaRPr lang="fr-FR">
              <a:latin typeface="Georgia"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Column and row headings in worksheet"/>
          <p:cNvPicPr>
            <a:picLocks noChangeAspect="1" noChangeArrowheads="1"/>
          </p:cNvPicPr>
          <p:nvPr/>
        </p:nvPicPr>
        <p:blipFill>
          <a:blip r:embed="rId3" cstate="print"/>
          <a:srcRect/>
          <a:stretch>
            <a:fillRect/>
          </a:stretch>
        </p:blipFill>
        <p:spPr bwMode="auto">
          <a:xfrm>
            <a:off x="0" y="0"/>
            <a:ext cx="5667375" cy="2857500"/>
          </a:xfrm>
          <a:prstGeom prst="rect">
            <a:avLst/>
          </a:prstGeom>
          <a:noFill/>
          <a:ln w="9525">
            <a:noFill/>
            <a:miter lim="800000"/>
            <a:headEnd/>
            <a:tailEnd/>
          </a:ln>
        </p:spPr>
      </p:pic>
      <p:sp>
        <p:nvSpPr>
          <p:cNvPr id="29699" name="Rectangle 3"/>
          <p:cNvSpPr>
            <a:spLocks noGrp="1" noChangeArrowheads="1"/>
          </p:cNvSpPr>
          <p:nvPr>
            <p:ph type="body" idx="1"/>
          </p:nvPr>
        </p:nvSpPr>
        <p:spPr>
          <a:xfrm>
            <a:off x="611188" y="981075"/>
            <a:ext cx="8329612" cy="5516563"/>
          </a:xfrm>
        </p:spPr>
        <p:txBody>
          <a:bodyPr>
            <a:normAutofit/>
          </a:bodyPr>
          <a:lstStyle/>
          <a:p>
            <a:pPr marL="274320" indent="-274320" algn="r" fontAlgn="auto">
              <a:spcAft>
                <a:spcPts val="0"/>
              </a:spcAft>
              <a:buFont typeface="Wingdings 2"/>
              <a:buNone/>
              <a:defRPr/>
            </a:pPr>
            <a:endParaRPr lang="it-IT" dirty="0" smtClean="0">
              <a:solidFill>
                <a:srgbClr val="990000"/>
              </a:solidFill>
            </a:endParaRPr>
          </a:p>
          <a:p>
            <a:pPr marL="274320" indent="-274320" fontAlgn="auto">
              <a:spcAft>
                <a:spcPts val="0"/>
              </a:spcAft>
              <a:buFont typeface="Wingdings 2"/>
              <a:buNone/>
              <a:defRPr/>
            </a:pPr>
            <a:endParaRPr lang="it-IT" sz="1800" dirty="0" smtClean="0">
              <a:solidFill>
                <a:srgbClr val="990000"/>
              </a:solidFill>
            </a:endParaRPr>
          </a:p>
          <a:p>
            <a:pPr marL="274320" indent="-274320" fontAlgn="auto">
              <a:spcAft>
                <a:spcPts val="0"/>
              </a:spcAft>
              <a:buFont typeface="Wingdings 2"/>
              <a:buNone/>
              <a:defRPr/>
            </a:pPr>
            <a:endParaRPr lang="it-IT" sz="1800" dirty="0" smtClean="0">
              <a:solidFill>
                <a:srgbClr val="990000"/>
              </a:solidFill>
            </a:endParaRPr>
          </a:p>
          <a:p>
            <a:pPr marL="274320" indent="-274320" fontAlgn="auto">
              <a:spcAft>
                <a:spcPts val="0"/>
              </a:spcAft>
              <a:buFont typeface="Wingdings 2"/>
              <a:buNone/>
              <a:defRPr/>
            </a:pPr>
            <a:endParaRPr lang="it-IT" sz="1800" dirty="0" smtClean="0">
              <a:solidFill>
                <a:srgbClr val="990000"/>
              </a:solidFill>
            </a:endParaRPr>
          </a:p>
          <a:p>
            <a:pPr marL="274320" indent="-274320" fontAlgn="auto">
              <a:spcAft>
                <a:spcPts val="0"/>
              </a:spcAft>
              <a:buFont typeface="Wingdings 2"/>
              <a:buChar char=""/>
              <a:defRPr/>
            </a:pPr>
            <a:r>
              <a:rPr lang="en-US" sz="1800" dirty="0" smtClean="0"/>
              <a:t>Worksheets are divided into columns, rows, and cells. That's the grid you see when you open up a workbook.</a:t>
            </a:r>
          </a:p>
          <a:p>
            <a:pPr marL="274320" indent="-274320" fontAlgn="auto">
              <a:spcAft>
                <a:spcPts val="0"/>
              </a:spcAft>
              <a:buFont typeface="Wingdings 2"/>
              <a:buChar char=""/>
              <a:defRPr/>
            </a:pPr>
            <a:r>
              <a:rPr lang="en-US" sz="1800" dirty="0" smtClean="0"/>
              <a:t>Columns go from top to bottom on the worksheet, vertically. Rows go from left to right on the worksheet, horizontally. A cell is the space where one column and one row meet.</a:t>
            </a:r>
          </a:p>
          <a:p>
            <a:pPr marL="274320" indent="-274320" fontAlgn="auto">
              <a:spcAft>
                <a:spcPts val="0"/>
              </a:spcAft>
              <a:buFont typeface="Wingdings 2"/>
              <a:buChar char=""/>
              <a:defRPr/>
            </a:pPr>
            <a:r>
              <a:rPr lang="en-US" sz="1800" dirty="0" smtClean="0"/>
              <a:t>Each column has an alphabetical heading. The first 26 columns have the letters from A through Z. Each worksheet contains 16,384 columns in all, so after Z the letters begin again in pairs, AA through AZ. After AZ, the letter pairs start again with columns BA through BZ, and so on, ending at XFD.</a:t>
            </a:r>
          </a:p>
          <a:p>
            <a:pPr marL="274320" indent="-274320" fontAlgn="auto">
              <a:spcAft>
                <a:spcPts val="0"/>
              </a:spcAft>
              <a:buFont typeface="Wingdings 2"/>
              <a:buChar char=""/>
              <a:defRPr/>
            </a:pPr>
            <a:r>
              <a:rPr lang="en-US" sz="1800" dirty="0" smtClean="0"/>
              <a:t>Each row also has a heading. Row headings are numbers, from 1 through 1,048,576.</a:t>
            </a:r>
          </a:p>
          <a:p>
            <a:pPr marL="274320" indent="-274320" fontAlgn="auto">
              <a:spcAft>
                <a:spcPts val="0"/>
              </a:spcAft>
              <a:buFont typeface="Wingdings 2"/>
              <a:buChar char=""/>
              <a:defRPr/>
            </a:pPr>
            <a:r>
              <a:rPr lang="en-US" sz="1800" dirty="0" smtClean="0"/>
              <a:t>The headings combine to form the cell address, also called the </a:t>
            </a:r>
            <a:r>
              <a:rPr lang="en-US" sz="1800" b="1" dirty="0" smtClean="0"/>
              <a:t>cell reference</a:t>
            </a:r>
            <a:r>
              <a:rPr lang="en-US" sz="1800" dirty="0" smtClean="0"/>
              <a:t>.</a:t>
            </a:r>
          </a:p>
          <a:p>
            <a:pPr marL="274320" indent="-274320" fontAlgn="auto">
              <a:spcAft>
                <a:spcPts val="0"/>
              </a:spcAft>
              <a:buFont typeface="Wingdings 2"/>
              <a:buNone/>
              <a:defRPr/>
            </a:pPr>
            <a:r>
              <a:rPr lang="en-GB" sz="2000" dirty="0" smtClean="0">
                <a:solidFill>
                  <a:srgbClr val="990000"/>
                </a:solidFill>
                <a:hlinkClick r:id="rId4"/>
              </a:rPr>
              <a:t>						The MS Online Course Link </a:t>
            </a:r>
            <a:endParaRPr lang="en-GB" sz="2000" dirty="0" smtClean="0">
              <a:solidFill>
                <a:srgbClr val="990000"/>
              </a:solidFill>
            </a:endParaRPr>
          </a:p>
          <a:p>
            <a:pPr marL="274320" indent="-274320" fontAlgn="auto">
              <a:spcAft>
                <a:spcPts val="0"/>
              </a:spcAft>
              <a:buFont typeface="Wingdings 2"/>
              <a:buChar char=""/>
              <a:defRPr/>
            </a:pPr>
            <a:endParaRPr lang="en-GB" dirty="0" smtClean="0">
              <a:solidFill>
                <a:srgbClr val="990000"/>
              </a:solidFill>
            </a:endParaRPr>
          </a:p>
        </p:txBody>
      </p:sp>
      <p:sp>
        <p:nvSpPr>
          <p:cNvPr id="40963" name="Rettangolo 3"/>
          <p:cNvSpPr>
            <a:spLocks noChangeArrowheads="1"/>
          </p:cNvSpPr>
          <p:nvPr/>
        </p:nvSpPr>
        <p:spPr bwMode="auto">
          <a:xfrm>
            <a:off x="4859338" y="333375"/>
            <a:ext cx="4065587" cy="506413"/>
          </a:xfrm>
          <a:prstGeom prst="rect">
            <a:avLst/>
          </a:prstGeom>
          <a:noFill/>
          <a:ln w="9525">
            <a:noFill/>
            <a:miter lim="800000"/>
            <a:headEnd/>
            <a:tailEnd/>
          </a:ln>
        </p:spPr>
        <p:txBody>
          <a:bodyPr>
            <a:spAutoFit/>
          </a:bodyPr>
          <a:lstStyle/>
          <a:p>
            <a:pPr marL="273050" indent="-273050" algn="r">
              <a:spcBef>
                <a:spcPct val="20000"/>
              </a:spcBef>
              <a:buClr>
                <a:srgbClr val="D16349"/>
              </a:buClr>
              <a:buSzPct val="85000"/>
            </a:pPr>
            <a:r>
              <a:rPr lang="en-US" sz="2700">
                <a:solidFill>
                  <a:srgbClr val="990000"/>
                </a:solidFill>
                <a:latin typeface="Georgia" pitchFamily="18" charset="0"/>
              </a:rPr>
              <a:t>C</a:t>
            </a:r>
            <a:r>
              <a:rPr lang="it-IT" sz="2700">
                <a:solidFill>
                  <a:srgbClr val="990000"/>
                </a:solidFill>
                <a:latin typeface="Georgia" pitchFamily="18" charset="0"/>
              </a:rPr>
              <a:t>olumns  and Rows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Course</a:t>
            </a:r>
            <a:r>
              <a:rPr lang="it-IT" dirty="0" smtClean="0"/>
              <a:t> </a:t>
            </a:r>
            <a:r>
              <a:rPr lang="it-IT" dirty="0" err="1" smtClean="0"/>
              <a:t>requirements</a:t>
            </a:r>
            <a:endParaRPr lang="it-IT" dirty="0"/>
          </a:p>
        </p:txBody>
      </p:sp>
      <p:sp>
        <p:nvSpPr>
          <p:cNvPr id="3" name="Segnaposto piè di pagina 2"/>
          <p:cNvSpPr>
            <a:spLocks noGrp="1"/>
          </p:cNvSpPr>
          <p:nvPr>
            <p:ph type="ftr" sz="quarter" idx="11"/>
          </p:nvPr>
        </p:nvSpPr>
        <p:spPr/>
        <p:txBody>
          <a:bodyPr/>
          <a:lstStyle/>
          <a:p>
            <a:r>
              <a:rPr lang="en-US" smtClean="0"/>
              <a:t>sgazziano@johncabot.edu  </a:t>
            </a:r>
            <a:endParaRPr lang="it-IT"/>
          </a:p>
        </p:txBody>
      </p:sp>
      <p:sp>
        <p:nvSpPr>
          <p:cNvPr id="4" name="Segnaposto numero diapositiva 3"/>
          <p:cNvSpPr>
            <a:spLocks noGrp="1"/>
          </p:cNvSpPr>
          <p:nvPr>
            <p:ph type="sldNum" sz="quarter" idx="12"/>
          </p:nvPr>
        </p:nvSpPr>
        <p:spPr/>
        <p:txBody>
          <a:bodyPr/>
          <a:lstStyle/>
          <a:p>
            <a:fld id="{38C83D7B-D17B-4CD6-BBDA-701EC4DDA733}" type="slidenum">
              <a:rPr lang="it-IT" smtClean="0"/>
              <a:pPr/>
              <a:t>9</a:t>
            </a:fld>
            <a:endParaRPr lang="it-IT"/>
          </a:p>
        </p:txBody>
      </p:sp>
      <p:sp>
        <p:nvSpPr>
          <p:cNvPr id="5" name="Segnaposto contenuto 4"/>
          <p:cNvSpPr>
            <a:spLocks noGrp="1"/>
          </p:cNvSpPr>
          <p:nvPr>
            <p:ph sz="quarter" idx="1"/>
          </p:nvPr>
        </p:nvSpPr>
        <p:spPr/>
        <p:txBody>
          <a:bodyPr/>
          <a:lstStyle/>
          <a:p>
            <a:r>
              <a:rPr lang="it-IT" dirty="0" err="1" smtClean="0"/>
              <a:t>This</a:t>
            </a:r>
            <a:r>
              <a:rPr lang="it-IT" dirty="0" smtClean="0"/>
              <a:t> </a:t>
            </a:r>
            <a:r>
              <a:rPr lang="it-IT" dirty="0" err="1" smtClean="0"/>
              <a:t>is</a:t>
            </a:r>
            <a:r>
              <a:rPr lang="it-IT" dirty="0" smtClean="0"/>
              <a:t> a </a:t>
            </a:r>
            <a:r>
              <a:rPr lang="it-IT" dirty="0" smtClean="0">
                <a:solidFill>
                  <a:srgbClr val="C00000"/>
                </a:solidFill>
              </a:rPr>
              <a:t>BEGINNERS</a:t>
            </a:r>
            <a:r>
              <a:rPr lang="it-IT" dirty="0" smtClean="0"/>
              <a:t>  </a:t>
            </a:r>
            <a:r>
              <a:rPr lang="it-IT" dirty="0" err="1" smtClean="0"/>
              <a:t>class</a:t>
            </a:r>
            <a:endParaRPr lang="it-IT" dirty="0" smtClean="0"/>
          </a:p>
          <a:p>
            <a:r>
              <a:rPr lang="it-IT" dirty="0" smtClean="0">
                <a:solidFill>
                  <a:srgbClr val="C00000"/>
                </a:solidFill>
              </a:rPr>
              <a:t>No PC </a:t>
            </a:r>
            <a:r>
              <a:rPr lang="it-IT" dirty="0" err="1" smtClean="0">
                <a:solidFill>
                  <a:srgbClr val="C00000"/>
                </a:solidFill>
              </a:rPr>
              <a:t>experience</a:t>
            </a:r>
            <a:r>
              <a:rPr lang="it-IT" dirty="0" smtClean="0">
                <a:solidFill>
                  <a:srgbClr val="C00000"/>
                </a:solidFill>
              </a:rPr>
              <a:t> </a:t>
            </a:r>
            <a:r>
              <a:rPr lang="it-IT" dirty="0" err="1" smtClean="0"/>
              <a:t>is</a:t>
            </a:r>
            <a:r>
              <a:rPr lang="it-IT" dirty="0" smtClean="0"/>
              <a:t> </a:t>
            </a:r>
            <a:r>
              <a:rPr lang="it-IT" dirty="0" err="1" smtClean="0"/>
              <a:t>required</a:t>
            </a:r>
            <a:r>
              <a:rPr lang="it-IT" dirty="0" smtClean="0"/>
              <a:t>, </a:t>
            </a:r>
            <a:r>
              <a:rPr lang="it-IT" dirty="0" err="1" smtClean="0"/>
              <a:t>we</a:t>
            </a:r>
            <a:r>
              <a:rPr lang="it-IT" dirty="0" smtClean="0"/>
              <a:t> do start </a:t>
            </a:r>
            <a:r>
              <a:rPr lang="it-IT" dirty="0" err="1" smtClean="0"/>
              <a:t>from</a:t>
            </a:r>
            <a:r>
              <a:rPr lang="it-IT" dirty="0" smtClean="0"/>
              <a:t> scratch.</a:t>
            </a:r>
          </a:p>
          <a:p>
            <a:r>
              <a:rPr lang="it-IT" dirty="0" smtClean="0"/>
              <a:t>CS101 </a:t>
            </a:r>
            <a:r>
              <a:rPr lang="it-IT" dirty="0" err="1" smtClean="0"/>
              <a:t>will</a:t>
            </a:r>
            <a:r>
              <a:rPr lang="it-IT" dirty="0" smtClean="0"/>
              <a:t> </a:t>
            </a:r>
            <a:r>
              <a:rPr lang="it-IT" dirty="0" err="1" smtClean="0"/>
              <a:t>mehodically</a:t>
            </a:r>
            <a:r>
              <a:rPr lang="it-IT" dirty="0" smtClean="0"/>
              <a:t> take </a:t>
            </a:r>
            <a:r>
              <a:rPr lang="it-IT" dirty="0" err="1" smtClean="0"/>
              <a:t>you</a:t>
            </a:r>
            <a:r>
              <a:rPr lang="it-IT" dirty="0" smtClean="0"/>
              <a:t> </a:t>
            </a:r>
            <a:r>
              <a:rPr lang="it-IT" dirty="0" err="1" smtClean="0"/>
              <a:t>to</a:t>
            </a:r>
            <a:r>
              <a:rPr lang="it-IT" dirty="0" smtClean="0"/>
              <a:t> </a:t>
            </a:r>
            <a:r>
              <a:rPr lang="it-IT" dirty="0" err="1" smtClean="0">
                <a:solidFill>
                  <a:srgbClr val="C00000"/>
                </a:solidFill>
              </a:rPr>
              <a:t>acquire</a:t>
            </a:r>
            <a:r>
              <a:rPr lang="it-IT" dirty="0" smtClean="0">
                <a:solidFill>
                  <a:srgbClr val="C00000"/>
                </a:solidFill>
              </a:rPr>
              <a:t> the </a:t>
            </a:r>
            <a:r>
              <a:rPr lang="it-IT" dirty="0" err="1" smtClean="0">
                <a:solidFill>
                  <a:srgbClr val="C00000"/>
                </a:solidFill>
              </a:rPr>
              <a:t>basic</a:t>
            </a:r>
            <a:r>
              <a:rPr lang="it-IT" dirty="0" smtClean="0">
                <a:solidFill>
                  <a:srgbClr val="C00000"/>
                </a:solidFill>
              </a:rPr>
              <a:t> </a:t>
            </a:r>
            <a:r>
              <a:rPr lang="it-IT" dirty="0" err="1" smtClean="0">
                <a:solidFill>
                  <a:srgbClr val="C00000"/>
                </a:solidFill>
              </a:rPr>
              <a:t>skills</a:t>
            </a:r>
            <a:r>
              <a:rPr lang="it-IT" dirty="0" smtClean="0">
                <a:solidFill>
                  <a:srgbClr val="C00000"/>
                </a:solidFill>
              </a:rPr>
              <a:t> </a:t>
            </a:r>
            <a:r>
              <a:rPr lang="it-IT" dirty="0" err="1" smtClean="0"/>
              <a:t>necessary</a:t>
            </a:r>
            <a:r>
              <a:rPr lang="it-IT" dirty="0" smtClean="0"/>
              <a:t> </a:t>
            </a:r>
            <a:r>
              <a:rPr lang="it-IT" dirty="0" err="1" smtClean="0"/>
              <a:t>for</a:t>
            </a:r>
            <a:r>
              <a:rPr lang="it-IT" dirty="0" smtClean="0"/>
              <a:t> </a:t>
            </a:r>
            <a:r>
              <a:rPr lang="it-IT" dirty="0" err="1" smtClean="0"/>
              <a:t>efficient</a:t>
            </a:r>
            <a:r>
              <a:rPr lang="it-IT" dirty="0" smtClean="0"/>
              <a:t> and </a:t>
            </a:r>
            <a:r>
              <a:rPr lang="it-IT" dirty="0" err="1" smtClean="0"/>
              <a:t>correct</a:t>
            </a:r>
            <a:r>
              <a:rPr lang="it-IT" dirty="0" smtClean="0"/>
              <a:t> </a:t>
            </a:r>
            <a:r>
              <a:rPr lang="it-IT" dirty="0" err="1" smtClean="0"/>
              <a:t>usageof</a:t>
            </a:r>
            <a:r>
              <a:rPr lang="it-IT" dirty="0" smtClean="0"/>
              <a:t> standard IT in college and business. </a:t>
            </a:r>
          </a:p>
          <a:p>
            <a:r>
              <a:rPr lang="it-IT" dirty="0" err="1" smtClean="0"/>
              <a:t>If</a:t>
            </a:r>
            <a:r>
              <a:rPr lang="it-IT" dirty="0" smtClean="0"/>
              <a:t> </a:t>
            </a:r>
            <a:r>
              <a:rPr lang="it-IT" dirty="0" err="1" smtClean="0"/>
              <a:t>you</a:t>
            </a:r>
            <a:r>
              <a:rPr lang="it-IT" dirty="0" smtClean="0"/>
              <a:t> </a:t>
            </a:r>
            <a:r>
              <a:rPr lang="it-IT" dirty="0" err="1" smtClean="0"/>
              <a:t>feel</a:t>
            </a:r>
            <a:r>
              <a:rPr lang="it-IT" dirty="0" smtClean="0"/>
              <a:t> </a:t>
            </a:r>
            <a:r>
              <a:rPr lang="it-IT" dirty="0" err="1" smtClean="0"/>
              <a:t>confident</a:t>
            </a:r>
            <a:r>
              <a:rPr lang="it-IT" dirty="0" smtClean="0"/>
              <a:t> </a:t>
            </a:r>
            <a:r>
              <a:rPr lang="it-IT" dirty="0" err="1" smtClean="0"/>
              <a:t>you</a:t>
            </a:r>
            <a:r>
              <a:rPr lang="it-IT" dirty="0" smtClean="0"/>
              <a:t> </a:t>
            </a:r>
            <a:r>
              <a:rPr lang="it-IT" dirty="0" err="1" smtClean="0"/>
              <a:t>have</a:t>
            </a:r>
            <a:r>
              <a:rPr lang="it-IT" dirty="0" smtClean="0"/>
              <a:t> </a:t>
            </a:r>
            <a:r>
              <a:rPr lang="it-IT" dirty="0" err="1" smtClean="0"/>
              <a:t>all</a:t>
            </a:r>
            <a:r>
              <a:rPr lang="it-IT" dirty="0" smtClean="0"/>
              <a:t> the </a:t>
            </a:r>
            <a:r>
              <a:rPr lang="it-IT" dirty="0" err="1" smtClean="0"/>
              <a:t>competences</a:t>
            </a:r>
            <a:r>
              <a:rPr lang="it-IT" dirty="0" smtClean="0"/>
              <a:t> </a:t>
            </a:r>
            <a:r>
              <a:rPr lang="it-IT" dirty="0" err="1" smtClean="0"/>
              <a:t>listed</a:t>
            </a:r>
            <a:r>
              <a:rPr lang="it-IT" dirty="0" smtClean="0"/>
              <a:t> in the </a:t>
            </a:r>
            <a:r>
              <a:rPr lang="it-IT" dirty="0" err="1" smtClean="0"/>
              <a:t>syllabus</a:t>
            </a:r>
            <a:r>
              <a:rPr lang="it-IT" dirty="0" smtClean="0"/>
              <a:t> (</a:t>
            </a:r>
            <a:r>
              <a:rPr lang="it-IT" dirty="0" err="1" smtClean="0"/>
              <a:t>next</a:t>
            </a:r>
            <a:r>
              <a:rPr lang="it-IT" dirty="0" smtClean="0"/>
              <a:t> slide) </a:t>
            </a:r>
            <a:r>
              <a:rPr lang="it-IT" dirty="0" err="1" smtClean="0"/>
              <a:t>you</a:t>
            </a:r>
            <a:r>
              <a:rPr lang="it-IT" dirty="0" smtClean="0"/>
              <a:t> can </a:t>
            </a:r>
            <a:r>
              <a:rPr lang="it-IT" dirty="0" err="1" smtClean="0"/>
              <a:t>skip</a:t>
            </a:r>
            <a:r>
              <a:rPr lang="it-IT" dirty="0" smtClean="0"/>
              <a:t> the </a:t>
            </a:r>
            <a:r>
              <a:rPr lang="it-IT" dirty="0" err="1" smtClean="0"/>
              <a:t>class</a:t>
            </a:r>
            <a:r>
              <a:rPr lang="it-IT" dirty="0" smtClean="0"/>
              <a:t>, </a:t>
            </a:r>
            <a:r>
              <a:rPr lang="it-IT" dirty="0" err="1" smtClean="0"/>
              <a:t>please</a:t>
            </a:r>
            <a:r>
              <a:rPr lang="it-IT" dirty="0" smtClean="0"/>
              <a:t> </a:t>
            </a:r>
            <a:r>
              <a:rPr lang="it-IT" dirty="0" err="1" smtClean="0"/>
              <a:t>feel</a:t>
            </a:r>
            <a:r>
              <a:rPr lang="it-IT" dirty="0" smtClean="0"/>
              <a:t> free </a:t>
            </a:r>
            <a:r>
              <a:rPr lang="it-IT" dirty="0" err="1" smtClean="0"/>
              <a:t>to</a:t>
            </a:r>
            <a:r>
              <a:rPr lang="it-IT" dirty="0" smtClean="0"/>
              <a:t> </a:t>
            </a:r>
            <a:r>
              <a:rPr lang="it-IT" dirty="0" err="1" smtClean="0"/>
              <a:t>discuss</a:t>
            </a:r>
            <a:r>
              <a:rPr lang="it-IT" dirty="0" smtClean="0"/>
              <a:t> </a:t>
            </a:r>
            <a:r>
              <a:rPr lang="it-IT" dirty="0" err="1" smtClean="0"/>
              <a:t>this</a:t>
            </a:r>
            <a:r>
              <a:rPr lang="it-IT" dirty="0" smtClean="0"/>
              <a:t> </a:t>
            </a:r>
            <a:r>
              <a:rPr lang="it-IT" dirty="0" err="1" smtClean="0"/>
              <a:t>with</a:t>
            </a:r>
            <a:r>
              <a:rPr lang="it-IT" dirty="0" smtClean="0"/>
              <a:t> the prof </a:t>
            </a:r>
            <a:endParaRPr lang="it-IT"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Forumula typed in worksheet"/>
          <p:cNvPicPr>
            <a:picLocks noChangeAspect="1" noChangeArrowheads="1"/>
          </p:cNvPicPr>
          <p:nvPr/>
        </p:nvPicPr>
        <p:blipFill>
          <a:blip r:embed="rId3" cstate="print"/>
          <a:srcRect/>
          <a:stretch>
            <a:fillRect/>
          </a:stretch>
        </p:blipFill>
        <p:spPr bwMode="auto">
          <a:xfrm>
            <a:off x="0" y="0"/>
            <a:ext cx="5667375" cy="2857500"/>
          </a:xfrm>
          <a:prstGeom prst="rect">
            <a:avLst/>
          </a:prstGeom>
          <a:noFill/>
          <a:ln w="9525">
            <a:noFill/>
            <a:miter lim="800000"/>
            <a:headEnd/>
            <a:tailEnd/>
          </a:ln>
        </p:spPr>
      </p:pic>
      <p:sp>
        <p:nvSpPr>
          <p:cNvPr id="29699" name="Rectangle 3"/>
          <p:cNvSpPr>
            <a:spLocks noGrp="1" noChangeArrowheads="1"/>
          </p:cNvSpPr>
          <p:nvPr>
            <p:ph type="body" idx="1"/>
          </p:nvPr>
        </p:nvSpPr>
        <p:spPr>
          <a:xfrm>
            <a:off x="301625" y="1527175"/>
            <a:ext cx="8504238" cy="4572000"/>
          </a:xfrm>
        </p:spPr>
        <p:txBody>
          <a:bodyPr>
            <a:normAutofit fontScale="92500"/>
          </a:bodyPr>
          <a:lstStyle/>
          <a:p>
            <a:pPr lvl="4" algn="r" fontAlgn="auto">
              <a:spcAft>
                <a:spcPts val="0"/>
              </a:spcAft>
              <a:buClr>
                <a:schemeClr val="accent5"/>
              </a:buClr>
              <a:buFontTx/>
              <a:buNone/>
              <a:defRPr/>
            </a:pPr>
            <a:r>
              <a:rPr lang="en-GB" dirty="0" smtClean="0">
                <a:solidFill>
                  <a:srgbClr val="990000"/>
                </a:solidFill>
              </a:rPr>
              <a:t>        </a:t>
            </a:r>
          </a:p>
          <a:p>
            <a:pPr lvl="4" algn="r" fontAlgn="auto">
              <a:spcAft>
                <a:spcPts val="0"/>
              </a:spcAft>
              <a:buClr>
                <a:schemeClr val="accent5"/>
              </a:buClr>
              <a:buFontTx/>
              <a:buNone/>
              <a:defRPr/>
            </a:pPr>
            <a:endParaRPr lang="en-GB" sz="4000" dirty="0" smtClean="0">
              <a:solidFill>
                <a:schemeClr val="tx2"/>
              </a:solidFill>
            </a:endParaRPr>
          </a:p>
          <a:p>
            <a:pPr marL="269875" lvl="4" fontAlgn="auto">
              <a:spcAft>
                <a:spcPts val="0"/>
              </a:spcAft>
              <a:buClr>
                <a:schemeClr val="accent5"/>
              </a:buClr>
              <a:buFontTx/>
              <a:buNone/>
              <a:defRPr/>
            </a:pPr>
            <a:endParaRPr lang="en-GB" sz="4000" dirty="0" smtClean="0">
              <a:solidFill>
                <a:schemeClr val="tx2"/>
              </a:solidFill>
            </a:endParaRPr>
          </a:p>
          <a:p>
            <a:pPr marL="269875" lvl="4" fontAlgn="auto">
              <a:spcAft>
                <a:spcPts val="0"/>
              </a:spcAft>
              <a:buClr>
                <a:schemeClr val="accent5"/>
              </a:buClr>
              <a:buFontTx/>
              <a:buNone/>
              <a:defRPr/>
            </a:pPr>
            <a:r>
              <a:rPr lang="en-GB" sz="3200" dirty="0" smtClean="0"/>
              <a:t>Begin with an equal sign</a:t>
            </a:r>
          </a:p>
          <a:p>
            <a:pPr marL="274320" indent="-274320" fontAlgn="auto">
              <a:spcAft>
                <a:spcPts val="0"/>
              </a:spcAft>
              <a:buFont typeface="Wingdings 2"/>
              <a:buChar char=""/>
              <a:defRPr/>
            </a:pPr>
            <a:r>
              <a:rPr lang="en-US" sz="2400" dirty="0" smtClean="0"/>
              <a:t>The plus sign (+) is a math </a:t>
            </a:r>
            <a:r>
              <a:rPr lang="en-US" sz="2400" b="1" dirty="0" smtClean="0"/>
              <a:t>operator</a:t>
            </a:r>
            <a:r>
              <a:rPr lang="en-US" sz="2400" dirty="0" smtClean="0"/>
              <a:t> that tells Excel to add the values.</a:t>
            </a:r>
          </a:p>
          <a:p>
            <a:pPr marL="274320" indent="-274320" fontAlgn="auto">
              <a:spcAft>
                <a:spcPts val="0"/>
              </a:spcAft>
              <a:buFont typeface="Wingdings 2"/>
              <a:buChar char=""/>
              <a:defRPr/>
            </a:pPr>
            <a:r>
              <a:rPr lang="en-US" sz="2400" dirty="0" smtClean="0"/>
              <a:t>If you wonder later on how you got this result, the formula is visible in the </a:t>
            </a:r>
            <a:r>
              <a:rPr lang="en-US" sz="2400" b="1" dirty="0" smtClean="0"/>
              <a:t>formula bar</a:t>
            </a:r>
            <a:r>
              <a:rPr lang="en-US" sz="2400" dirty="0" smtClean="0"/>
              <a:t> near the top of the worksheet whenever you click in cell C6 again.</a:t>
            </a:r>
          </a:p>
          <a:p>
            <a:pPr marL="274320" indent="-274320" fontAlgn="auto">
              <a:spcAft>
                <a:spcPts val="0"/>
              </a:spcAft>
              <a:buFont typeface="Wingdings 2"/>
              <a:buNone/>
              <a:defRPr/>
            </a:pPr>
            <a:endParaRPr lang="en-US" sz="2400" dirty="0" smtClean="0">
              <a:solidFill>
                <a:schemeClr val="accent6"/>
              </a:solidFill>
            </a:endParaRPr>
          </a:p>
          <a:p>
            <a:pPr marL="274320" indent="-274320" fontAlgn="auto">
              <a:spcAft>
                <a:spcPts val="0"/>
              </a:spcAft>
              <a:buFont typeface="Wingdings 2"/>
              <a:buNone/>
              <a:defRPr/>
            </a:pPr>
            <a:r>
              <a:rPr lang="en-US" sz="2400" dirty="0" smtClean="0">
                <a:solidFill>
                  <a:schemeClr val="accent6"/>
                </a:solidFill>
                <a:hlinkClick r:id="rId4"/>
              </a:rPr>
              <a:t>MS Office online link</a:t>
            </a:r>
            <a:endParaRPr lang="en-US" sz="2400" dirty="0" smtClean="0">
              <a:solidFill>
                <a:schemeClr val="accent6"/>
              </a:solidFill>
            </a:endParaRPr>
          </a:p>
          <a:p>
            <a:pPr marL="269875" lvl="4" fontAlgn="auto">
              <a:spcAft>
                <a:spcPts val="0"/>
              </a:spcAft>
              <a:buClr>
                <a:schemeClr val="accent5"/>
              </a:buClr>
              <a:buFontTx/>
              <a:buNone/>
              <a:defRPr/>
            </a:pPr>
            <a:endParaRPr lang="en-GB" sz="3200" dirty="0" smtClean="0">
              <a:solidFill>
                <a:schemeClr val="accent6"/>
              </a:solidFill>
            </a:endParaRPr>
          </a:p>
        </p:txBody>
      </p:sp>
      <p:sp>
        <p:nvSpPr>
          <p:cNvPr id="43011" name="Rettangolo 3"/>
          <p:cNvSpPr>
            <a:spLocks noChangeArrowheads="1"/>
          </p:cNvSpPr>
          <p:nvPr/>
        </p:nvSpPr>
        <p:spPr bwMode="auto">
          <a:xfrm>
            <a:off x="5867400" y="333375"/>
            <a:ext cx="2935288" cy="706438"/>
          </a:xfrm>
          <a:prstGeom prst="rect">
            <a:avLst/>
          </a:prstGeom>
          <a:noFill/>
          <a:ln w="9525">
            <a:noFill/>
            <a:miter lim="800000"/>
            <a:headEnd/>
            <a:tailEnd/>
          </a:ln>
        </p:spPr>
        <p:txBody>
          <a:bodyPr>
            <a:spAutoFit/>
          </a:bodyPr>
          <a:lstStyle/>
          <a:p>
            <a:r>
              <a:rPr lang="en-GB" sz="4000">
                <a:solidFill>
                  <a:srgbClr val="990000"/>
                </a:solidFill>
                <a:latin typeface="Georgia" pitchFamily="18" charset="0"/>
              </a:rPr>
              <a:t>Formulas</a:t>
            </a:r>
            <a:endParaRPr lang="fr-FR">
              <a:latin typeface="Georgia"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Forumula typed in worksheet"/>
          <p:cNvPicPr>
            <a:picLocks noChangeAspect="1" noChangeArrowheads="1"/>
          </p:cNvPicPr>
          <p:nvPr/>
        </p:nvPicPr>
        <p:blipFill>
          <a:blip r:embed="rId3" cstate="print"/>
          <a:srcRect/>
          <a:stretch>
            <a:fillRect/>
          </a:stretch>
        </p:blipFill>
        <p:spPr bwMode="auto">
          <a:xfrm>
            <a:off x="0" y="0"/>
            <a:ext cx="5667375" cy="2857500"/>
          </a:xfrm>
          <a:prstGeom prst="rect">
            <a:avLst/>
          </a:prstGeom>
          <a:noFill/>
          <a:ln w="9525">
            <a:noFill/>
            <a:miter lim="800000"/>
            <a:headEnd/>
            <a:tailEnd/>
          </a:ln>
        </p:spPr>
      </p:pic>
      <p:sp>
        <p:nvSpPr>
          <p:cNvPr id="29699" name="Rectangle 3"/>
          <p:cNvSpPr>
            <a:spLocks noGrp="1" noChangeArrowheads="1"/>
          </p:cNvSpPr>
          <p:nvPr>
            <p:ph type="body" idx="1"/>
          </p:nvPr>
        </p:nvSpPr>
        <p:spPr>
          <a:xfrm>
            <a:off x="301625" y="1527175"/>
            <a:ext cx="8504238" cy="4572000"/>
          </a:xfrm>
        </p:spPr>
        <p:txBody>
          <a:bodyPr>
            <a:normAutofit fontScale="92500" lnSpcReduction="10000"/>
          </a:bodyPr>
          <a:lstStyle/>
          <a:p>
            <a:pPr lvl="4" algn="r" fontAlgn="auto">
              <a:spcAft>
                <a:spcPts val="0"/>
              </a:spcAft>
              <a:buClr>
                <a:schemeClr val="accent5"/>
              </a:buClr>
              <a:buFontTx/>
              <a:buNone/>
              <a:defRPr/>
            </a:pPr>
            <a:r>
              <a:rPr lang="en-GB" dirty="0" smtClean="0">
                <a:solidFill>
                  <a:srgbClr val="990000"/>
                </a:solidFill>
              </a:rPr>
              <a:t>        </a:t>
            </a:r>
          </a:p>
          <a:p>
            <a:pPr lvl="4" algn="r" fontAlgn="auto">
              <a:spcAft>
                <a:spcPts val="0"/>
              </a:spcAft>
              <a:buClr>
                <a:schemeClr val="accent5"/>
              </a:buClr>
              <a:buFontTx/>
              <a:buNone/>
              <a:defRPr/>
            </a:pPr>
            <a:endParaRPr lang="en-GB" sz="4000" dirty="0" smtClean="0">
              <a:solidFill>
                <a:srgbClr val="990000"/>
              </a:solidFill>
            </a:endParaRPr>
          </a:p>
          <a:p>
            <a:pPr marL="269875" lvl="4" fontAlgn="auto">
              <a:spcAft>
                <a:spcPts val="0"/>
              </a:spcAft>
              <a:buClr>
                <a:schemeClr val="accent5"/>
              </a:buClr>
              <a:buFontTx/>
              <a:buNone/>
              <a:defRPr/>
            </a:pPr>
            <a:endParaRPr lang="en-GB" sz="4000" dirty="0" smtClean="0">
              <a:solidFill>
                <a:srgbClr val="990000"/>
              </a:solidFill>
            </a:endParaRPr>
          </a:p>
          <a:p>
            <a:pPr marL="274320" indent="-274320" fontAlgn="auto">
              <a:spcAft>
                <a:spcPts val="0"/>
              </a:spcAft>
              <a:buFont typeface="Wingdings 2"/>
              <a:buChar char=""/>
              <a:defRPr/>
            </a:pPr>
            <a:r>
              <a:rPr lang="en-US" sz="2800" dirty="0" smtClean="0"/>
              <a:t>To do more than add, use other math operators as you type formulas into worksheet cells.</a:t>
            </a:r>
          </a:p>
          <a:p>
            <a:pPr marL="274320" indent="-274320" fontAlgn="auto">
              <a:spcAft>
                <a:spcPts val="0"/>
              </a:spcAft>
              <a:buFont typeface="Wingdings 2"/>
              <a:buChar char=""/>
              <a:defRPr/>
            </a:pPr>
            <a:r>
              <a:rPr lang="en-US" sz="2800" dirty="0" smtClean="0"/>
              <a:t>Use a minus sign (-) to subtract, an asterisk (*) to multiply, and a forward slash (/) to divide. Remember to always start each formula with an equal sign.</a:t>
            </a:r>
          </a:p>
          <a:p>
            <a:pPr marL="274320" indent="-274320" fontAlgn="auto">
              <a:spcAft>
                <a:spcPts val="0"/>
              </a:spcAft>
              <a:buFont typeface="Wingdings 2"/>
              <a:buNone/>
              <a:defRPr/>
            </a:pPr>
            <a:endParaRPr lang="en-US" sz="2400" dirty="0" smtClean="0">
              <a:solidFill>
                <a:schemeClr val="accent6"/>
              </a:solidFill>
            </a:endParaRPr>
          </a:p>
          <a:p>
            <a:pPr marL="274320" indent="-274320" fontAlgn="auto">
              <a:spcAft>
                <a:spcPts val="0"/>
              </a:spcAft>
              <a:buFont typeface="Wingdings 2"/>
              <a:buNone/>
              <a:defRPr/>
            </a:pPr>
            <a:r>
              <a:rPr lang="en-US" sz="2400" dirty="0" smtClean="0">
                <a:solidFill>
                  <a:schemeClr val="accent6"/>
                </a:solidFill>
                <a:hlinkClick r:id="rId4"/>
              </a:rPr>
              <a:t>						MS Office online link</a:t>
            </a:r>
            <a:endParaRPr lang="en-US" sz="2400" dirty="0" smtClean="0">
              <a:solidFill>
                <a:schemeClr val="accent6"/>
              </a:solidFill>
            </a:endParaRPr>
          </a:p>
          <a:p>
            <a:pPr marL="269875" lvl="4" fontAlgn="auto">
              <a:spcAft>
                <a:spcPts val="0"/>
              </a:spcAft>
              <a:buClr>
                <a:schemeClr val="accent5"/>
              </a:buClr>
              <a:buFontTx/>
              <a:buNone/>
              <a:defRPr/>
            </a:pPr>
            <a:endParaRPr lang="en-GB" sz="3200" dirty="0" smtClean="0">
              <a:solidFill>
                <a:schemeClr val="accent6"/>
              </a:solidFill>
            </a:endParaRPr>
          </a:p>
        </p:txBody>
      </p:sp>
      <p:sp>
        <p:nvSpPr>
          <p:cNvPr id="45059" name="Rettangolo 3"/>
          <p:cNvSpPr>
            <a:spLocks noChangeArrowheads="1"/>
          </p:cNvSpPr>
          <p:nvPr/>
        </p:nvSpPr>
        <p:spPr bwMode="auto">
          <a:xfrm>
            <a:off x="5724525" y="333375"/>
            <a:ext cx="3132138" cy="706438"/>
          </a:xfrm>
          <a:prstGeom prst="rect">
            <a:avLst/>
          </a:prstGeom>
          <a:noFill/>
          <a:ln w="9525">
            <a:noFill/>
            <a:miter lim="800000"/>
            <a:headEnd/>
            <a:tailEnd/>
          </a:ln>
        </p:spPr>
        <p:txBody>
          <a:bodyPr>
            <a:spAutoFit/>
          </a:bodyPr>
          <a:lstStyle/>
          <a:p>
            <a:r>
              <a:rPr lang="en-GB" sz="4000">
                <a:solidFill>
                  <a:srgbClr val="990000"/>
                </a:solidFill>
                <a:latin typeface="Georgia" pitchFamily="18" charset="0"/>
              </a:rPr>
              <a:t>Formulas</a:t>
            </a:r>
            <a:endParaRPr lang="fr-FR">
              <a:latin typeface="Georgia"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Excercise</a:t>
            </a:r>
            <a:r>
              <a:rPr lang="it-IT" dirty="0" smtClean="0"/>
              <a:t>: </a:t>
            </a:r>
            <a:r>
              <a:rPr lang="it-IT" dirty="0" err="1" smtClean="0"/>
              <a:t>gradebook</a:t>
            </a:r>
            <a:r>
              <a:rPr lang="it-IT" dirty="0" smtClean="0"/>
              <a:t> - 1  </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92</a:t>
            </a:fld>
            <a:endParaRPr lang="it-IT"/>
          </a:p>
        </p:txBody>
      </p:sp>
      <p:sp>
        <p:nvSpPr>
          <p:cNvPr id="5" name="Content Placeholder 4"/>
          <p:cNvSpPr>
            <a:spLocks noGrp="1"/>
          </p:cNvSpPr>
          <p:nvPr>
            <p:ph sz="quarter" idx="1"/>
          </p:nvPr>
        </p:nvSpPr>
        <p:spPr/>
        <p:txBody>
          <a:bodyPr>
            <a:normAutofit/>
          </a:bodyPr>
          <a:lstStyle/>
          <a:p>
            <a:r>
              <a:rPr lang="it-IT" sz="4000" dirty="0" err="1" smtClean="0"/>
              <a:t>Find</a:t>
            </a:r>
            <a:r>
              <a:rPr lang="it-IT" sz="4000" dirty="0" smtClean="0"/>
              <a:t> </a:t>
            </a:r>
            <a:r>
              <a:rPr lang="it-IT" sz="4000" dirty="0" err="1" smtClean="0"/>
              <a:t>gradebook.xls</a:t>
            </a:r>
            <a:r>
              <a:rPr lang="it-IT" sz="4000" dirty="0" smtClean="0"/>
              <a:t> on </a:t>
            </a:r>
            <a:r>
              <a:rPr lang="it-IT" sz="4000" dirty="0" err="1" smtClean="0"/>
              <a:t>myjcu</a:t>
            </a:r>
            <a:endParaRPr lang="it-IT" sz="4000" dirty="0" smtClean="0"/>
          </a:p>
          <a:p>
            <a:r>
              <a:rPr lang="it-IT" sz="4000" dirty="0" smtClean="0"/>
              <a:t>Complete </a:t>
            </a:r>
            <a:r>
              <a:rPr lang="it-IT" sz="4000" dirty="0" err="1" smtClean="0"/>
              <a:t>sheet</a:t>
            </a:r>
            <a:r>
              <a:rPr lang="it-IT" sz="4000" dirty="0" smtClean="0"/>
              <a:t> 1 and </a:t>
            </a:r>
            <a:r>
              <a:rPr lang="it-IT" sz="4000" dirty="0" err="1" smtClean="0"/>
              <a:t>sheet</a:t>
            </a:r>
            <a:r>
              <a:rPr lang="it-IT" sz="4000" dirty="0" smtClean="0"/>
              <a:t> 2 </a:t>
            </a:r>
            <a:r>
              <a:rPr lang="it-IT" sz="4000" dirty="0" err="1" smtClean="0">
                <a:solidFill>
                  <a:srgbClr val="FF0000"/>
                </a:solidFill>
              </a:rPr>
              <a:t>using</a:t>
            </a:r>
            <a:r>
              <a:rPr lang="it-IT" sz="4000" dirty="0" smtClean="0">
                <a:solidFill>
                  <a:srgbClr val="FF0000"/>
                </a:solidFill>
              </a:rPr>
              <a:t> </a:t>
            </a:r>
            <a:r>
              <a:rPr lang="it-IT" sz="4000" dirty="0" err="1" smtClean="0">
                <a:solidFill>
                  <a:srgbClr val="FF0000"/>
                </a:solidFill>
              </a:rPr>
              <a:t>formulas</a:t>
            </a:r>
            <a:endParaRPr lang="it-IT" sz="4000" dirty="0" smtClean="0">
              <a:solidFill>
                <a:srgbClr val="FF0000"/>
              </a:solidFill>
            </a:endParaRPr>
          </a:p>
          <a:p>
            <a:r>
              <a:rPr lang="it-IT" sz="4000" dirty="0" err="1" smtClean="0"/>
              <a:t>Save</a:t>
            </a:r>
            <a:r>
              <a:rPr lang="it-IT" sz="4000" dirty="0" smtClean="0"/>
              <a:t> </a:t>
            </a:r>
            <a:r>
              <a:rPr lang="it-IT" sz="4000" dirty="0" err="1" smtClean="0"/>
              <a:t>using</a:t>
            </a:r>
            <a:r>
              <a:rPr lang="it-IT" sz="4000" dirty="0" smtClean="0"/>
              <a:t> yourname_gradebook1.xls</a:t>
            </a:r>
          </a:p>
          <a:p>
            <a:r>
              <a:rPr lang="it-IT" sz="4000" dirty="0" smtClean="0"/>
              <a:t>Mail </a:t>
            </a:r>
            <a:r>
              <a:rPr lang="it-IT" sz="4000" dirty="0" err="1" smtClean="0"/>
              <a:t>to</a:t>
            </a:r>
            <a:r>
              <a:rPr lang="it-IT" sz="4000" dirty="0" smtClean="0"/>
              <a:t> sgazziano@joncabot.edu</a:t>
            </a:r>
            <a:endParaRPr lang="it-IT" sz="40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Using the Sum button"/>
          <p:cNvPicPr>
            <a:picLocks noChangeAspect="1" noChangeArrowheads="1"/>
          </p:cNvPicPr>
          <p:nvPr/>
        </p:nvPicPr>
        <p:blipFill>
          <a:blip r:embed="rId3" cstate="print"/>
          <a:srcRect/>
          <a:stretch>
            <a:fillRect/>
          </a:stretch>
        </p:blipFill>
        <p:spPr bwMode="auto">
          <a:xfrm>
            <a:off x="0" y="0"/>
            <a:ext cx="5667375" cy="2857500"/>
          </a:xfrm>
          <a:prstGeom prst="rect">
            <a:avLst/>
          </a:prstGeom>
          <a:noFill/>
          <a:ln w="9525">
            <a:noFill/>
            <a:miter lim="800000"/>
            <a:headEnd/>
            <a:tailEnd/>
          </a:ln>
        </p:spPr>
      </p:pic>
      <p:sp>
        <p:nvSpPr>
          <p:cNvPr id="29699" name="Rectangle 3"/>
          <p:cNvSpPr>
            <a:spLocks noGrp="1" noChangeArrowheads="1"/>
          </p:cNvSpPr>
          <p:nvPr>
            <p:ph type="body" idx="1"/>
          </p:nvPr>
        </p:nvSpPr>
        <p:spPr>
          <a:xfrm>
            <a:off x="457200" y="214313"/>
            <a:ext cx="8229600" cy="5911850"/>
          </a:xfrm>
        </p:spPr>
        <p:txBody>
          <a:bodyPr>
            <a:normAutofit/>
          </a:bodyPr>
          <a:lstStyle/>
          <a:p>
            <a:pPr lvl="4" algn="r" fontAlgn="auto">
              <a:spcAft>
                <a:spcPts val="0"/>
              </a:spcAft>
              <a:buClr>
                <a:schemeClr val="accent5"/>
              </a:buClr>
              <a:buFontTx/>
              <a:buNone/>
              <a:defRPr/>
            </a:pPr>
            <a:r>
              <a:rPr lang="it-IT" sz="4000" dirty="0" err="1" smtClean="0">
                <a:solidFill>
                  <a:srgbClr val="990000"/>
                </a:solidFill>
              </a:rPr>
              <a:t>Functions</a:t>
            </a:r>
            <a:endParaRPr lang="en-GB" sz="4000" dirty="0" smtClean="0">
              <a:solidFill>
                <a:srgbClr val="990000"/>
              </a:solidFill>
            </a:endParaRPr>
          </a:p>
          <a:p>
            <a:pPr lvl="4" algn="r" fontAlgn="auto">
              <a:spcAft>
                <a:spcPts val="0"/>
              </a:spcAft>
              <a:buClr>
                <a:schemeClr val="accent5"/>
              </a:buClr>
              <a:buFontTx/>
              <a:buNone/>
              <a:defRPr/>
            </a:pPr>
            <a:endParaRPr lang="it-IT" sz="4000" dirty="0" smtClean="0">
              <a:solidFill>
                <a:srgbClr val="990000"/>
              </a:solidFill>
            </a:endParaRPr>
          </a:p>
          <a:p>
            <a:pPr lvl="4" algn="r" fontAlgn="auto">
              <a:spcAft>
                <a:spcPts val="0"/>
              </a:spcAft>
              <a:buClr>
                <a:schemeClr val="accent5"/>
              </a:buClr>
              <a:buFontTx/>
              <a:buNone/>
              <a:defRPr/>
            </a:pPr>
            <a:endParaRPr lang="it-IT" sz="4000" dirty="0" smtClean="0">
              <a:solidFill>
                <a:srgbClr val="990000"/>
              </a:solidFill>
            </a:endParaRPr>
          </a:p>
          <a:p>
            <a:pPr marL="274320" indent="-274320" fontAlgn="auto">
              <a:spcAft>
                <a:spcPts val="0"/>
              </a:spcAft>
              <a:buFont typeface="Wingdings 2"/>
              <a:buChar char=""/>
              <a:defRPr/>
            </a:pPr>
            <a:endParaRPr lang="en-US" sz="1800" dirty="0" smtClean="0">
              <a:solidFill>
                <a:schemeClr val="accent6"/>
              </a:solidFill>
            </a:endParaRPr>
          </a:p>
          <a:p>
            <a:pPr marL="274320" indent="-274320" fontAlgn="auto">
              <a:spcAft>
                <a:spcPts val="0"/>
              </a:spcAft>
              <a:buFont typeface="Wingdings 2"/>
              <a:buChar char=""/>
              <a:defRPr/>
            </a:pPr>
            <a:endParaRPr lang="en-US" sz="1800" dirty="0" smtClean="0">
              <a:solidFill>
                <a:schemeClr val="accent6"/>
              </a:solidFill>
            </a:endParaRPr>
          </a:p>
          <a:p>
            <a:pPr marL="274320" indent="-274320" fontAlgn="auto">
              <a:spcAft>
                <a:spcPts val="0"/>
              </a:spcAft>
              <a:buFont typeface="Wingdings 2"/>
              <a:buChar char=""/>
              <a:defRPr/>
            </a:pPr>
            <a:r>
              <a:rPr lang="en-US" sz="3600" dirty="0" smtClean="0"/>
              <a:t>A FUNCTION  is a </a:t>
            </a:r>
            <a:r>
              <a:rPr lang="en-US" sz="3600" dirty="0" err="1" smtClean="0"/>
              <a:t>preconstructed</a:t>
            </a:r>
            <a:r>
              <a:rPr lang="en-US" sz="3600" dirty="0" smtClean="0"/>
              <a:t> formula that makes difficult computation less complicated </a:t>
            </a:r>
          </a:p>
          <a:p>
            <a:pPr marL="274320" indent="-274320" fontAlgn="auto">
              <a:spcAft>
                <a:spcPts val="0"/>
              </a:spcAft>
              <a:buFont typeface="Wingdings 2"/>
              <a:buChar char=""/>
              <a:defRPr/>
            </a:pPr>
            <a:endParaRPr lang="it-IT" sz="1800" dirty="0" smtClean="0">
              <a:solidFill>
                <a:schemeClr val="accent6"/>
              </a:solidFill>
            </a:endParaRPr>
          </a:p>
          <a:p>
            <a:pPr marL="274320" indent="-274320" fontAlgn="auto">
              <a:spcAft>
                <a:spcPts val="0"/>
              </a:spcAft>
              <a:buFont typeface="Wingdings 2"/>
              <a:buChar char=""/>
              <a:defRPr/>
            </a:pPr>
            <a:endParaRPr lang="it-IT" sz="1800" dirty="0" smtClean="0">
              <a:solidFill>
                <a:schemeClr val="accent6"/>
              </a:solidFill>
            </a:endParaRPr>
          </a:p>
          <a:p>
            <a:pPr marL="274320" indent="-274320" fontAlgn="auto">
              <a:spcAft>
                <a:spcPts val="0"/>
              </a:spcAft>
              <a:buFont typeface="Wingdings 2"/>
              <a:buNone/>
              <a:defRPr/>
            </a:pPr>
            <a:r>
              <a:rPr lang="en-US" sz="2400" dirty="0" smtClean="0">
                <a:solidFill>
                  <a:schemeClr val="accent6"/>
                </a:solidFill>
                <a:hlinkClick r:id="rId4"/>
              </a:rPr>
              <a:t>						MS Office online link</a:t>
            </a:r>
            <a:endParaRPr lang="en-US" sz="2400" dirty="0" smtClean="0">
              <a:solidFill>
                <a:schemeClr val="accent6"/>
              </a:solidFill>
            </a:endParaRPr>
          </a:p>
          <a:p>
            <a:pPr marL="269875" lvl="4" fontAlgn="auto">
              <a:spcAft>
                <a:spcPts val="0"/>
              </a:spcAft>
              <a:buClr>
                <a:schemeClr val="accent5"/>
              </a:buClr>
              <a:buFontTx/>
              <a:buNone/>
              <a:defRPr/>
            </a:pPr>
            <a:endParaRPr lang="en-GB" sz="3200" dirty="0" smtClean="0">
              <a:solidFill>
                <a:schemeClr val="accent6"/>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Using the Sum button"/>
          <p:cNvPicPr>
            <a:picLocks noChangeAspect="1" noChangeArrowheads="1"/>
          </p:cNvPicPr>
          <p:nvPr/>
        </p:nvPicPr>
        <p:blipFill>
          <a:blip r:embed="rId3" cstate="print"/>
          <a:srcRect/>
          <a:stretch>
            <a:fillRect/>
          </a:stretch>
        </p:blipFill>
        <p:spPr bwMode="auto">
          <a:xfrm>
            <a:off x="0" y="0"/>
            <a:ext cx="5667375" cy="2857500"/>
          </a:xfrm>
          <a:prstGeom prst="rect">
            <a:avLst/>
          </a:prstGeom>
          <a:noFill/>
          <a:ln w="9525">
            <a:noFill/>
            <a:miter lim="800000"/>
            <a:headEnd/>
            <a:tailEnd/>
          </a:ln>
        </p:spPr>
      </p:pic>
      <p:sp>
        <p:nvSpPr>
          <p:cNvPr id="29699" name="Rectangle 3"/>
          <p:cNvSpPr>
            <a:spLocks noGrp="1" noChangeArrowheads="1"/>
          </p:cNvSpPr>
          <p:nvPr>
            <p:ph type="body" idx="1"/>
          </p:nvPr>
        </p:nvSpPr>
        <p:spPr>
          <a:xfrm>
            <a:off x="457200" y="214313"/>
            <a:ext cx="8229600" cy="6527800"/>
          </a:xfrm>
        </p:spPr>
        <p:txBody>
          <a:bodyPr>
            <a:normAutofit fontScale="92500" lnSpcReduction="10000"/>
          </a:bodyPr>
          <a:lstStyle/>
          <a:p>
            <a:pPr lvl="4" algn="r" fontAlgn="auto">
              <a:spcAft>
                <a:spcPts val="0"/>
              </a:spcAft>
              <a:buClr>
                <a:schemeClr val="accent5"/>
              </a:buClr>
              <a:buFontTx/>
              <a:buNone/>
              <a:defRPr/>
            </a:pPr>
            <a:r>
              <a:rPr lang="it-IT" sz="4000" dirty="0" err="1" smtClean="0">
                <a:solidFill>
                  <a:srgbClr val="990000"/>
                </a:solidFill>
              </a:rPr>
              <a:t>Functions</a:t>
            </a:r>
            <a:r>
              <a:rPr lang="it-IT" sz="4000" dirty="0" smtClean="0">
                <a:solidFill>
                  <a:srgbClr val="990000"/>
                </a:solidFill>
              </a:rPr>
              <a:t> </a:t>
            </a:r>
          </a:p>
          <a:p>
            <a:pPr lvl="4" algn="r" fontAlgn="auto">
              <a:spcAft>
                <a:spcPts val="0"/>
              </a:spcAft>
              <a:buClr>
                <a:schemeClr val="accent5"/>
              </a:buClr>
              <a:buFontTx/>
              <a:buNone/>
              <a:defRPr/>
            </a:pPr>
            <a:endParaRPr lang="en-GB" sz="4000" dirty="0" smtClean="0">
              <a:solidFill>
                <a:srgbClr val="990000"/>
              </a:solidFill>
            </a:endParaRPr>
          </a:p>
          <a:p>
            <a:pPr lvl="4" algn="r" fontAlgn="auto">
              <a:spcAft>
                <a:spcPts val="0"/>
              </a:spcAft>
              <a:buClr>
                <a:schemeClr val="accent5"/>
              </a:buClr>
              <a:buFontTx/>
              <a:buNone/>
              <a:defRPr/>
            </a:pPr>
            <a:endParaRPr lang="it-IT" sz="4000" dirty="0" smtClean="0">
              <a:solidFill>
                <a:srgbClr val="990000"/>
              </a:solidFill>
            </a:endParaRPr>
          </a:p>
          <a:p>
            <a:pPr marL="274320" indent="-274320" fontAlgn="auto">
              <a:spcAft>
                <a:spcPts val="0"/>
              </a:spcAft>
              <a:buFont typeface="Wingdings 2"/>
              <a:buChar char=""/>
              <a:defRPr/>
            </a:pPr>
            <a:endParaRPr lang="en-US" sz="1800" dirty="0" smtClean="0">
              <a:solidFill>
                <a:schemeClr val="accent6"/>
              </a:solidFill>
            </a:endParaRPr>
          </a:p>
          <a:p>
            <a:pPr marL="274320" indent="-274320" fontAlgn="auto">
              <a:spcAft>
                <a:spcPts val="0"/>
              </a:spcAft>
              <a:buFont typeface="Wingdings 2"/>
              <a:buChar char=""/>
              <a:defRPr/>
            </a:pPr>
            <a:endParaRPr lang="en-US" sz="1800" dirty="0" smtClean="0">
              <a:solidFill>
                <a:schemeClr val="accent6"/>
              </a:solidFill>
            </a:endParaRPr>
          </a:p>
          <a:p>
            <a:pPr marL="274320" indent="-274320" fontAlgn="auto">
              <a:spcAft>
                <a:spcPts val="0"/>
              </a:spcAft>
              <a:buFont typeface="Wingdings 2"/>
              <a:buChar char=""/>
              <a:defRPr/>
            </a:pPr>
            <a:endParaRPr lang="en-US" sz="1800" dirty="0" smtClean="0">
              <a:solidFill>
                <a:schemeClr val="accent6"/>
              </a:solidFill>
            </a:endParaRPr>
          </a:p>
          <a:p>
            <a:pPr marL="274320" indent="-274320" fontAlgn="auto">
              <a:spcAft>
                <a:spcPts val="0"/>
              </a:spcAft>
              <a:buFont typeface="Wingdings 2"/>
              <a:buNone/>
              <a:defRPr/>
            </a:pPr>
            <a:endParaRPr lang="en-US" sz="1800" dirty="0" smtClean="0">
              <a:solidFill>
                <a:schemeClr val="accent6"/>
              </a:solidFill>
            </a:endParaRPr>
          </a:p>
          <a:p>
            <a:pPr marL="274320" indent="-274320" fontAlgn="auto">
              <a:spcAft>
                <a:spcPts val="0"/>
              </a:spcAft>
              <a:buFont typeface="Wingdings 2"/>
              <a:buChar char=""/>
              <a:defRPr/>
            </a:pPr>
            <a:r>
              <a:rPr lang="en-US" sz="1800" dirty="0" smtClean="0"/>
              <a:t>To add up the total of expenses for January, you don't have to type all those values again. Instead, you can use a prewritten formula, called a </a:t>
            </a:r>
            <a:r>
              <a:rPr lang="en-US" sz="1800" b="1" dirty="0" smtClean="0"/>
              <a:t>function</a:t>
            </a:r>
            <a:r>
              <a:rPr lang="en-US" sz="1800" dirty="0" smtClean="0"/>
              <a:t>.</a:t>
            </a:r>
          </a:p>
          <a:p>
            <a:pPr marL="274320" indent="-274320" fontAlgn="auto">
              <a:spcAft>
                <a:spcPts val="0"/>
              </a:spcAft>
              <a:buFont typeface="Wingdings 2"/>
              <a:buChar char=""/>
              <a:defRPr/>
            </a:pPr>
            <a:endParaRPr lang="en-US" sz="1800" dirty="0" smtClean="0"/>
          </a:p>
          <a:p>
            <a:pPr marL="274320" indent="-274320" fontAlgn="auto">
              <a:spcAft>
                <a:spcPts val="0"/>
              </a:spcAft>
              <a:buFont typeface="Wingdings 2"/>
              <a:buChar char=""/>
              <a:defRPr/>
            </a:pPr>
            <a:r>
              <a:rPr lang="en-US" sz="1800" dirty="0" smtClean="0"/>
              <a:t>You can get the January total in cell B7 by clicking </a:t>
            </a:r>
            <a:r>
              <a:rPr lang="en-US" sz="1800" b="1" dirty="0" smtClean="0"/>
              <a:t>Sum</a:t>
            </a:r>
            <a:r>
              <a:rPr lang="en-US" sz="1800" dirty="0" smtClean="0"/>
              <a:t>  in the </a:t>
            </a:r>
            <a:r>
              <a:rPr lang="en-US" sz="1800" b="1" dirty="0" smtClean="0"/>
              <a:t>Editing</a:t>
            </a:r>
            <a:r>
              <a:rPr lang="en-US" sz="1800" dirty="0" smtClean="0"/>
              <a:t> group on </a:t>
            </a:r>
            <a:r>
              <a:rPr lang="en-US" sz="1800" dirty="0" err="1" smtClean="0"/>
              <a:t>the</a:t>
            </a:r>
            <a:r>
              <a:rPr lang="en-US" sz="1800" b="1" dirty="0" err="1" smtClean="0"/>
              <a:t>Home</a:t>
            </a:r>
            <a:r>
              <a:rPr lang="en-US" sz="1800" dirty="0" smtClean="0"/>
              <a:t> tab. This enters the SUM function, which adds up all the values in a range of cells. To save time, use this function whenever you have more than a few values to add up, so that you don't have to type the formula.</a:t>
            </a:r>
          </a:p>
          <a:p>
            <a:pPr marL="274320" indent="-274320" fontAlgn="auto">
              <a:spcAft>
                <a:spcPts val="0"/>
              </a:spcAft>
              <a:buFont typeface="Wingdings 2"/>
              <a:buChar char=""/>
              <a:defRPr/>
            </a:pPr>
            <a:endParaRPr lang="en-US" sz="1800" dirty="0" smtClean="0"/>
          </a:p>
          <a:p>
            <a:pPr marL="274320" indent="-274320" fontAlgn="auto">
              <a:spcAft>
                <a:spcPts val="0"/>
              </a:spcAft>
              <a:buFont typeface="Wingdings 2"/>
              <a:buChar char=""/>
              <a:defRPr/>
            </a:pPr>
            <a:r>
              <a:rPr lang="en-US" sz="1800" dirty="0" smtClean="0"/>
              <a:t>Pressing ENTER displays the SUM function result 95.94 in cell B7. The formula =SUM(B3:B6) appears in the formula bar whenever you click in cell B7.</a:t>
            </a:r>
          </a:p>
          <a:p>
            <a:pPr marL="274320" indent="-274320" fontAlgn="auto">
              <a:spcAft>
                <a:spcPts val="0"/>
              </a:spcAft>
              <a:buFont typeface="Wingdings 2"/>
              <a:buChar char=""/>
              <a:defRPr/>
            </a:pPr>
            <a:endParaRPr lang="en-US" sz="2400" dirty="0" smtClean="0"/>
          </a:p>
          <a:p>
            <a:pPr marL="274320" indent="-274320" fontAlgn="auto">
              <a:spcAft>
                <a:spcPts val="0"/>
              </a:spcAft>
              <a:buFont typeface="Wingdings 2"/>
              <a:buNone/>
              <a:defRPr/>
            </a:pPr>
            <a:r>
              <a:rPr lang="en-US" sz="2400" dirty="0" smtClean="0">
                <a:solidFill>
                  <a:schemeClr val="accent6"/>
                </a:solidFill>
                <a:hlinkClick r:id="rId4"/>
              </a:rPr>
              <a:t>						MS Office online link</a:t>
            </a:r>
            <a:endParaRPr lang="en-US" sz="2400" dirty="0" smtClean="0">
              <a:solidFill>
                <a:schemeClr val="accent6"/>
              </a:solidFill>
            </a:endParaRPr>
          </a:p>
          <a:p>
            <a:pPr marL="269875" lvl="4" fontAlgn="auto">
              <a:spcAft>
                <a:spcPts val="0"/>
              </a:spcAft>
              <a:buClr>
                <a:schemeClr val="accent5"/>
              </a:buClr>
              <a:buFontTx/>
              <a:buNone/>
              <a:defRPr/>
            </a:pPr>
            <a:endParaRPr lang="en-GB" sz="3200" dirty="0" smtClean="0">
              <a:solidFill>
                <a:schemeClr val="accent6"/>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Using the Sum button"/>
          <p:cNvPicPr>
            <a:picLocks noChangeAspect="1" noChangeArrowheads="1"/>
          </p:cNvPicPr>
          <p:nvPr/>
        </p:nvPicPr>
        <p:blipFill>
          <a:blip r:embed="rId3" cstate="print"/>
          <a:srcRect/>
          <a:stretch>
            <a:fillRect/>
          </a:stretch>
        </p:blipFill>
        <p:spPr bwMode="auto">
          <a:xfrm>
            <a:off x="0" y="0"/>
            <a:ext cx="5667375" cy="2857500"/>
          </a:xfrm>
          <a:prstGeom prst="rect">
            <a:avLst/>
          </a:prstGeom>
          <a:noFill/>
          <a:ln w="9525">
            <a:noFill/>
            <a:miter lim="800000"/>
            <a:headEnd/>
            <a:tailEnd/>
          </a:ln>
        </p:spPr>
      </p:pic>
      <p:sp>
        <p:nvSpPr>
          <p:cNvPr id="29699" name="Rectangle 3"/>
          <p:cNvSpPr>
            <a:spLocks noGrp="1" noChangeArrowheads="1"/>
          </p:cNvSpPr>
          <p:nvPr>
            <p:ph type="body" idx="1"/>
          </p:nvPr>
        </p:nvSpPr>
        <p:spPr>
          <a:xfrm>
            <a:off x="457200" y="476250"/>
            <a:ext cx="8229600" cy="5649913"/>
          </a:xfrm>
        </p:spPr>
        <p:txBody>
          <a:bodyPr>
            <a:normAutofit fontScale="85000" lnSpcReduction="10000"/>
          </a:bodyPr>
          <a:lstStyle/>
          <a:p>
            <a:pPr lvl="4" algn="r" fontAlgn="auto">
              <a:spcAft>
                <a:spcPts val="0"/>
              </a:spcAft>
              <a:buClr>
                <a:schemeClr val="accent5"/>
              </a:buClr>
              <a:buFontTx/>
              <a:buNone/>
              <a:defRPr/>
            </a:pPr>
            <a:r>
              <a:rPr lang="en-US" sz="4000" dirty="0" smtClean="0">
                <a:solidFill>
                  <a:srgbClr val="990000"/>
                </a:solidFill>
              </a:rPr>
              <a:t>Functions </a:t>
            </a:r>
          </a:p>
          <a:p>
            <a:pPr lvl="4" algn="r" fontAlgn="auto">
              <a:spcAft>
                <a:spcPts val="0"/>
              </a:spcAft>
              <a:buClr>
                <a:schemeClr val="accent5"/>
              </a:buClr>
              <a:buFontTx/>
              <a:buNone/>
              <a:defRPr/>
            </a:pPr>
            <a:endParaRPr lang="en-US" sz="4000" dirty="0" smtClean="0">
              <a:solidFill>
                <a:srgbClr val="990000"/>
              </a:solidFill>
            </a:endParaRPr>
          </a:p>
          <a:p>
            <a:pPr lvl="4" algn="r" fontAlgn="auto">
              <a:spcAft>
                <a:spcPts val="0"/>
              </a:spcAft>
              <a:buClr>
                <a:schemeClr val="accent5"/>
              </a:buClr>
              <a:buFontTx/>
              <a:buNone/>
              <a:defRPr/>
            </a:pPr>
            <a:r>
              <a:rPr lang="en-US" sz="4000" dirty="0" smtClean="0">
                <a:solidFill>
                  <a:srgbClr val="990000"/>
                </a:solidFill>
              </a:rPr>
              <a:t> </a:t>
            </a:r>
            <a:endParaRPr lang="en-GB" sz="4000" dirty="0" smtClean="0">
              <a:solidFill>
                <a:srgbClr val="990000"/>
              </a:solidFill>
            </a:endParaRPr>
          </a:p>
          <a:p>
            <a:pPr marL="274320" indent="-274320" fontAlgn="auto">
              <a:spcAft>
                <a:spcPts val="0"/>
              </a:spcAft>
              <a:buFont typeface="Wingdings 2"/>
              <a:buChar char=""/>
              <a:defRPr/>
            </a:pPr>
            <a:endParaRPr lang="en-US" sz="1800" dirty="0" smtClean="0">
              <a:solidFill>
                <a:schemeClr val="accent6"/>
              </a:solidFill>
            </a:endParaRPr>
          </a:p>
          <a:p>
            <a:pPr marL="274320" indent="-274320" fontAlgn="auto">
              <a:spcAft>
                <a:spcPts val="0"/>
              </a:spcAft>
              <a:buFont typeface="Wingdings 2"/>
              <a:buChar char=""/>
              <a:defRPr/>
            </a:pPr>
            <a:endParaRPr lang="en-US" sz="1800" dirty="0" smtClean="0">
              <a:solidFill>
                <a:schemeClr val="accent6"/>
              </a:solidFill>
            </a:endParaRPr>
          </a:p>
          <a:p>
            <a:pPr marL="274320" indent="-274320" fontAlgn="auto">
              <a:spcAft>
                <a:spcPts val="0"/>
              </a:spcAft>
              <a:buFont typeface="Wingdings 2"/>
              <a:buChar char=""/>
              <a:defRPr/>
            </a:pPr>
            <a:endParaRPr lang="en-US" sz="1800" dirty="0" smtClean="0">
              <a:solidFill>
                <a:schemeClr val="accent6"/>
              </a:solidFill>
            </a:endParaRPr>
          </a:p>
          <a:p>
            <a:pPr marL="274320" indent="-274320" fontAlgn="auto">
              <a:spcAft>
                <a:spcPts val="0"/>
              </a:spcAft>
              <a:buFont typeface="Wingdings 2"/>
              <a:buChar char=""/>
              <a:defRPr/>
            </a:pPr>
            <a:r>
              <a:rPr lang="en-US" sz="1800" dirty="0" smtClean="0"/>
              <a:t>B3:B6 is the information, called the </a:t>
            </a:r>
            <a:r>
              <a:rPr lang="en-US" sz="1800" b="1" dirty="0" smtClean="0"/>
              <a:t>argument</a:t>
            </a:r>
            <a:r>
              <a:rPr lang="en-US" sz="1800" dirty="0" smtClean="0"/>
              <a:t>, that tells the SUM function what to add. By using a </a:t>
            </a:r>
            <a:r>
              <a:rPr lang="en-US" sz="1800" b="1" dirty="0" smtClean="0"/>
              <a:t>cell reference</a:t>
            </a:r>
            <a:r>
              <a:rPr lang="en-US" sz="1800" dirty="0" smtClean="0"/>
              <a:t> (B3:B6) instead of the values in those cells, Excel can automatically update results if values change later on. The colon (:) in B3:B6 indicates a </a:t>
            </a:r>
            <a:r>
              <a:rPr lang="en-US" sz="1800" b="1" dirty="0" smtClean="0"/>
              <a:t>cell range</a:t>
            </a:r>
            <a:r>
              <a:rPr lang="en-US" sz="1800" dirty="0" smtClean="0"/>
              <a:t> in column B, rows 3 through 6. The parentheses are required to separate the argument from the function.</a:t>
            </a:r>
          </a:p>
          <a:p>
            <a:pPr marL="274320" indent="-274320" fontAlgn="auto">
              <a:spcAft>
                <a:spcPts val="0"/>
              </a:spcAft>
              <a:buFont typeface="Wingdings 2"/>
              <a:buChar char=""/>
              <a:defRPr/>
            </a:pPr>
            <a:endParaRPr lang="en-US" sz="1800" dirty="0" smtClean="0"/>
          </a:p>
          <a:p>
            <a:pPr marL="274320" indent="-274320" fontAlgn="auto">
              <a:spcAft>
                <a:spcPts val="0"/>
              </a:spcAft>
              <a:buFont typeface="Wingdings 2"/>
              <a:buChar char=""/>
              <a:defRPr/>
            </a:pPr>
            <a:r>
              <a:rPr lang="en-US" sz="1800" dirty="0" smtClean="0"/>
              <a:t>The next two lessons explain cell references and functions in more detail.</a:t>
            </a:r>
          </a:p>
          <a:p>
            <a:pPr marL="274320" indent="-274320" fontAlgn="auto">
              <a:spcAft>
                <a:spcPts val="0"/>
              </a:spcAft>
              <a:buFont typeface="Wingdings 2"/>
              <a:buChar char=""/>
              <a:defRPr/>
            </a:pPr>
            <a:endParaRPr lang="en-US" sz="1800" b="1" dirty="0" smtClean="0"/>
          </a:p>
          <a:p>
            <a:pPr marL="274320" indent="-274320" fontAlgn="auto">
              <a:spcAft>
                <a:spcPts val="0"/>
              </a:spcAft>
              <a:buFont typeface="Wingdings 2"/>
              <a:buChar char=""/>
              <a:defRPr/>
            </a:pPr>
            <a:r>
              <a:rPr lang="en-US" sz="1800" b="1" dirty="0" smtClean="0"/>
              <a:t>Tip</a:t>
            </a:r>
            <a:r>
              <a:rPr lang="en-US" sz="1800" dirty="0" smtClean="0"/>
              <a:t>    The </a:t>
            </a:r>
            <a:r>
              <a:rPr lang="en-US" sz="1800" b="1" dirty="0" smtClean="0"/>
              <a:t>Sum</a:t>
            </a:r>
            <a:r>
              <a:rPr lang="en-US" sz="1800" dirty="0" smtClean="0"/>
              <a:t> button is also on the </a:t>
            </a:r>
            <a:r>
              <a:rPr lang="en-US" sz="1800" b="1" dirty="0" smtClean="0"/>
              <a:t>Formulas</a:t>
            </a:r>
            <a:r>
              <a:rPr lang="en-US" sz="1800" dirty="0" smtClean="0"/>
              <a:t> tab. You can work with formulas no matter what tab you work on. You might switch to the </a:t>
            </a:r>
            <a:r>
              <a:rPr lang="en-US" sz="1800" b="1" dirty="0" smtClean="0"/>
              <a:t>Formulas</a:t>
            </a:r>
            <a:r>
              <a:rPr lang="en-US" sz="1800" dirty="0" smtClean="0"/>
              <a:t> tab to work with more complex formulas, which are explained in other training courses.</a:t>
            </a:r>
          </a:p>
          <a:p>
            <a:pPr marL="274320" indent="-274320" fontAlgn="auto">
              <a:spcAft>
                <a:spcPts val="0"/>
              </a:spcAft>
              <a:buFont typeface="Wingdings 2"/>
              <a:buNone/>
              <a:defRPr/>
            </a:pPr>
            <a:endParaRPr lang="en-US" sz="2400" dirty="0" smtClean="0">
              <a:solidFill>
                <a:schemeClr val="accent6"/>
              </a:solidFill>
            </a:endParaRPr>
          </a:p>
          <a:p>
            <a:pPr marL="274320" indent="-274320" fontAlgn="auto">
              <a:spcAft>
                <a:spcPts val="0"/>
              </a:spcAft>
              <a:buFont typeface="Wingdings 2"/>
              <a:buNone/>
              <a:defRPr/>
            </a:pPr>
            <a:r>
              <a:rPr lang="en-US" sz="2400" dirty="0" smtClean="0">
                <a:solidFill>
                  <a:schemeClr val="accent6"/>
                </a:solidFill>
                <a:hlinkClick r:id="rId4"/>
              </a:rPr>
              <a:t>						MS Office online link</a:t>
            </a:r>
            <a:endParaRPr lang="en-US" sz="2400" dirty="0" smtClean="0">
              <a:solidFill>
                <a:schemeClr val="accent6"/>
              </a:solidFill>
            </a:endParaRPr>
          </a:p>
          <a:p>
            <a:pPr marL="269875" lvl="4" fontAlgn="auto">
              <a:spcAft>
                <a:spcPts val="0"/>
              </a:spcAft>
              <a:buClr>
                <a:schemeClr val="accent5"/>
              </a:buClr>
              <a:buFontTx/>
              <a:buNone/>
              <a:defRPr/>
            </a:pPr>
            <a:endParaRPr lang="en-GB" sz="3200" dirty="0" smtClean="0">
              <a:solidFill>
                <a:schemeClr val="accent6"/>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Excercise</a:t>
            </a:r>
            <a:r>
              <a:rPr lang="it-IT" dirty="0" smtClean="0"/>
              <a:t>: </a:t>
            </a:r>
            <a:r>
              <a:rPr lang="it-IT" dirty="0" err="1" smtClean="0"/>
              <a:t>gradebook</a:t>
            </a:r>
            <a:r>
              <a:rPr lang="it-IT" dirty="0" smtClean="0"/>
              <a:t> - 2  </a:t>
            </a:r>
            <a:endParaRPr lang="it-IT"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96</a:t>
            </a:fld>
            <a:endParaRPr lang="it-IT"/>
          </a:p>
        </p:txBody>
      </p:sp>
      <p:sp>
        <p:nvSpPr>
          <p:cNvPr id="5" name="Content Placeholder 4"/>
          <p:cNvSpPr>
            <a:spLocks noGrp="1"/>
          </p:cNvSpPr>
          <p:nvPr>
            <p:ph sz="quarter" idx="1"/>
          </p:nvPr>
        </p:nvSpPr>
        <p:spPr/>
        <p:txBody>
          <a:bodyPr>
            <a:normAutofit/>
          </a:bodyPr>
          <a:lstStyle/>
          <a:p>
            <a:r>
              <a:rPr lang="it-IT" sz="4000" dirty="0" err="1" smtClean="0"/>
              <a:t>Find</a:t>
            </a:r>
            <a:r>
              <a:rPr lang="it-IT" sz="4000" dirty="0" smtClean="0"/>
              <a:t> </a:t>
            </a:r>
            <a:r>
              <a:rPr lang="it-IT" sz="4000" dirty="0" err="1" smtClean="0"/>
              <a:t>gradebook.xls</a:t>
            </a:r>
            <a:r>
              <a:rPr lang="it-IT" sz="4000" dirty="0" smtClean="0"/>
              <a:t> on </a:t>
            </a:r>
            <a:r>
              <a:rPr lang="it-IT" sz="4000" dirty="0" err="1" smtClean="0"/>
              <a:t>myjcu</a:t>
            </a:r>
            <a:endParaRPr lang="it-IT" sz="4000" dirty="0" smtClean="0"/>
          </a:p>
          <a:p>
            <a:r>
              <a:rPr lang="it-IT" sz="4000" dirty="0" smtClean="0"/>
              <a:t>Complete </a:t>
            </a:r>
            <a:r>
              <a:rPr lang="it-IT" sz="4000" dirty="0" err="1" smtClean="0"/>
              <a:t>sheet</a:t>
            </a:r>
            <a:r>
              <a:rPr lang="it-IT" sz="4000" dirty="0" smtClean="0"/>
              <a:t> 1 and </a:t>
            </a:r>
            <a:r>
              <a:rPr lang="it-IT" sz="4000" dirty="0" err="1" smtClean="0"/>
              <a:t>sheet</a:t>
            </a:r>
            <a:r>
              <a:rPr lang="it-IT" sz="4000" dirty="0" smtClean="0"/>
              <a:t> 2 </a:t>
            </a:r>
            <a:r>
              <a:rPr lang="it-IT" sz="4000" dirty="0" err="1" smtClean="0">
                <a:solidFill>
                  <a:srgbClr val="FF0000"/>
                </a:solidFill>
              </a:rPr>
              <a:t>using</a:t>
            </a:r>
            <a:r>
              <a:rPr lang="it-IT" sz="4000" dirty="0" smtClean="0">
                <a:solidFill>
                  <a:srgbClr val="FF0000"/>
                </a:solidFill>
              </a:rPr>
              <a:t> </a:t>
            </a:r>
            <a:r>
              <a:rPr lang="it-IT" sz="4000" dirty="0" err="1" smtClean="0">
                <a:solidFill>
                  <a:srgbClr val="FF0000"/>
                </a:solidFill>
              </a:rPr>
              <a:t>functions</a:t>
            </a:r>
            <a:r>
              <a:rPr lang="it-IT" sz="4000" dirty="0" smtClean="0">
                <a:solidFill>
                  <a:srgbClr val="FF0000"/>
                </a:solidFill>
              </a:rPr>
              <a:t>  (</a:t>
            </a:r>
            <a:r>
              <a:rPr lang="it-IT" sz="4000" dirty="0" err="1" smtClean="0">
                <a:solidFill>
                  <a:srgbClr val="FF0000"/>
                </a:solidFill>
              </a:rPr>
              <a:t>exclude</a:t>
            </a:r>
            <a:r>
              <a:rPr lang="it-IT" sz="4000" dirty="0" smtClean="0">
                <a:solidFill>
                  <a:srgbClr val="FF0000"/>
                </a:solidFill>
              </a:rPr>
              <a:t> </a:t>
            </a:r>
            <a:r>
              <a:rPr lang="it-IT" sz="4000" dirty="0" err="1" smtClean="0">
                <a:solidFill>
                  <a:srgbClr val="FF0000"/>
                </a:solidFill>
              </a:rPr>
              <a:t>for</a:t>
            </a:r>
            <a:r>
              <a:rPr lang="it-IT" sz="4000" dirty="0" smtClean="0">
                <a:solidFill>
                  <a:srgbClr val="FF0000"/>
                </a:solidFill>
              </a:rPr>
              <a:t> </a:t>
            </a:r>
            <a:r>
              <a:rPr lang="it-IT" sz="4000" dirty="0" err="1" smtClean="0">
                <a:solidFill>
                  <a:srgbClr val="FF0000"/>
                </a:solidFill>
              </a:rPr>
              <a:t>now</a:t>
            </a:r>
            <a:r>
              <a:rPr lang="it-IT" sz="4000" dirty="0" smtClean="0">
                <a:solidFill>
                  <a:srgbClr val="FF0000"/>
                </a:solidFill>
              </a:rPr>
              <a:t> the </a:t>
            </a:r>
            <a:r>
              <a:rPr lang="it-IT" sz="4000" dirty="0" err="1" smtClean="0">
                <a:solidFill>
                  <a:srgbClr val="FF0000"/>
                </a:solidFill>
              </a:rPr>
              <a:t>grade</a:t>
            </a:r>
            <a:r>
              <a:rPr lang="it-IT" sz="4000" dirty="0" smtClean="0">
                <a:solidFill>
                  <a:srgbClr val="FF0000"/>
                </a:solidFill>
              </a:rPr>
              <a:t> col) </a:t>
            </a:r>
          </a:p>
          <a:p>
            <a:r>
              <a:rPr lang="it-IT" sz="4000" dirty="0" err="1" smtClean="0"/>
              <a:t>Save</a:t>
            </a:r>
            <a:r>
              <a:rPr lang="it-IT" sz="4000" dirty="0" smtClean="0"/>
              <a:t> </a:t>
            </a:r>
            <a:r>
              <a:rPr lang="it-IT" sz="4000" dirty="0" err="1" smtClean="0"/>
              <a:t>using</a:t>
            </a:r>
            <a:r>
              <a:rPr lang="it-IT" sz="4000" dirty="0" smtClean="0"/>
              <a:t> yourname_gradebook2.xls</a:t>
            </a:r>
          </a:p>
          <a:p>
            <a:r>
              <a:rPr lang="it-IT" sz="4000" dirty="0" smtClean="0"/>
              <a:t>Mail </a:t>
            </a:r>
            <a:r>
              <a:rPr lang="it-IT" sz="4000" dirty="0" err="1" smtClean="0"/>
              <a:t>to</a:t>
            </a:r>
            <a:r>
              <a:rPr lang="it-IT" sz="4000" dirty="0" smtClean="0"/>
              <a:t> sgazziano@joncabot.edu</a:t>
            </a:r>
            <a:endParaRPr lang="it-IT" sz="40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Using the Sum button"/>
          <p:cNvPicPr>
            <a:picLocks noChangeAspect="1" noChangeArrowheads="1"/>
          </p:cNvPicPr>
          <p:nvPr/>
        </p:nvPicPr>
        <p:blipFill>
          <a:blip r:embed="rId3" cstate="print"/>
          <a:srcRect/>
          <a:stretch>
            <a:fillRect/>
          </a:stretch>
        </p:blipFill>
        <p:spPr bwMode="auto">
          <a:xfrm>
            <a:off x="0" y="0"/>
            <a:ext cx="5667375" cy="2857500"/>
          </a:xfrm>
          <a:prstGeom prst="rect">
            <a:avLst/>
          </a:prstGeom>
          <a:noFill/>
          <a:ln w="9525">
            <a:noFill/>
            <a:miter lim="800000"/>
            <a:headEnd/>
            <a:tailEnd/>
          </a:ln>
        </p:spPr>
      </p:pic>
      <p:sp>
        <p:nvSpPr>
          <p:cNvPr id="29699" name="Rectangle 3"/>
          <p:cNvSpPr>
            <a:spLocks noGrp="1" noChangeArrowheads="1"/>
          </p:cNvSpPr>
          <p:nvPr>
            <p:ph type="body" idx="1"/>
          </p:nvPr>
        </p:nvSpPr>
        <p:spPr>
          <a:xfrm>
            <a:off x="395288" y="2924175"/>
            <a:ext cx="8229600" cy="3529013"/>
          </a:xfrm>
        </p:spPr>
        <p:txBody>
          <a:bodyPr>
            <a:normAutofit/>
          </a:bodyPr>
          <a:lstStyle/>
          <a:p>
            <a:pPr marL="274320" indent="-274320" fontAlgn="auto">
              <a:spcAft>
                <a:spcPts val="0"/>
              </a:spcAft>
              <a:buFont typeface="Wingdings 2"/>
              <a:buChar char=""/>
              <a:defRPr/>
            </a:pPr>
            <a:r>
              <a:rPr lang="en-US" sz="1800" dirty="0" smtClean="0"/>
              <a:t>A </a:t>
            </a:r>
            <a:r>
              <a:rPr lang="en-US" sz="1800" b="1" dirty="0" smtClean="0">
                <a:solidFill>
                  <a:srgbClr val="0070C0"/>
                </a:solidFill>
              </a:rPr>
              <a:t>RELATIVE</a:t>
            </a:r>
            <a:r>
              <a:rPr lang="en-US" sz="1800" dirty="0" smtClean="0"/>
              <a:t> CELL REFERENCE within a formula is a cell reference that </a:t>
            </a:r>
            <a:r>
              <a:rPr lang="en-US" sz="1800" i="1" dirty="0" smtClean="0">
                <a:solidFill>
                  <a:srgbClr val="0070C0"/>
                </a:solidFill>
              </a:rPr>
              <a:t>changes relative to the direction in which the formula is being copied </a:t>
            </a:r>
            <a:r>
              <a:rPr lang="en-US" sz="2400" dirty="0" smtClean="0"/>
              <a:t>(</a:t>
            </a:r>
            <a:r>
              <a:rPr lang="en-US" sz="2400" b="1" dirty="0" smtClean="0">
                <a:solidFill>
                  <a:srgbClr val="0070C0"/>
                </a:solidFill>
              </a:rPr>
              <a:t>B1</a:t>
            </a:r>
            <a:r>
              <a:rPr lang="en-US" sz="2400" dirty="0" smtClean="0"/>
              <a:t>)</a:t>
            </a:r>
            <a:r>
              <a:rPr lang="en-US" sz="1800" dirty="0" smtClean="0"/>
              <a:t>.</a:t>
            </a:r>
          </a:p>
          <a:p>
            <a:pPr marL="274320" indent="-274320" fontAlgn="auto">
              <a:spcAft>
                <a:spcPts val="0"/>
              </a:spcAft>
              <a:buFont typeface="Wingdings 2"/>
              <a:buChar char=""/>
              <a:defRPr/>
            </a:pPr>
            <a:r>
              <a:rPr lang="en-US" sz="1800" dirty="0" smtClean="0"/>
              <a:t>An </a:t>
            </a:r>
            <a:r>
              <a:rPr lang="en-US" sz="1800" b="1" dirty="0" smtClean="0">
                <a:solidFill>
                  <a:srgbClr val="FF0000"/>
                </a:solidFill>
              </a:rPr>
              <a:t>ABSOLUTE</a:t>
            </a:r>
            <a:r>
              <a:rPr lang="en-US" sz="1800" dirty="0" smtClean="0"/>
              <a:t> cell reference in a formula, on the other hand, is the one that </a:t>
            </a:r>
            <a:r>
              <a:rPr lang="en-US" sz="1800" i="1" dirty="0" smtClean="0">
                <a:solidFill>
                  <a:srgbClr val="FF0000"/>
                </a:solidFill>
              </a:rPr>
              <a:t>stays the same no matter where you copy a formula</a:t>
            </a:r>
            <a:r>
              <a:rPr lang="en-US" sz="1800" dirty="0" smtClean="0"/>
              <a:t>.</a:t>
            </a:r>
          </a:p>
          <a:p>
            <a:pPr marL="274320" indent="-274320" fontAlgn="auto">
              <a:spcAft>
                <a:spcPts val="0"/>
              </a:spcAft>
              <a:buFont typeface="Wingdings 2"/>
              <a:buChar char=""/>
              <a:defRPr/>
            </a:pPr>
            <a:r>
              <a:rPr lang="it-IT" sz="1800" dirty="0" smtClean="0"/>
              <a:t>An </a:t>
            </a:r>
            <a:r>
              <a:rPr lang="it-IT" sz="1800" b="1" dirty="0" smtClean="0">
                <a:solidFill>
                  <a:srgbClr val="FF0000"/>
                </a:solidFill>
              </a:rPr>
              <a:t>ABSOLUTE</a:t>
            </a:r>
            <a:r>
              <a:rPr lang="it-IT" sz="1800" dirty="0" smtClean="0"/>
              <a:t> cell reference appears with dollar signs before both the column and the row number  </a:t>
            </a:r>
            <a:r>
              <a:rPr lang="it-IT" sz="2800" dirty="0" smtClean="0">
                <a:solidFill>
                  <a:srgbClr val="FF0000"/>
                </a:solidFill>
              </a:rPr>
              <a:t>($B$1</a:t>
            </a:r>
            <a:r>
              <a:rPr lang="it-IT" sz="2800" dirty="0" smtClean="0"/>
              <a:t>).</a:t>
            </a:r>
          </a:p>
          <a:p>
            <a:pPr marL="274320" indent="-274320" fontAlgn="auto">
              <a:spcAft>
                <a:spcPts val="0"/>
              </a:spcAft>
              <a:buFont typeface="Wingdings 2"/>
              <a:buChar char=""/>
              <a:defRPr/>
            </a:pPr>
            <a:endParaRPr lang="en-US" sz="2400" dirty="0" smtClean="0">
              <a:solidFill>
                <a:schemeClr val="accent6"/>
              </a:solidFill>
            </a:endParaRPr>
          </a:p>
          <a:p>
            <a:pPr marL="274320" indent="-274320" fontAlgn="auto">
              <a:spcAft>
                <a:spcPts val="0"/>
              </a:spcAft>
              <a:buFont typeface="Wingdings 2"/>
              <a:buNone/>
              <a:defRPr/>
            </a:pPr>
            <a:r>
              <a:rPr lang="en-US" sz="3000" u="sng" dirty="0" smtClean="0">
                <a:solidFill>
                  <a:srgbClr val="FF0000"/>
                </a:solidFill>
              </a:rPr>
              <a:t>This IS VERY </a:t>
            </a:r>
            <a:r>
              <a:rPr lang="en-US" sz="3000" u="sng" dirty="0" err="1" smtClean="0">
                <a:solidFill>
                  <a:srgbClr val="FF0000"/>
                </a:solidFill>
              </a:rPr>
              <a:t>VERY</a:t>
            </a:r>
            <a:r>
              <a:rPr lang="en-US" sz="3000" u="sng" dirty="0" smtClean="0">
                <a:solidFill>
                  <a:srgbClr val="FF0000"/>
                </a:solidFill>
              </a:rPr>
              <a:t> important !!!</a:t>
            </a:r>
            <a:endParaRPr lang="en-US" sz="2400" u="sng" dirty="0" smtClean="0">
              <a:solidFill>
                <a:srgbClr val="FF0000"/>
              </a:solidFill>
            </a:endParaRPr>
          </a:p>
          <a:p>
            <a:pPr marL="274320" indent="-274320" fontAlgn="auto">
              <a:spcAft>
                <a:spcPts val="0"/>
              </a:spcAft>
              <a:buFont typeface="Wingdings 2"/>
              <a:buNone/>
              <a:defRPr/>
            </a:pPr>
            <a:r>
              <a:rPr lang="en-US" sz="2400" dirty="0" smtClean="0">
                <a:solidFill>
                  <a:schemeClr val="accent6"/>
                </a:solidFill>
                <a:hlinkClick r:id="rId4"/>
              </a:rPr>
              <a:t>						MS Office online link</a:t>
            </a:r>
            <a:endParaRPr lang="en-US" sz="2400" dirty="0" smtClean="0">
              <a:solidFill>
                <a:schemeClr val="accent6"/>
              </a:solidFill>
            </a:endParaRPr>
          </a:p>
          <a:p>
            <a:pPr marL="269875" lvl="4" fontAlgn="auto">
              <a:spcAft>
                <a:spcPts val="0"/>
              </a:spcAft>
              <a:buClr>
                <a:schemeClr val="accent5"/>
              </a:buClr>
              <a:buFontTx/>
              <a:buNone/>
              <a:defRPr/>
            </a:pPr>
            <a:endParaRPr lang="en-GB" sz="3200" dirty="0" smtClean="0">
              <a:solidFill>
                <a:schemeClr val="accent6"/>
              </a:solidFill>
            </a:endParaRPr>
          </a:p>
        </p:txBody>
      </p:sp>
      <p:sp>
        <p:nvSpPr>
          <p:cNvPr id="53251" name="Rettangolo 3"/>
          <p:cNvSpPr>
            <a:spLocks noChangeArrowheads="1"/>
          </p:cNvSpPr>
          <p:nvPr/>
        </p:nvSpPr>
        <p:spPr bwMode="auto">
          <a:xfrm>
            <a:off x="5795963" y="260350"/>
            <a:ext cx="3224212" cy="831850"/>
          </a:xfrm>
          <a:prstGeom prst="rect">
            <a:avLst/>
          </a:prstGeom>
          <a:noFill/>
          <a:ln w="9525">
            <a:noFill/>
            <a:miter lim="800000"/>
            <a:headEnd/>
            <a:tailEnd/>
          </a:ln>
        </p:spPr>
        <p:txBody>
          <a:bodyPr wrap="none">
            <a:spAutoFit/>
          </a:bodyPr>
          <a:lstStyle/>
          <a:p>
            <a:r>
              <a:rPr lang="en-US" sz="2400">
                <a:solidFill>
                  <a:srgbClr val="C00000"/>
                </a:solidFill>
                <a:latin typeface="Georgia" pitchFamily="18" charset="0"/>
              </a:rPr>
              <a:t>Relative and Absolute </a:t>
            </a:r>
          </a:p>
          <a:p>
            <a:r>
              <a:rPr lang="en-US" sz="2400">
                <a:solidFill>
                  <a:srgbClr val="C00000"/>
                </a:solidFill>
                <a:latin typeface="Georgia" pitchFamily="18" charset="0"/>
              </a:rPr>
              <a:t>cell addresses</a:t>
            </a:r>
            <a:endParaRPr lang="fr-FR" sz="2400">
              <a:latin typeface="Georgia"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IF function</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98</a:t>
            </a:fld>
            <a:endParaRPr lang="it-IT"/>
          </a:p>
        </p:txBody>
      </p:sp>
      <p:sp>
        <p:nvSpPr>
          <p:cNvPr id="5" name="Content Placeholder 4"/>
          <p:cNvSpPr>
            <a:spLocks noGrp="1"/>
          </p:cNvSpPr>
          <p:nvPr>
            <p:ph sz="quarter" idx="1"/>
          </p:nvPr>
        </p:nvSpPr>
        <p:spPr/>
        <p:txBody>
          <a:bodyPr/>
          <a:lstStyle/>
          <a:p>
            <a:r>
              <a:rPr lang="en-US" dirty="0" smtClean="0"/>
              <a:t>The </a:t>
            </a:r>
            <a:r>
              <a:rPr lang="en-US" b="1" dirty="0" smtClean="0"/>
              <a:t>IF</a:t>
            </a:r>
            <a:r>
              <a:rPr lang="en-US" dirty="0" smtClean="0"/>
              <a:t> function returns one value if a condition you specify evaluates to TRUE, and another value if that condition evaluates to FALSE. </a:t>
            </a:r>
          </a:p>
          <a:p>
            <a:endParaRPr lang="en-US" dirty="0" smtClean="0"/>
          </a:p>
          <a:p>
            <a:r>
              <a:rPr lang="en-US" dirty="0" smtClean="0"/>
              <a:t>For example, the formula </a:t>
            </a:r>
            <a:r>
              <a:rPr lang="en-US" b="1" dirty="0" smtClean="0"/>
              <a:t>=IF(A1&gt;10,"Over 10","10 or less")</a:t>
            </a:r>
            <a:r>
              <a:rPr lang="en-US" dirty="0" smtClean="0"/>
              <a:t> returns "Over 10" if A1 is greater than 10, and "10 or less" if A1 is less than or equal to 10.</a:t>
            </a:r>
          </a:p>
          <a:p>
            <a:pPr>
              <a:buNone/>
            </a:pPr>
            <a:endParaRPr lang="it-IT" dirty="0" smtClean="0"/>
          </a:p>
          <a:p>
            <a:pPr>
              <a:buNone/>
            </a:pP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IF function</a:t>
            </a:r>
            <a:endParaRPr lang="en-US" dirty="0"/>
          </a:p>
        </p:txBody>
      </p:sp>
      <p:sp>
        <p:nvSpPr>
          <p:cNvPr id="3" name="Footer Placeholder 2"/>
          <p:cNvSpPr>
            <a:spLocks noGrp="1"/>
          </p:cNvSpPr>
          <p:nvPr>
            <p:ph type="ftr" sz="quarter" idx="11"/>
          </p:nvPr>
        </p:nvSpPr>
        <p:spPr/>
        <p:txBody>
          <a:bodyPr/>
          <a:lstStyle/>
          <a:p>
            <a:r>
              <a:rPr lang="en-US" smtClean="0"/>
              <a:t>sgazziano@johncabot.edu  </a:t>
            </a:r>
            <a:endParaRPr lang="it-IT"/>
          </a:p>
        </p:txBody>
      </p:sp>
      <p:sp>
        <p:nvSpPr>
          <p:cNvPr id="4" name="Slide Number Placeholder 3"/>
          <p:cNvSpPr>
            <a:spLocks noGrp="1"/>
          </p:cNvSpPr>
          <p:nvPr>
            <p:ph type="sldNum" sz="quarter" idx="12"/>
          </p:nvPr>
        </p:nvSpPr>
        <p:spPr/>
        <p:txBody>
          <a:bodyPr/>
          <a:lstStyle/>
          <a:p>
            <a:fld id="{38C83D7B-D17B-4CD6-BBDA-701EC4DDA733}" type="slidenum">
              <a:rPr lang="it-IT" smtClean="0"/>
              <a:pPr/>
              <a:t>99</a:t>
            </a:fld>
            <a:endParaRPr lang="it-IT"/>
          </a:p>
        </p:txBody>
      </p:sp>
      <p:sp>
        <p:nvSpPr>
          <p:cNvPr id="5" name="Content Placeholder 4"/>
          <p:cNvSpPr>
            <a:spLocks noGrp="1"/>
          </p:cNvSpPr>
          <p:nvPr>
            <p:ph sz="quarter" idx="1"/>
          </p:nvPr>
        </p:nvSpPr>
        <p:spPr>
          <a:xfrm>
            <a:off x="301752" y="1527048"/>
            <a:ext cx="8503920" cy="4926288"/>
          </a:xfrm>
        </p:spPr>
        <p:txBody>
          <a:bodyPr>
            <a:normAutofit fontScale="55000" lnSpcReduction="20000"/>
          </a:bodyPr>
          <a:lstStyle/>
          <a:p>
            <a:r>
              <a:rPr lang="en-US" dirty="0" smtClean="0"/>
              <a:t>The IF function syntax has the following arguments (argument: A value that provides information to an action, an event, a method, a property, a function, or a procedure.):</a:t>
            </a:r>
          </a:p>
          <a:p>
            <a:endParaRPr lang="en-US" dirty="0" smtClean="0"/>
          </a:p>
          <a:p>
            <a:r>
              <a:rPr lang="en-US" b="1" dirty="0" err="1" smtClean="0"/>
              <a:t>logical_test</a:t>
            </a:r>
            <a:r>
              <a:rPr lang="en-US" dirty="0" smtClean="0"/>
              <a:t>  Required. Any value or expression that can be evaluated to TRUE or FALSE. For example, A10=100 is a logical expression; if the value in cell A10 is equal to 100, the expression evaluates to TRUE. Otherwise, the expression evaluates to FALSE. This argument can use any </a:t>
            </a:r>
            <a:r>
              <a:rPr lang="en-US" dirty="0" smtClean="0">
                <a:hlinkClick r:id="rId2" action="ppaction://hlinkfile"/>
              </a:rPr>
              <a:t>comparison calculation operator</a:t>
            </a:r>
            <a:r>
              <a:rPr lang="en-US" dirty="0" smtClean="0"/>
              <a:t>. </a:t>
            </a:r>
          </a:p>
          <a:p>
            <a:endParaRPr lang="en-US" b="1" dirty="0" smtClean="0"/>
          </a:p>
          <a:p>
            <a:r>
              <a:rPr lang="en-US" b="1" dirty="0" err="1" smtClean="0"/>
              <a:t>value_if_true</a:t>
            </a:r>
            <a:r>
              <a:rPr lang="en-US" dirty="0" smtClean="0"/>
              <a:t>  Required. The value that you want to be returned if the </a:t>
            </a:r>
            <a:r>
              <a:rPr lang="en-US" b="1" i="1" dirty="0" err="1" smtClean="0"/>
              <a:t>logical_test</a:t>
            </a:r>
            <a:r>
              <a:rPr lang="en-US" dirty="0" smtClean="0"/>
              <a:t> argument evaluates to TRUE. For example, if the value of this argument is the text string "Within budget" and the </a:t>
            </a:r>
            <a:r>
              <a:rPr lang="en-US" b="1" i="1" dirty="0" err="1" smtClean="0"/>
              <a:t>logical_test</a:t>
            </a:r>
            <a:r>
              <a:rPr lang="en-US" dirty="0" smtClean="0"/>
              <a:t> argument evaluates to TRUE, the </a:t>
            </a:r>
            <a:r>
              <a:rPr lang="en-US" b="1" dirty="0" smtClean="0"/>
              <a:t>IF</a:t>
            </a:r>
            <a:r>
              <a:rPr lang="en-US" dirty="0" smtClean="0"/>
              <a:t> function returns the text "Within budget." If </a:t>
            </a:r>
            <a:r>
              <a:rPr lang="en-US" b="1" i="1" dirty="0" err="1" smtClean="0"/>
              <a:t>logical_test</a:t>
            </a:r>
            <a:r>
              <a:rPr lang="en-US" dirty="0" smtClean="0"/>
              <a:t> evaluates to TRUE and the </a:t>
            </a:r>
            <a:r>
              <a:rPr lang="en-US" b="1" i="1" dirty="0" err="1" smtClean="0"/>
              <a:t>value_if_true</a:t>
            </a:r>
            <a:r>
              <a:rPr lang="en-US" dirty="0" smtClean="0"/>
              <a:t> argument is omitted (that is, there is only a comma following the </a:t>
            </a:r>
            <a:r>
              <a:rPr lang="en-US" b="1" i="1" dirty="0" err="1" smtClean="0"/>
              <a:t>logical_test</a:t>
            </a:r>
            <a:r>
              <a:rPr lang="en-US" dirty="0" smtClean="0"/>
              <a:t> argument), the </a:t>
            </a:r>
            <a:r>
              <a:rPr lang="en-US" b="1" dirty="0" smtClean="0"/>
              <a:t>IF</a:t>
            </a:r>
            <a:r>
              <a:rPr lang="en-US" dirty="0" smtClean="0"/>
              <a:t> function returns 0 (zero). To display the word TRUE, use the logical value TRUE for the </a:t>
            </a:r>
            <a:r>
              <a:rPr lang="en-US" b="1" i="1" dirty="0" err="1" smtClean="0"/>
              <a:t>value_if_true</a:t>
            </a:r>
            <a:r>
              <a:rPr lang="en-US" dirty="0" smtClean="0"/>
              <a:t> argument. </a:t>
            </a:r>
          </a:p>
          <a:p>
            <a:endParaRPr lang="en-US" b="1" dirty="0" smtClean="0"/>
          </a:p>
          <a:p>
            <a:r>
              <a:rPr lang="en-US" b="1" dirty="0" err="1" smtClean="0"/>
              <a:t>value_if_false</a:t>
            </a:r>
            <a:r>
              <a:rPr lang="en-US" dirty="0" smtClean="0"/>
              <a:t>  Optional. The value that you want to be returned if the </a:t>
            </a:r>
            <a:r>
              <a:rPr lang="en-US" b="1" i="1" dirty="0" err="1" smtClean="0"/>
              <a:t>logical_test</a:t>
            </a:r>
            <a:r>
              <a:rPr lang="en-US" dirty="0" smtClean="0"/>
              <a:t> argument evaluates to FALSE. For example, if the value of this argument is the text string "Over budget" and the </a:t>
            </a:r>
            <a:r>
              <a:rPr lang="en-US" b="1" i="1" dirty="0" err="1" smtClean="0"/>
              <a:t>logical_test</a:t>
            </a:r>
            <a:r>
              <a:rPr lang="en-US" dirty="0" smtClean="0"/>
              <a:t> argument evaluates to FALSE, the </a:t>
            </a:r>
            <a:r>
              <a:rPr lang="en-US" b="1" dirty="0" smtClean="0"/>
              <a:t>IF</a:t>
            </a:r>
            <a:r>
              <a:rPr lang="en-US" dirty="0" smtClean="0"/>
              <a:t> function returns the text "Over budget." If </a:t>
            </a:r>
            <a:r>
              <a:rPr lang="en-US" b="1" i="1" dirty="0" err="1" smtClean="0"/>
              <a:t>logical_test</a:t>
            </a:r>
            <a:r>
              <a:rPr lang="en-US" dirty="0" smtClean="0"/>
              <a:t> evaluates to FALSE and the </a:t>
            </a:r>
            <a:r>
              <a:rPr lang="en-US" b="1" i="1" dirty="0" err="1" smtClean="0"/>
              <a:t>value_if_false</a:t>
            </a:r>
            <a:r>
              <a:rPr lang="en-US" dirty="0" smtClean="0"/>
              <a:t> argument is omitted, (that is, there is no comma following the </a:t>
            </a:r>
            <a:r>
              <a:rPr lang="en-US" b="1" i="1" dirty="0" err="1" smtClean="0"/>
              <a:t>value_if_true</a:t>
            </a:r>
            <a:r>
              <a:rPr lang="en-US" dirty="0" smtClean="0"/>
              <a:t> argument), the </a:t>
            </a:r>
            <a:r>
              <a:rPr lang="en-US" b="1" dirty="0" smtClean="0"/>
              <a:t>IF</a:t>
            </a:r>
            <a:r>
              <a:rPr lang="en-US" dirty="0" smtClean="0"/>
              <a:t> function returns the logical value FALSE. If </a:t>
            </a:r>
            <a:r>
              <a:rPr lang="en-US" b="1" i="1" dirty="0" err="1" smtClean="0"/>
              <a:t>logical_test</a:t>
            </a:r>
            <a:r>
              <a:rPr lang="en-US" dirty="0" smtClean="0"/>
              <a:t> evaluates to FALSE and the value of the </a:t>
            </a:r>
            <a:r>
              <a:rPr lang="en-US" b="1" i="1" dirty="0" err="1" smtClean="0"/>
              <a:t>value_if_false</a:t>
            </a:r>
            <a:r>
              <a:rPr lang="en-US" dirty="0" smtClean="0"/>
              <a:t> argument is omitted (that is, in the </a:t>
            </a:r>
            <a:r>
              <a:rPr lang="en-US" b="1" dirty="0" smtClean="0"/>
              <a:t>IF</a:t>
            </a:r>
            <a:r>
              <a:rPr lang="en-US" dirty="0" smtClean="0"/>
              <a:t> function, there is no comma following the </a:t>
            </a:r>
            <a:r>
              <a:rPr lang="en-US" b="1" i="1" dirty="0" err="1" smtClean="0"/>
              <a:t>value_if_true</a:t>
            </a:r>
            <a:r>
              <a:rPr lang="en-US" dirty="0" smtClean="0"/>
              <a:t> argument), the </a:t>
            </a:r>
            <a:r>
              <a:rPr lang="en-US" b="1" dirty="0" smtClean="0"/>
              <a:t>IF</a:t>
            </a:r>
            <a:r>
              <a:rPr lang="en-US" dirty="0" smtClean="0"/>
              <a:t> function returns the value 0 (zero).</a:t>
            </a:r>
          </a:p>
          <a:p>
            <a:pPr>
              <a:buNone/>
            </a:pPr>
            <a:endParaRPr lang="it-IT" dirty="0" smtClean="0"/>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1379</TotalTime>
  <Words>6440</Words>
  <Application>Microsoft Office PowerPoint</Application>
  <PresentationFormat>On-screen Show (4:3)</PresentationFormat>
  <Paragraphs>1306</Paragraphs>
  <Slides>161</Slides>
  <Notes>47</Notes>
  <HiddenSlides>0</HiddenSlides>
  <MMClips>0</MMClips>
  <ScaleCrop>false</ScaleCrop>
  <HeadingPairs>
    <vt:vector size="4" baseType="variant">
      <vt:variant>
        <vt:lpstr>Theme</vt:lpstr>
      </vt:variant>
      <vt:variant>
        <vt:i4>1</vt:i4>
      </vt:variant>
      <vt:variant>
        <vt:lpstr>Slide Titles</vt:lpstr>
      </vt:variant>
      <vt:variant>
        <vt:i4>161</vt:i4>
      </vt:variant>
    </vt:vector>
  </HeadingPairs>
  <TitlesOfParts>
    <vt:vector size="162" baseType="lpstr">
      <vt:lpstr>Città</vt:lpstr>
      <vt:lpstr>CS 101 Introduction to Computer Science</vt:lpstr>
      <vt:lpstr>Your instructor  (Stefano Gazziano)</vt:lpstr>
      <vt:lpstr>Grading Policy</vt:lpstr>
      <vt:lpstr>JCU assessment guidelines</vt:lpstr>
      <vt:lpstr>JCU assessment guidelines</vt:lpstr>
      <vt:lpstr>JCU assessment guidelines</vt:lpstr>
      <vt:lpstr>JCU assessment guidelines</vt:lpstr>
      <vt:lpstr>Class schedules and syllabi</vt:lpstr>
      <vt:lpstr>Course requirements</vt:lpstr>
      <vt:lpstr>SUMMARY OF COURSE CONTENT: </vt:lpstr>
      <vt:lpstr>SUMMARY OF COURSE CONTENT: </vt:lpstr>
      <vt:lpstr>SUMMARY OF COURSE CONTENT: </vt:lpstr>
      <vt:lpstr>General rules in class</vt:lpstr>
      <vt:lpstr>Yes we have a class Facebook page ...</vt:lpstr>
      <vt:lpstr>Window of the future: our «Roster in the Cloud»</vt:lpstr>
      <vt:lpstr>What is «Cloud Computing btw ??»</vt:lpstr>
      <vt:lpstr>Ok, back to the basics – we’ll be on the Cloud again later on </vt:lpstr>
      <vt:lpstr>All computers were created equal: or: below please find any computer basic architecture</vt:lpstr>
      <vt:lpstr>Ok, back to the basics – we’ll be on the Cloud again later on </vt:lpstr>
      <vt:lpstr>About the Hardware – any computer</vt:lpstr>
      <vt:lpstr>History of computing: Moore’s law</vt:lpstr>
      <vt:lpstr>Cost of storage decreases </vt:lpstr>
      <vt:lpstr>Innovation v/s costs</vt:lpstr>
      <vt:lpstr>Basic trouble shooting PCs – first things first</vt:lpstr>
      <vt:lpstr>Basic trouble shooting PCs – first things first</vt:lpstr>
      <vt:lpstr>Basic trouble shooting PCs – first things first</vt:lpstr>
      <vt:lpstr>Basic trouble shooting PCs – first things first</vt:lpstr>
      <vt:lpstr>Computer “ports” : hardware ports v/s software ports</vt:lpstr>
      <vt:lpstr>Hardware ports type</vt:lpstr>
      <vt:lpstr>Resources to troubleshoot PCs</vt:lpstr>
      <vt:lpstr>PC beeps, power on failure, sleep</vt:lpstr>
      <vt:lpstr>Software system (desktop examples)</vt:lpstr>
      <vt:lpstr>Most common Operating Systems</vt:lpstr>
      <vt:lpstr>Application software</vt:lpstr>
      <vt:lpstr>The FILE SYSTEM (this IS very important)</vt:lpstr>
      <vt:lpstr>Local computing, Intranet, Internet, cloud</vt:lpstr>
      <vt:lpstr>An Intranet</vt:lpstr>
      <vt:lpstr>Intranet v/s Internet</vt:lpstr>
      <vt:lpstr>The Internet</vt:lpstr>
      <vt:lpstr>Extranet</vt:lpstr>
      <vt:lpstr>Intranet v/s Internet, 2</vt:lpstr>
      <vt:lpstr>The World Wide Web </vt:lpstr>
      <vt:lpstr>Real systems are a bit more complex, yes...</vt:lpstr>
      <vt:lpstr>Cloud computing</vt:lpstr>
      <vt:lpstr>Cloud Computing : software as a service</vt:lpstr>
      <vt:lpstr>Could computing types</vt:lpstr>
      <vt:lpstr>Local v/s Network</vt:lpstr>
      <vt:lpstr>Google Apps (ex Google docs) : a simple cloud computing</vt:lpstr>
      <vt:lpstr>Google Apps: let’s try it</vt:lpstr>
      <vt:lpstr>Google Apps: a simple cloud computing</vt:lpstr>
      <vt:lpstr>Personal productivity SW: </vt:lpstr>
      <vt:lpstr>Apache Open Office 4</vt:lpstr>
      <vt:lpstr>Apache Open Office 4</vt:lpstr>
      <vt:lpstr>Other personal productivity software</vt:lpstr>
      <vt:lpstr>Other personal productivity software</vt:lpstr>
      <vt:lpstr>Win Zip &amp; co. – Compressing archives</vt:lpstr>
      <vt:lpstr>Win Zip &amp; co. – Compressing archives</vt:lpstr>
      <vt:lpstr>Win Zip &amp; co. – Compressing archives</vt:lpstr>
      <vt:lpstr>Win Zip &amp; co. – Compressing archives</vt:lpstr>
      <vt:lpstr>ZIPPED is not a regular folder</vt:lpstr>
      <vt:lpstr>Win Zip &amp; co. – Compressing archives</vt:lpstr>
      <vt:lpstr>Win Zip &amp; co. – Compressing archives</vt:lpstr>
      <vt:lpstr>Win Zip &amp; co. – Compressing archives</vt:lpstr>
      <vt:lpstr>Internet as a resource tutorial</vt:lpstr>
      <vt:lpstr>Internet as a resource tutorial</vt:lpstr>
      <vt:lpstr>Internet as a resource tutorial</vt:lpstr>
      <vt:lpstr>Internet as a resource tutorial</vt:lpstr>
      <vt:lpstr>Grahics editing software</vt:lpstr>
      <vt:lpstr>Examples of graphics editing software</vt:lpstr>
      <vt:lpstr>Image file formats</vt:lpstr>
      <vt:lpstr>Image file formats</vt:lpstr>
      <vt:lpstr>Image file formats - JPG</vt:lpstr>
      <vt:lpstr>Image file formats</vt:lpstr>
      <vt:lpstr>Image file formats</vt:lpstr>
      <vt:lpstr>Photofiltre tutorials</vt:lpstr>
      <vt:lpstr> First test on integration of documents - 1</vt:lpstr>
      <vt:lpstr>First test on integration of documents - 2</vt:lpstr>
      <vt:lpstr>MS Office Introduction </vt:lpstr>
      <vt:lpstr>MS Office – common features</vt:lpstr>
      <vt:lpstr>MS Office – common features</vt:lpstr>
      <vt:lpstr>MS Office – common features</vt:lpstr>
      <vt:lpstr>MS Office – common features</vt:lpstr>
      <vt:lpstr>MS Office – common features</vt:lpstr>
      <vt:lpstr>MS Excel – introduction</vt:lpstr>
      <vt:lpstr>MS Excel – introduction</vt:lpstr>
      <vt:lpstr>Slide 86</vt:lpstr>
      <vt:lpstr>Slide 87</vt:lpstr>
      <vt:lpstr>Slide 88</vt:lpstr>
      <vt:lpstr>Slide 89</vt:lpstr>
      <vt:lpstr>Slide 90</vt:lpstr>
      <vt:lpstr>Slide 91</vt:lpstr>
      <vt:lpstr>Excercise: gradebook - 1  </vt:lpstr>
      <vt:lpstr>Slide 93</vt:lpstr>
      <vt:lpstr>Slide 94</vt:lpstr>
      <vt:lpstr>Slide 95</vt:lpstr>
      <vt:lpstr>Excercise: gradebook - 2  </vt:lpstr>
      <vt:lpstr>Slide 97</vt:lpstr>
      <vt:lpstr>The IF function</vt:lpstr>
      <vt:lpstr>The IF function</vt:lpstr>
      <vt:lpstr>The IF function – single IF</vt:lpstr>
      <vt:lpstr>The IF function – nested IFs</vt:lpstr>
      <vt:lpstr>Excercise: gradebook - 3  </vt:lpstr>
      <vt:lpstr>Drop down lists</vt:lpstr>
      <vt:lpstr>Drop down lists</vt:lpstr>
      <vt:lpstr>Drop down lists</vt:lpstr>
      <vt:lpstr>Drop down lists</vt:lpstr>
      <vt:lpstr>Vlookup Hlookup functions</vt:lpstr>
      <vt:lpstr>Vlookup Hlookup functions</vt:lpstr>
      <vt:lpstr>Vlookup Hlookup functions</vt:lpstr>
      <vt:lpstr>Excel Macros</vt:lpstr>
      <vt:lpstr>Slide 111</vt:lpstr>
      <vt:lpstr>Financial Modeling with Excel Spreadsheets </vt:lpstr>
      <vt:lpstr>Financial Modeling with Excel Spreadsheets </vt:lpstr>
      <vt:lpstr>  Spreadsheets  </vt:lpstr>
      <vt:lpstr>  Financial Modeling with Excel Spreasheets </vt:lpstr>
      <vt:lpstr>  Financial Modeling with Excel Spreadsheets </vt:lpstr>
      <vt:lpstr>  Financial Functions</vt:lpstr>
      <vt:lpstr> Charts 101</vt:lpstr>
      <vt:lpstr>Slide 119</vt:lpstr>
      <vt:lpstr>Charts</vt:lpstr>
      <vt:lpstr>First chart exercise - 1</vt:lpstr>
      <vt:lpstr>First chart exercise - 2</vt:lpstr>
      <vt:lpstr>Modify Charts</vt:lpstr>
      <vt:lpstr>Change and edit chart elements</vt:lpstr>
      <vt:lpstr>Change and edit chart elements</vt:lpstr>
      <vt:lpstr>Change and edit chart elements</vt:lpstr>
      <vt:lpstr>Change and edit chart elements</vt:lpstr>
      <vt:lpstr>Change and edit chart elements</vt:lpstr>
      <vt:lpstr>Change and edit chart elements</vt:lpstr>
      <vt:lpstr>Chart distribution</vt:lpstr>
      <vt:lpstr>MS Word</vt:lpstr>
      <vt:lpstr>Slide 132</vt:lpstr>
      <vt:lpstr>MS WROD</vt:lpstr>
      <vt:lpstr>Toggle switches in Word</vt:lpstr>
      <vt:lpstr>Toggle switches in Word</vt:lpstr>
      <vt:lpstr>MS Office Keyboard shortcut</vt:lpstr>
      <vt:lpstr>Document formatting – how to use STYLES</vt:lpstr>
      <vt:lpstr>Document formatting - Style basics in Word </vt:lpstr>
      <vt:lpstr>Document formatting - Style basics in Word </vt:lpstr>
      <vt:lpstr>Document formatting</vt:lpstr>
      <vt:lpstr>Document formatting -  Style Using THEMES</vt:lpstr>
      <vt:lpstr>Document formatting</vt:lpstr>
      <vt:lpstr>Document formatting</vt:lpstr>
      <vt:lpstr>Insert header and footer</vt:lpstr>
      <vt:lpstr>Summary and Table of Contents</vt:lpstr>
      <vt:lpstr>Pictures in Word</vt:lpstr>
      <vt:lpstr>General rules for a good document</vt:lpstr>
      <vt:lpstr>MS Word</vt:lpstr>
      <vt:lpstr>MS Word: Tracking changes</vt:lpstr>
      <vt:lpstr>MS Word: Tracking changes</vt:lpstr>
      <vt:lpstr>MS Word: Tracking changes</vt:lpstr>
      <vt:lpstr>MS Word : Tracking changes</vt:lpstr>
      <vt:lpstr>MS Word: Tracking changes</vt:lpstr>
      <vt:lpstr>VIEWING DOCUMENTS SIDE BY SIDE</vt:lpstr>
      <vt:lpstr>VIEWING DOCUMENTS SIDE BY SIDE</vt:lpstr>
      <vt:lpstr>Master And Subdocuments</vt:lpstr>
      <vt:lpstr>Tables in MS Word</vt:lpstr>
      <vt:lpstr>Tables in MS Word</vt:lpstr>
      <vt:lpstr>Files on the Web </vt:lpstr>
      <vt:lpstr>Slide 160</vt:lpstr>
      <vt:lpstr>Web server and web browser are different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110  Microcomputer Applications</dc:title>
  <dc:creator>gazziano</dc:creator>
  <cp:lastModifiedBy>John Cabot University</cp:lastModifiedBy>
  <cp:revision>131</cp:revision>
  <dcterms:created xsi:type="dcterms:W3CDTF">2010-09-07T11:05:02Z</dcterms:created>
  <dcterms:modified xsi:type="dcterms:W3CDTF">2014-09-15T12:39:58Z</dcterms:modified>
</cp:coreProperties>
</file>